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9" r:id="rId12"/>
    <p:sldId id="270" r:id="rId13"/>
    <p:sldId id="266" r:id="rId14"/>
    <p:sldId id="271" r:id="rId15"/>
    <p:sldId id="267" r:id="rId16"/>
    <p:sldId id="272" r:id="rId17"/>
    <p:sldId id="268" r:id="rId18"/>
    <p:sldId id="273" r:id="rId19"/>
    <p:sldId id="277" r:id="rId20"/>
    <p:sldId id="278" r:id="rId21"/>
    <p:sldId id="276" r:id="rId22"/>
    <p:sldId id="279" r:id="rId23"/>
    <p:sldId id="275" r:id="rId24"/>
    <p:sldId id="280" r:id="rId25"/>
    <p:sldId id="274" r:id="rId26"/>
    <p:sldId id="281" r:id="rId27"/>
    <p:sldId id="282" r:id="rId28"/>
    <p:sldId id="286" r:id="rId29"/>
    <p:sldId id="284" r:id="rId30"/>
    <p:sldId id="287" r:id="rId31"/>
    <p:sldId id="285" r:id="rId32"/>
    <p:sldId id="288" r:id="rId33"/>
    <p:sldId id="283" r:id="rId34"/>
    <p:sldId id="289" r:id="rId35"/>
    <p:sldId id="291" r:id="rId36"/>
    <p:sldId id="294" r:id="rId37"/>
    <p:sldId id="292" r:id="rId38"/>
    <p:sldId id="295" r:id="rId39"/>
    <p:sldId id="293" r:id="rId40"/>
    <p:sldId id="296" r:id="rId41"/>
    <p:sldId id="290" r:id="rId42"/>
    <p:sldId id="297" r:id="rId43"/>
  </p:sldIdLst>
  <p:sldSz cx="12192000" cy="6858000"/>
  <p:notesSz cx="6858000" cy="9144000"/>
  <p:custDataLst>
    <p:tags r:id="rId4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B3109"/>
    <a:srgbClr val="860000"/>
    <a:srgbClr val="97450D"/>
    <a:srgbClr val="2D5190"/>
    <a:srgbClr val="3864B2"/>
    <a:srgbClr val="0F36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6323" autoAdjust="0"/>
  </p:normalViewPr>
  <p:slideViewPr>
    <p:cSldViewPr snapToGrid="0">
      <p:cViewPr varScale="1">
        <p:scale>
          <a:sx n="63" d="100"/>
          <a:sy n="63" d="100"/>
        </p:scale>
        <p:origin x="-97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05C8-7EFE-4B15-807D-7765AE454758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661A-DBC5-460F-8DD8-4E346A31B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5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367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129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7148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1720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187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471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985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5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1506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6448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60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36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106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731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906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0599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508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156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248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729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724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10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8295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143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3867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0597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561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6808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4944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214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54639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5990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540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4004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4444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39162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992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19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3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130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211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59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43695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891466"/>
      </p:ext>
    </p:extLst>
  </p:cSld>
  <p:clrMapOvr>
    <a:masterClrMapping/>
  </p:clrMapOvr>
  <p:transition spd="slow" advClick="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159090"/>
      </p:ext>
    </p:extLst>
  </p:cSld>
  <p:clrMapOvr>
    <a:masterClrMapping/>
  </p:clrMapOvr>
  <p:transition spd="slow" advClick="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217507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4160939" y="2952925"/>
            <a:ext cx="2910980" cy="10150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ОТВЕТ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949263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6024901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9818193"/>
      </p:ext>
    </p:extLst>
  </p:cSld>
  <p:clrMapOvr>
    <a:masterClrMapping/>
  </p:clrMapOvr>
  <p:transition spd="slow" advClick="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3291665"/>
      </p:ext>
    </p:extLst>
  </p:cSld>
  <p:clrMapOvr>
    <a:masterClrMapping/>
  </p:clrMapOvr>
  <p:transition spd="slow" advClick="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672733"/>
      </p:ext>
    </p:extLst>
  </p:cSld>
  <p:clrMapOvr>
    <a:masterClrMapping/>
  </p:clrMapOvr>
  <p:transition spd="slow" advClick="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0772413"/>
      </p:ext>
    </p:extLst>
  </p:cSld>
  <p:clrMapOvr>
    <a:masterClrMapping/>
  </p:clrMapOvr>
  <p:transition spd="slow" advClick="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623366"/>
      </p:ext>
    </p:extLst>
  </p:cSld>
  <p:clrMapOvr>
    <a:masterClrMapping/>
  </p:clrMapOvr>
  <p:transition spd="slow" advClick="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4204140"/>
      </p:ext>
    </p:extLst>
  </p:cSld>
  <p:clrMapOvr>
    <a:masterClrMapping/>
  </p:clrMapOvr>
  <p:transition spd="slow" advClick="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201035"/>
      </p:ext>
    </p:extLst>
  </p:cSld>
  <p:clrMapOvr>
    <a:masterClrMapping/>
  </p:clrMapOvr>
  <p:transition spd="slow" advClick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DBFB-DE8D-4744-928A-4B216267F296}" type="datetimeFigureOut">
              <a:rPr lang="ru-RU" smtClean="0"/>
              <a:pPr/>
              <a:t>19.08.2020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EB1-8785-4EB2-BD50-90242CFAE7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34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ransition spd="slow" advClick="0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s57.radikal.ru/i158/0902/a5/3182f1fd33ab.jpg" TargetMode="External"/><Relationship Id="rId13" Type="http://schemas.openxmlformats.org/officeDocument/2006/relationships/image" Target="../media/image7.jpeg"/><Relationship Id="rId1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12" Type="http://schemas.openxmlformats.org/officeDocument/2006/relationships/image" Target="../media/image6.jpeg"/><Relationship Id="rId17" Type="http://schemas.microsoft.com/office/2007/relationships/hdphoto" Target="../media/hdphoto3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png"/><Relationship Id="rId1" Type="http://schemas.openxmlformats.org/officeDocument/2006/relationships/tags" Target="../tags/tag5.xml"/><Relationship Id="rId6" Type="http://schemas.openxmlformats.org/officeDocument/2006/relationships/hyperlink" Target="http://tourism.kulichki.net/im/1000/9/2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png"/><Relationship Id="rId1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image" Target="../media/image1.gif"/><Relationship Id="rId9" Type="http://schemas.openxmlformats.org/officeDocument/2006/relationships/image" Target="../media/image4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21.jpeg"/><Relationship Id="rId5" Type="http://schemas.openxmlformats.org/officeDocument/2006/relationships/slide" Target="slide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5" Type="http://schemas.openxmlformats.org/officeDocument/2006/relationships/image" Target="../media/image22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6" Type="http://schemas.openxmlformats.org/officeDocument/2006/relationships/image" Target="../media/image23.jpeg"/><Relationship Id="rId5" Type="http://schemas.openxmlformats.org/officeDocument/2006/relationships/slide" Target="slide1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5" Type="http://schemas.openxmlformats.org/officeDocument/2006/relationships/image" Target="../media/image24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openxmlformats.org/officeDocument/2006/relationships/image" Target="../media/image25.png"/><Relationship Id="rId5" Type="http://schemas.openxmlformats.org/officeDocument/2006/relationships/slide" Target="slide1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image" Target="../media/image26.jpe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openxmlformats.org/officeDocument/2006/relationships/image" Target="../media/image15.png"/><Relationship Id="rId5" Type="http://schemas.openxmlformats.org/officeDocument/2006/relationships/slide" Target="slide18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5" Type="http://schemas.openxmlformats.org/officeDocument/2006/relationships/image" Target="../media/image27.gif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6" Type="http://schemas.openxmlformats.org/officeDocument/2006/relationships/image" Target="../media/image15.png"/><Relationship Id="rId5" Type="http://schemas.openxmlformats.org/officeDocument/2006/relationships/slide" Target="slide2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37.xml"/><Relationship Id="rId18" Type="http://schemas.openxmlformats.org/officeDocument/2006/relationships/slide" Target="slide39.xml"/><Relationship Id="rId3" Type="http://schemas.openxmlformats.org/officeDocument/2006/relationships/notesSlide" Target="../notesSlides/notesSlide2.xml"/><Relationship Id="rId21" Type="http://schemas.openxmlformats.org/officeDocument/2006/relationships/slide" Target="slide25.xml"/><Relationship Id="rId7" Type="http://schemas.openxmlformats.org/officeDocument/2006/relationships/slide" Target="slide27.xml"/><Relationship Id="rId12" Type="http://schemas.openxmlformats.org/officeDocument/2006/relationships/slide" Target="slide29.xml"/><Relationship Id="rId17" Type="http://schemas.openxmlformats.org/officeDocument/2006/relationships/slide" Target="slide31.xml"/><Relationship Id="rId25" Type="http://schemas.openxmlformats.org/officeDocument/2006/relationships/slide" Target="slide41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3.xml"/><Relationship Id="rId20" Type="http://schemas.openxmlformats.org/officeDocument/2006/relationships/slide" Target="slide17.xml"/><Relationship Id="rId1" Type="http://schemas.openxmlformats.org/officeDocument/2006/relationships/tags" Target="../tags/tag6.xml"/><Relationship Id="rId6" Type="http://schemas.openxmlformats.org/officeDocument/2006/relationships/slide" Target="slide19.xml"/><Relationship Id="rId11" Type="http://schemas.openxmlformats.org/officeDocument/2006/relationships/slide" Target="slide21.xml"/><Relationship Id="rId24" Type="http://schemas.openxmlformats.org/officeDocument/2006/relationships/image" Target="../media/image11.jpeg"/><Relationship Id="rId5" Type="http://schemas.openxmlformats.org/officeDocument/2006/relationships/slide" Target="slide11.xml"/><Relationship Id="rId15" Type="http://schemas.openxmlformats.org/officeDocument/2006/relationships/slide" Target="slide15.xml"/><Relationship Id="rId23" Type="http://schemas.openxmlformats.org/officeDocument/2006/relationships/slide" Target="slide42.xml"/><Relationship Id="rId10" Type="http://schemas.openxmlformats.org/officeDocument/2006/relationships/slide" Target="slide13.xml"/><Relationship Id="rId19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slide" Target="slide7.xml"/><Relationship Id="rId22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5" Type="http://schemas.openxmlformats.org/officeDocument/2006/relationships/image" Target="../media/image28.jpe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6" Type="http://schemas.openxmlformats.org/officeDocument/2006/relationships/image" Target="../media/image15.png"/><Relationship Id="rId5" Type="http://schemas.openxmlformats.org/officeDocument/2006/relationships/slide" Target="slide2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5" Type="http://schemas.openxmlformats.org/officeDocument/2006/relationships/image" Target="../media/image29.jpe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6" Type="http://schemas.openxmlformats.org/officeDocument/2006/relationships/image" Target="../media/image25.png"/><Relationship Id="rId5" Type="http://schemas.openxmlformats.org/officeDocument/2006/relationships/slide" Target="slide24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5" Type="http://schemas.openxmlformats.org/officeDocument/2006/relationships/image" Target="../media/image30.jpe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6" Type="http://schemas.openxmlformats.org/officeDocument/2006/relationships/image" Target="../media/image25.png"/><Relationship Id="rId5" Type="http://schemas.openxmlformats.org/officeDocument/2006/relationships/slide" Target="slide26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5" Type="http://schemas.openxmlformats.org/officeDocument/2006/relationships/image" Target="../media/image31.jpeg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6" Type="http://schemas.openxmlformats.org/officeDocument/2006/relationships/image" Target="../media/image32.png"/><Relationship Id="rId5" Type="http://schemas.openxmlformats.org/officeDocument/2006/relationships/slide" Target="slide28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6" Type="http://schemas.microsoft.com/office/2007/relationships/hdphoto" Target="../media/hdphoto6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6" Type="http://schemas.openxmlformats.org/officeDocument/2006/relationships/image" Target="../media/image15.png"/><Relationship Id="rId5" Type="http://schemas.openxmlformats.org/officeDocument/2006/relationships/slide" Target="slide30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hyperlink" Target="http://www.nationalufocenter.com/artman/uploads/01cromagnanman.jpg" TargetMode="External"/><Relationship Id="rId5" Type="http://schemas.openxmlformats.org/officeDocument/2006/relationships/image" Target="../media/image12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31.xml"/><Relationship Id="rId7" Type="http://schemas.microsoft.com/office/2007/relationships/hdphoto" Target="../media/hdphoto8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6" Type="http://schemas.openxmlformats.org/officeDocument/2006/relationships/image" Target="../media/image37.png"/><Relationship Id="rId5" Type="http://schemas.openxmlformats.org/officeDocument/2006/relationships/slide" Target="slide32.xml"/><Relationship Id="rId4" Type="http://schemas.openxmlformats.org/officeDocument/2006/relationships/image" Target="../media/image12.png"/><Relationship Id="rId9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6" Type="http://schemas.microsoft.com/office/2007/relationships/hdphoto" Target="../media/hdphoto9.wdp"/><Relationship Id="rId5" Type="http://schemas.openxmlformats.org/officeDocument/2006/relationships/image" Target="../media/image40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6" Type="http://schemas.openxmlformats.org/officeDocument/2006/relationships/image" Target="../media/image15.png"/><Relationship Id="rId5" Type="http://schemas.openxmlformats.org/officeDocument/2006/relationships/slide" Target="slide34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5" Type="http://schemas.openxmlformats.org/officeDocument/2006/relationships/image" Target="../media/image43.jpeg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6" Type="http://schemas.openxmlformats.org/officeDocument/2006/relationships/image" Target="../media/image15.png"/><Relationship Id="rId5" Type="http://schemas.openxmlformats.org/officeDocument/2006/relationships/slide" Target="slide36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microsoft.com/office/2007/relationships/hdphoto" Target="../media/hdphoto11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6" Type="http://schemas.openxmlformats.org/officeDocument/2006/relationships/image" Target="../media/image15.png"/><Relationship Id="rId5" Type="http://schemas.openxmlformats.org/officeDocument/2006/relationships/slide" Target="slide38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5" Type="http://schemas.openxmlformats.org/officeDocument/2006/relationships/image" Target="../media/image47.png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6" Type="http://schemas.openxmlformats.org/officeDocument/2006/relationships/image" Target="../media/image15.png"/><Relationship Id="rId5" Type="http://schemas.openxmlformats.org/officeDocument/2006/relationships/slide" Target="slide4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14.jpe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Relationship Id="rId6" Type="http://schemas.microsoft.com/office/2007/relationships/hdphoto" Target="../media/hdphoto10.wdp"/><Relationship Id="rId5" Type="http://schemas.openxmlformats.org/officeDocument/2006/relationships/image" Target="../media/image41.png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6" Type="http://schemas.openxmlformats.org/officeDocument/2006/relationships/image" Target="../media/image48.png"/><Relationship Id="rId5" Type="http://schemas.openxmlformats.org/officeDocument/2006/relationships/slide" Target="slide42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microsoft.com/office/2007/relationships/hdphoto" Target="../media/hdphoto12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slide" Target="slide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slide" Target="slide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6" Type="http://schemas.openxmlformats.org/officeDocument/2006/relationships/image" Target="../media/image19.jpeg"/><Relationship Id="rId5" Type="http://schemas.openxmlformats.org/officeDocument/2006/relationships/slide" Target="slide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5894" y="409796"/>
            <a:ext cx="6602861" cy="1432845"/>
          </a:xfrm>
        </p:spPr>
        <p:txBody>
          <a:bodyPr>
            <a:noAutofit/>
          </a:bodyPr>
          <a:lstStyle/>
          <a:p>
            <a:r>
              <a:rPr lang="ru-RU" sz="4800" b="1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"Исторический</a:t>
            </a:r>
          </a:p>
          <a:p>
            <a:r>
              <a:rPr lang="ru-RU" sz="4800" b="1" kern="10" dirty="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 поединок"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6235" y="5411398"/>
            <a:ext cx="2405954" cy="11972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500989" y="139821"/>
            <a:ext cx="336771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C000"/>
                </a:solidFill>
              </a:rPr>
              <a:t>История древнего мира. </a:t>
            </a:r>
          </a:p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C000"/>
                </a:solidFill>
              </a:rPr>
              <a:t>Жизнь </a:t>
            </a:r>
            <a:r>
              <a:rPr lang="ru-RU" sz="2000" b="1" dirty="0">
                <a:solidFill>
                  <a:srgbClr val="FFC000"/>
                </a:solidFill>
              </a:rPr>
              <a:t>первобытных людей.</a:t>
            </a:r>
          </a:p>
        </p:txBody>
      </p:sp>
      <p:pic>
        <p:nvPicPr>
          <p:cNvPr id="5" name="Picture 8" descr="Картинка 1 из 181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5355" y="2835850"/>
            <a:ext cx="3178731" cy="2128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Картинка 32 из 181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13" y="719273"/>
            <a:ext cx="1947797" cy="234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ram\Desktop\thumb_46527_news_big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196" y="3479164"/>
            <a:ext cx="4187160" cy="32360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ram\Desktop\img3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513"/>
          <a:stretch/>
        </p:blipFill>
        <p:spPr bwMode="auto">
          <a:xfrm>
            <a:off x="7966067" y="1583332"/>
            <a:ext cx="3902639" cy="2531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арт девушка :: красивые картинки :: Pierre Joubert :: иллюстрации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0822" y="4964687"/>
            <a:ext cx="4081566" cy="170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Рубило (бифас), средний ашель, северная Мавритания. Neolitica.Ru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98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5002" y="1155485"/>
            <a:ext cx="1333401" cy="206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Рубило — Википедия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1111" b="100000" l="2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38143" y="1636568"/>
            <a:ext cx="1143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&lt;strong&gt;Флаг&lt;/strong&gt; Армении — Википедия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5723" y="219301"/>
            <a:ext cx="829674" cy="4148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975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627290" y="619660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372804" y="341362"/>
            <a:ext cx="10759642" cy="1513263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36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6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7899" y="2462646"/>
            <a:ext cx="103605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  <a:latin typeface="Sylfaen" pitchFamily="18" charset="0"/>
              </a:rPr>
              <a:t>Около 7 тысяч лет назад.</a:t>
            </a:r>
          </a:p>
          <a:p>
            <a:pPr algn="ctr"/>
            <a:r>
              <a:rPr lang="ru-RU" sz="4800" dirty="0" smtClean="0">
                <a:solidFill>
                  <a:srgbClr val="FFC000"/>
                </a:solidFill>
                <a:latin typeface="Sylfaen" pitchFamily="18" charset="0"/>
              </a:rPr>
              <a:t>Ему </a:t>
            </a:r>
            <a:r>
              <a:rPr lang="ru-RU" sz="4800" dirty="0" err="1" smtClean="0">
                <a:solidFill>
                  <a:srgbClr val="FFC000"/>
                </a:solidFill>
                <a:latin typeface="Sylfaen" pitchFamily="18" charset="0"/>
              </a:rPr>
              <a:t>нс</a:t>
            </a:r>
            <a:r>
              <a:rPr lang="ru-RU" sz="4800" dirty="0" smtClean="0">
                <a:solidFill>
                  <a:srgbClr val="FFC000"/>
                </a:solidFill>
                <a:latin typeface="Sylfaen" pitchFamily="18" charset="0"/>
              </a:rPr>
              <a:t> смену пришел бронзовый век.</a:t>
            </a:r>
            <a:endParaRPr lang="ru-RU" sz="4800" dirty="0">
              <a:solidFill>
                <a:srgbClr val="FFC000"/>
              </a:solidFill>
              <a:latin typeface="Sylfaen" pitchFamily="18" charset="0"/>
            </a:endParaRPr>
          </a:p>
        </p:txBody>
      </p:sp>
      <p:pic>
        <p:nvPicPr>
          <p:cNvPr id="7" name="Picture 2" descr="C:\Users\Aram\Desktop\world-globe-character-picture_gg580406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3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9818" y="4434286"/>
            <a:ext cx="3098082" cy="200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978829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174485" y="347275"/>
            <a:ext cx="7278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ru-RU" sz="3600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ЗАНЯТИЯ </a:t>
            </a:r>
            <a:r>
              <a:rPr lang="ru-RU" sz="360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ДРЕВНИХ ЛЮДЕЙ</a:t>
            </a:r>
          </a:p>
          <a:p>
            <a:pPr algn="ctr"/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22050" y="2028598"/>
            <a:ext cx="87491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6B3109"/>
                </a:solidFill>
                <a:latin typeface="Sylfaen" pitchFamily="18" charset="0"/>
              </a:rPr>
              <a:t>Какое </a:t>
            </a:r>
            <a:r>
              <a:rPr lang="ru-RU" sz="6000" b="1" dirty="0" smtClean="0">
                <a:solidFill>
                  <a:srgbClr val="6B3109"/>
                </a:solidFill>
                <a:latin typeface="Sylfaen" pitchFamily="18" charset="0"/>
              </a:rPr>
              <a:t>занятие</a:t>
            </a:r>
          </a:p>
          <a:p>
            <a:pPr algn="ctr"/>
            <a:r>
              <a:rPr lang="ru-RU" sz="6000" b="1" dirty="0" smtClean="0">
                <a:solidFill>
                  <a:srgbClr val="6B3109"/>
                </a:solidFill>
                <a:latin typeface="Sylfaen" pitchFamily="18" charset="0"/>
              </a:rPr>
              <a:t> </a:t>
            </a:r>
            <a:r>
              <a:rPr lang="ru-RU" sz="6000" b="1" dirty="0">
                <a:solidFill>
                  <a:srgbClr val="6B3109"/>
                </a:solidFill>
                <a:latin typeface="Sylfaen" pitchFamily="18" charset="0"/>
              </a:rPr>
              <a:t>возникло </a:t>
            </a:r>
            <a:r>
              <a:rPr lang="ru-RU" sz="6000" b="1" dirty="0" smtClean="0">
                <a:solidFill>
                  <a:srgbClr val="6B3109"/>
                </a:solidFill>
                <a:latin typeface="Sylfaen" pitchFamily="18" charset="0"/>
              </a:rPr>
              <a:t>из </a:t>
            </a:r>
            <a:r>
              <a:rPr lang="ru-RU" sz="6000" b="1" dirty="0">
                <a:solidFill>
                  <a:srgbClr val="6B3109"/>
                </a:solidFill>
                <a:latin typeface="Sylfaen" pitchFamily="18" charset="0"/>
              </a:rPr>
              <a:t>охоты? </a:t>
            </a:r>
          </a:p>
        </p:txBody>
      </p:sp>
      <p:pic>
        <p:nvPicPr>
          <p:cNvPr id="7170" name="Picture 2" descr="Урок 2. виды передвижения - Физическая культура - 1 класс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392" y="4042696"/>
            <a:ext cx="4220585" cy="2641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2107457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658462" y="6197533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312738"/>
            <a:ext cx="10759642" cy="1513263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36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6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5187" y="2173022"/>
            <a:ext cx="70138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Скотоводство</a:t>
            </a:r>
            <a:endParaRPr lang="ru-RU" sz="8000" b="1" dirty="0">
              <a:solidFill>
                <a:schemeClr val="accent2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3" name="AutoShape 2" descr="Возникновение скотоводства и земледелия - История5клас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Возникновение скотоводства и земледелия - История5класс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5" name="Picture 5" descr="C:\Users\Aram\Desktop\Без назван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3958936"/>
            <a:ext cx="4532030" cy="257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2489428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239411" y="284930"/>
            <a:ext cx="7278007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2.ЗАНЯТИЯ ДРЕВНИХ ЛЮДЕЙ</a:t>
            </a:r>
          </a:p>
          <a:p>
            <a:pPr algn="ctr"/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7515" y="1948097"/>
            <a:ext cx="60881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Sylfaen" pitchFamily="18" charset="0"/>
              </a:rPr>
              <a:t>Назови это занятье,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Sylfaen" pitchFamily="18" charset="0"/>
              </a:rPr>
              <a:t>Когда целый день – </a:t>
            </a:r>
            <a:r>
              <a:rPr lang="ru-RU" sz="3200" dirty="0" err="1">
                <a:solidFill>
                  <a:schemeClr val="bg1"/>
                </a:solidFill>
                <a:latin typeface="Sylfaen" pitchFamily="18" charset="0"/>
              </a:rPr>
              <a:t>деньской</a:t>
            </a:r>
            <a:endParaRPr lang="ru-RU" sz="3200" dirty="0">
              <a:solidFill>
                <a:schemeClr val="bg1"/>
              </a:solidFill>
              <a:latin typeface="Sylfaen" pitchFamily="18" charset="0"/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Sylfaen" pitchFamily="18" charset="0"/>
              </a:rPr>
              <a:t>Плоды, ягоды, коренья –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Sylfaen" pitchFamily="18" charset="0"/>
              </a:rPr>
              <a:t>Что имели вид съестной,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Sylfaen" pitchFamily="18" charset="0"/>
              </a:rPr>
              <a:t>Люди первые искали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Sylfaen" pitchFamily="18" charset="0"/>
              </a:rPr>
              <a:t>Стадом всем потом съедали</a:t>
            </a:r>
          </a:p>
        </p:txBody>
      </p:sp>
      <p:sp>
        <p:nvSpPr>
          <p:cNvPr id="4" name="AutoShape 2" descr="Какое растение научились выращивать древние люди. Первы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C:\Users\Aram\Desktop\Без названия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7643" y="2335013"/>
            <a:ext cx="4244159" cy="266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7089099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596117" y="612624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37453"/>
            <a:ext cx="10759642" cy="1513263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solidFill>
                  <a:schemeClr val="bg1"/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3600" b="1" cap="none" dirty="0" smtClean="0">
                <a:solidFill>
                  <a:schemeClr val="bg1"/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cap="none" dirty="0" smtClean="0">
                <a:solidFill>
                  <a:schemeClr val="bg1"/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600" cap="none" dirty="0">
              <a:solidFill>
                <a:schemeClr val="bg1"/>
              </a:solidFill>
              <a:latin typeface="Sylfaen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7724" y="2032820"/>
            <a:ext cx="7356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Sylfaen" pitchFamily="18" charset="0"/>
              </a:rPr>
              <a:t>С</a:t>
            </a:r>
            <a:r>
              <a:rPr lang="ru-RU" sz="7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Sylfaen" pitchFamily="18" charset="0"/>
              </a:rPr>
              <a:t>обирательство</a:t>
            </a:r>
            <a:endParaRPr lang="ru-RU" sz="7200" dirty="0">
              <a:solidFill>
                <a:schemeClr val="tx2">
                  <a:lumMod val="20000"/>
                  <a:lumOff val="80000"/>
                </a:schemeClr>
              </a:solidFill>
              <a:latin typeface="Sylfaen" pitchFamily="18" charset="0"/>
            </a:endParaRPr>
          </a:p>
        </p:txBody>
      </p:sp>
      <p:pic>
        <p:nvPicPr>
          <p:cNvPr id="12292" name="Picture 4" descr="первобытное собирательств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7563" y="3636606"/>
            <a:ext cx="4115089" cy="296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3758126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305712"/>
            <a:ext cx="7278007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2.ЗАНЯТИЯ ДРЕВНИХ ЛЮДЕЙ</a:t>
            </a:r>
          </a:p>
          <a:p>
            <a:pPr algn="ctr"/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95600" y="2201825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860000"/>
                </a:solidFill>
                <a:latin typeface="Sylfaen" pitchFamily="18" charset="0"/>
              </a:rPr>
              <a:t>Этим палку – вырубали и ее же заостряли.</a:t>
            </a:r>
          </a:p>
          <a:p>
            <a:pPr algn="ctr"/>
            <a:r>
              <a:rPr lang="ru-RU" sz="4400" b="1" dirty="0">
                <a:solidFill>
                  <a:srgbClr val="860000"/>
                </a:solidFill>
                <a:latin typeface="Sylfaen" pitchFamily="18" charset="0"/>
              </a:rPr>
              <a:t>Назови, что это было, ну конечно, же </a:t>
            </a:r>
            <a:r>
              <a:rPr lang="ru-RU" sz="4400" b="1" dirty="0" smtClean="0">
                <a:solidFill>
                  <a:srgbClr val="860000"/>
                </a:solidFill>
                <a:latin typeface="Sylfaen" pitchFamily="18" charset="0"/>
              </a:rPr>
              <a:t>…</a:t>
            </a:r>
            <a:endParaRPr lang="ru-RU" sz="4400" b="1" dirty="0">
              <a:solidFill>
                <a:srgbClr val="860000"/>
              </a:solidFill>
              <a:latin typeface="Sylfae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385" y="4178564"/>
            <a:ext cx="2765560" cy="2389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0529523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492209" y="6093624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2047010" y="123154"/>
            <a:ext cx="7980217" cy="1362746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36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6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19439" y="1610589"/>
            <a:ext cx="49218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atin typeface="Sylfaen" pitchFamily="18" charset="0"/>
              </a:rPr>
              <a:t>Рубило</a:t>
            </a:r>
            <a:endParaRPr lang="ru-RU" sz="8800" dirty="0">
              <a:latin typeface="Sylfaen" pitchFamily="18" charset="0"/>
            </a:endParaRPr>
          </a:p>
        </p:txBody>
      </p:sp>
      <p:pic>
        <p:nvPicPr>
          <p:cNvPr id="15362" name="Picture 2" descr="WikiZero - Рубил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2566" y="3387345"/>
            <a:ext cx="4530800" cy="26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Рубило (бифас), средний ашель, северная Мавритания. Neolitica.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86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2857" y="4801950"/>
            <a:ext cx="1333401" cy="206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2834063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388838"/>
            <a:ext cx="7278007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ru-RU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3600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ЗАНЯТИЯ </a:t>
            </a:r>
            <a:r>
              <a:rPr lang="ru-RU" sz="360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ДРЕВНИХ ЛЮДЕЙ</a:t>
            </a:r>
          </a:p>
          <a:p>
            <a:pPr algn="ctr"/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04108" y="2288508"/>
            <a:ext cx="84478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Sylfaen" pitchFamily="18" charset="0"/>
              </a:rPr>
              <a:t>Он из мотыги появился,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Sylfaen" pitchFamily="18" charset="0"/>
              </a:rPr>
              <a:t>Избавив всех от лишних мук.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Sylfaen" pitchFamily="18" charset="0"/>
              </a:rPr>
              <a:t>За животиной он тащился,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Sylfaen" pitchFamily="18" charset="0"/>
              </a:rPr>
              <a:t>Ты, прав, конечно, </a:t>
            </a:r>
            <a:r>
              <a:rPr lang="ru-RU" sz="4000" dirty="0" smtClean="0">
                <a:solidFill>
                  <a:schemeClr val="bg1"/>
                </a:solidFill>
                <a:latin typeface="Sylfaen" pitchFamily="18" charset="0"/>
              </a:rPr>
              <a:t>это</a:t>
            </a:r>
            <a:r>
              <a:rPr lang="ru-RU" sz="4000" b="1" dirty="0" smtClean="0">
                <a:solidFill>
                  <a:schemeClr val="bg1"/>
                </a:solidFill>
                <a:latin typeface="Sylfaen" pitchFamily="18" charset="0"/>
              </a:rPr>
              <a:t>...</a:t>
            </a:r>
            <a:endParaRPr lang="ru-RU" sz="4000" dirty="0">
              <a:solidFill>
                <a:schemeClr val="bg1"/>
              </a:solidFill>
              <a:latin typeface="Sylfae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363" y="3728504"/>
            <a:ext cx="1742810" cy="26107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0637157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585726" y="619660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65175" y="237453"/>
            <a:ext cx="10759642" cy="1513263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36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6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1127" y="217420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8000" b="1" dirty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  <a:t>П</a:t>
            </a:r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Sylfaen" pitchFamily="18" charset="0"/>
              </a:rPr>
              <a:t>луг</a:t>
            </a:r>
            <a:endParaRPr lang="ru-RU" sz="8000" dirty="0">
              <a:solidFill>
                <a:schemeClr val="tx2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13314" name="Picture 2" descr="Изобретение плуга. Полезен ли он для человека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910" y="3781501"/>
            <a:ext cx="49244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ИСТОРИЯ ЗЕМЛЕДЕЛ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ИСТОРИЯ ЗЕМЛЕДЕЛ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ИСТОРИЯ ЗЕМЛЕДЕЛИ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ИСТОРИЯ ЗЕМЛЕДЕЛИ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14924196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197846" y="409620"/>
            <a:ext cx="7278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ТЕРМИНЫ </a:t>
            </a:r>
          </a:p>
          <a:p>
            <a:pPr algn="ctr"/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8710" y="2018207"/>
            <a:ext cx="699582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6B3109"/>
                </a:solidFill>
                <a:latin typeface="Sylfaen" pitchFamily="18" charset="0"/>
              </a:rPr>
              <a:t>Как ученые называют </a:t>
            </a:r>
          </a:p>
          <a:p>
            <a:pPr algn="ctr"/>
            <a:r>
              <a:rPr lang="ru-RU" sz="5400" b="1" dirty="0" smtClean="0">
                <a:solidFill>
                  <a:srgbClr val="6B3109"/>
                </a:solidFill>
                <a:latin typeface="Sylfaen" pitchFamily="18" charset="0"/>
              </a:rPr>
              <a:t>«науку лопаты»?</a:t>
            </a:r>
            <a:endParaRPr lang="ru-RU" sz="5400" b="1" dirty="0">
              <a:solidFill>
                <a:srgbClr val="6B3109"/>
              </a:solidFill>
              <a:latin typeface="Sylfae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578" y="3187169"/>
            <a:ext cx="2034021" cy="30470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1679974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5190"/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0457814"/>
              </p:ext>
            </p:extLst>
          </p:nvPr>
        </p:nvGraphicFramePr>
        <p:xfrm>
          <a:off x="298939" y="184637"/>
          <a:ext cx="11676185" cy="663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5491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История</a:t>
                      </a:r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Философия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Экономика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Психология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Иностранный язык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1381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4" action="ppaction://hlinksldjump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5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6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7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8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9" action="ppaction://hlinksldjump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0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1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2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3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4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5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6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7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8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9" action="ppaction://hlinksldjump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0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1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2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3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717749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1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1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 ЛЕНТА</a:t>
                      </a:r>
                      <a:r>
                        <a:rPr lang="ru-RU" sz="2500" b="1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ВРЕМЕНИ</a:t>
                      </a:r>
                      <a:endParaRPr lang="ru-RU" sz="2500" b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u="none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4" action="ppaction://hlinksldjump"/>
                        </a:rPr>
                        <a:t>200</a:t>
                      </a:r>
                      <a:endParaRPr lang="ru-RU" sz="3500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9" action="ppaction://hlinksldjump"/>
                        </a:rPr>
                        <a:t>400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4" action="ppaction://hlinksldjump"/>
                        </a:rPr>
                        <a:t>600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9" action="ppaction://hlinksldjump"/>
                        </a:rPr>
                        <a:t>800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1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 ЗАНЯТИЯ</a:t>
                      </a:r>
                      <a:r>
                        <a:rPr lang="ru-RU" sz="2500" b="1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ДРЕВНИХ ЛЮДЕЙ</a:t>
                      </a:r>
                      <a:endParaRPr lang="ru-RU" sz="2500" b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blipFill>
                            <a:blip r:embed="rId24"/>
                            <a:tile tx="0" ty="0" sx="100000" sy="100000" flip="none" algn="tl"/>
                          </a:blip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5" action="ppaction://hlinksldjump"/>
                        </a:rPr>
                        <a:t>200</a:t>
                      </a:r>
                      <a:endParaRPr lang="ru-RU" sz="3500" b="0" dirty="0">
                        <a:blipFill>
                          <a:blip r:embed="rId24"/>
                          <a:tile tx="0" ty="0" sx="100000" sy="100000" flip="none" algn="tl"/>
                        </a:blip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0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5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5" action="ppaction://hlinksldjump"/>
                        </a:rPr>
                        <a:t>600</a:t>
                      </a:r>
                      <a:endParaRPr lang="ru-RU" sz="3500" dirty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0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1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 ТЕРМИНЫ</a:t>
                      </a:r>
                      <a:r>
                        <a:rPr lang="ru-RU" sz="2500" b="1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endParaRPr lang="ru-RU" sz="2500" b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6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1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6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1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1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</a:t>
                      </a:r>
                      <a:r>
                        <a:rPr lang="ru-RU" sz="2500" b="1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2500" b="1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РЕЛИГИЯ</a:t>
                      </a:r>
                      <a:r>
                        <a:rPr lang="ru-RU" sz="2500" b="1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И ИСКУССТВО</a:t>
                      </a:r>
                      <a:endParaRPr lang="ru-RU" sz="2500" b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7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2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7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2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 </a:t>
                      </a:r>
                      <a:r>
                        <a:rPr lang="ru-RU" sz="2000" b="1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&lt;&lt;КЛИМАТИЧЕСКАЯ ШКАТУЛКА&gt;&gt;</a:t>
                      </a:r>
                      <a:endParaRPr lang="ru-RU" sz="2000" b="1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8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3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8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5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4" name="Пятиугольник 23"/>
          <p:cNvSpPr/>
          <p:nvPr/>
        </p:nvSpPr>
        <p:spPr>
          <a:xfrm>
            <a:off x="270165" y="261642"/>
            <a:ext cx="3906980" cy="943703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ЛЕНТА ВРЕМЕНИ</a:t>
            </a:r>
            <a:endParaRPr lang="ru-RU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270165" y="1496323"/>
            <a:ext cx="3993571" cy="105465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ЗАНЯТИЯ ДРЕВНИХ ЛЮДЕЙ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242457" y="2936222"/>
            <a:ext cx="3906980" cy="943703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ТЕРМИНЫ </a:t>
            </a:r>
          </a:p>
          <a:p>
            <a:pPr algn="ctr"/>
            <a:endParaRPr lang="ru-RU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270165" y="4270522"/>
            <a:ext cx="3906980" cy="943703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РЕЛИГИЯ И ИСКУССТВО</a:t>
            </a:r>
          </a:p>
        </p:txBody>
      </p:sp>
      <p:sp>
        <p:nvSpPr>
          <p:cNvPr id="29" name="Пятиугольник 28"/>
          <p:cNvSpPr/>
          <p:nvPr/>
        </p:nvSpPr>
        <p:spPr>
          <a:xfrm>
            <a:off x="270165" y="5642760"/>
            <a:ext cx="3906980" cy="943703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&lt;&lt;</a:t>
            </a:r>
            <a:r>
              <a:rPr lang="ru-RU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КЛИМАТИЧЕСКАЯ ШКАТУЛКА&gt;&gt;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2649133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606508" y="60624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601403" y="164717"/>
            <a:ext cx="10759642" cy="1513263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solidFill>
                  <a:schemeClr val="bg1"/>
                </a:solidFill>
                <a:latin typeface="Sylfaen" pitchFamily="18" charset="0"/>
                <a:ea typeface="MS Gothic" pitchFamily="49" charset="-128"/>
                <a:cs typeface="Open Sans" panose="020B0606030504020204" pitchFamily="34" charset="0"/>
              </a:rPr>
              <a:t>Правильный ответ</a:t>
            </a:r>
            <a:br>
              <a:rPr lang="ru-RU" sz="3600" b="1" cap="none" dirty="0" smtClean="0">
                <a:solidFill>
                  <a:schemeClr val="bg1"/>
                </a:solidFill>
                <a:latin typeface="Sylfaen" pitchFamily="18" charset="0"/>
                <a:ea typeface="MS Gothic" pitchFamily="49" charset="-128"/>
                <a:cs typeface="Open Sans" panose="020B0606030504020204" pitchFamily="34" charset="0"/>
              </a:rPr>
            </a:br>
            <a:r>
              <a:rPr lang="ru-RU" sz="3600" cap="none" dirty="0" smtClean="0">
                <a:solidFill>
                  <a:schemeClr val="bg1"/>
                </a:solidFill>
                <a:latin typeface="Sylfaen" pitchFamily="18" charset="0"/>
                <a:ea typeface="MS Gothic" pitchFamily="49" charset="-128"/>
                <a:cs typeface="Open Sans" panose="020B0606030504020204" pitchFamily="34" charset="0"/>
              </a:rPr>
              <a:t>Вопрос за 200</a:t>
            </a:r>
            <a:endParaRPr lang="ru-RU" sz="3600" cap="none" dirty="0">
              <a:solidFill>
                <a:schemeClr val="bg1"/>
              </a:solidFill>
              <a:latin typeface="Sylfaen" pitchFamily="18" charset="0"/>
              <a:ea typeface="MS Gothic" pitchFamily="49" charset="-128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53591" y="1997424"/>
            <a:ext cx="66917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Археология</a:t>
            </a:r>
            <a:endParaRPr lang="ru-RU" sz="9600" b="1" dirty="0">
              <a:solidFill>
                <a:schemeClr val="accent2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16386" name="Picture 2" descr="C:\Users\Aram\Desktop\1526280002_0_88_960_628_600x0_80_0_0_e3ec292b3035e7d909b5820f4e66d1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21" y="3852058"/>
            <a:ext cx="4936624" cy="278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6100097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373642" y="347275"/>
            <a:ext cx="7278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3. ТЕРМИНЫ </a:t>
            </a:r>
          </a:p>
          <a:p>
            <a:pPr algn="ctr"/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Sylfaen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1701" y="2070160"/>
            <a:ext cx="78555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860000"/>
                </a:solidFill>
                <a:latin typeface="Sylfaen" pitchFamily="18" charset="0"/>
              </a:rPr>
              <a:t>Первый коллектив </a:t>
            </a:r>
            <a:endParaRPr lang="ru-RU" sz="6000" b="1" dirty="0" smtClean="0">
              <a:solidFill>
                <a:srgbClr val="860000"/>
              </a:solidFill>
              <a:latin typeface="Sylfaen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860000"/>
                </a:solidFill>
                <a:latin typeface="Sylfaen" pitchFamily="18" charset="0"/>
              </a:rPr>
              <a:t>древнейших </a:t>
            </a:r>
            <a:r>
              <a:rPr lang="ru-RU" sz="6000" b="1" dirty="0">
                <a:solidFill>
                  <a:srgbClr val="860000"/>
                </a:solidFill>
                <a:latin typeface="Sylfaen" pitchFamily="18" charset="0"/>
              </a:rPr>
              <a:t>людей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1649" y="3426159"/>
            <a:ext cx="2034021" cy="30470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9109375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720808" y="619660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57268" y="160338"/>
            <a:ext cx="10759642" cy="1513263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36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600" cap="none" dirty="0">
              <a:solidFill>
                <a:schemeClr val="accent4">
                  <a:lumMod val="40000"/>
                  <a:lumOff val="60000"/>
                </a:schemeClr>
              </a:solidFill>
              <a:latin typeface="Sylfaen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19796" y="2111725"/>
            <a:ext cx="74668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860000"/>
                </a:solidFill>
                <a:latin typeface="Sylfaen" pitchFamily="18" charset="0"/>
              </a:rPr>
              <a:t>Человеческое</a:t>
            </a:r>
            <a:r>
              <a:rPr lang="ru-RU" sz="6600" b="1" dirty="0">
                <a:solidFill>
                  <a:srgbClr val="860000"/>
                </a:solidFill>
              </a:rPr>
              <a:t> стадо</a:t>
            </a:r>
          </a:p>
        </p:txBody>
      </p:sp>
      <p:sp>
        <p:nvSpPr>
          <p:cNvPr id="3" name="AutoShape 2" descr="Untitl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5" name="Picture 3" descr="C:\Users\Aram\Desktop\unnamed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910" y="3718616"/>
            <a:ext cx="4440671" cy="294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7918409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373643" y="264147"/>
            <a:ext cx="7278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ТЕРМИНЫ </a:t>
            </a:r>
          </a:p>
          <a:p>
            <a:pPr algn="ctr"/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5469" y="2078596"/>
            <a:ext cx="97674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Sylfaen" pitchFamily="18" charset="0"/>
              </a:rPr>
              <a:t>Хозяйство</a:t>
            </a:r>
            <a:r>
              <a:rPr lang="ru-RU" sz="3600" dirty="0">
                <a:solidFill>
                  <a:schemeClr val="bg1"/>
                </a:solidFill>
                <a:latin typeface="Sylfaen" pitchFamily="18" charset="0"/>
              </a:rPr>
              <a:t>, где основным источником существования являются выращиваемые культурные растения и домашние животные.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5319" y="4352954"/>
            <a:ext cx="1982595" cy="17133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8030889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731199" y="6280660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88914" y="154326"/>
            <a:ext cx="10759642" cy="1513263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36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3</a:t>
            </a:r>
            <a:r>
              <a:rPr lang="en-US" sz="3600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3600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6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78477" y="1914298"/>
            <a:ext cx="86340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Sylfaen" pitchFamily="18" charset="0"/>
              </a:rPr>
              <a:t>П</a:t>
            </a:r>
            <a:r>
              <a:rPr lang="ru-RU" sz="6000" dirty="0" smtClean="0">
                <a:solidFill>
                  <a:schemeClr val="bg1"/>
                </a:solidFill>
                <a:latin typeface="Sylfaen" pitchFamily="18" charset="0"/>
              </a:rPr>
              <a:t>роизводящее </a:t>
            </a:r>
            <a:r>
              <a:rPr lang="ru-RU" sz="6000" dirty="0">
                <a:solidFill>
                  <a:schemeClr val="bg1"/>
                </a:solidFill>
                <a:latin typeface="Sylfaen" pitchFamily="18" charset="0"/>
              </a:rPr>
              <a:t>хозяйство</a:t>
            </a:r>
          </a:p>
        </p:txBody>
      </p:sp>
      <p:pic>
        <p:nvPicPr>
          <p:cNvPr id="20482" name="Picture 2" descr="C:\Users\Aram\Desktop\neol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124" y="3483469"/>
            <a:ext cx="5384491" cy="30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9761401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083546" y="336884"/>
            <a:ext cx="7278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ТЕРМИНЫ </a:t>
            </a:r>
          </a:p>
          <a:p>
            <a:pPr algn="ctr"/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83545" y="2143036"/>
            <a:ext cx="81514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860000"/>
                </a:solidFill>
                <a:latin typeface="Sylfaen" pitchFamily="18" charset="0"/>
              </a:rPr>
              <a:t>Живут в пределах местности одной</a:t>
            </a:r>
          </a:p>
          <a:p>
            <a:pPr algn="ctr"/>
            <a:r>
              <a:rPr lang="ru-RU" sz="3600" b="1" dirty="0">
                <a:solidFill>
                  <a:srgbClr val="860000"/>
                </a:solidFill>
                <a:latin typeface="Sylfaen" pitchFamily="18" charset="0"/>
              </a:rPr>
              <a:t>Они как брошенное в земля семя,</a:t>
            </a:r>
          </a:p>
          <a:p>
            <a:pPr algn="ctr"/>
            <a:r>
              <a:rPr lang="ru-RU" sz="3600" b="1" dirty="0">
                <a:solidFill>
                  <a:srgbClr val="860000"/>
                </a:solidFill>
                <a:latin typeface="Sylfaen" pitchFamily="18" charset="0"/>
              </a:rPr>
              <a:t>Собравшись несколько родов,</a:t>
            </a:r>
          </a:p>
          <a:p>
            <a:pPr algn="ctr"/>
            <a:r>
              <a:rPr lang="ru-RU" sz="3600" b="1" dirty="0">
                <a:solidFill>
                  <a:srgbClr val="860000"/>
                </a:solidFill>
                <a:latin typeface="Sylfaen" pitchFamily="18" charset="0"/>
              </a:rPr>
              <a:t>Они образовали</a:t>
            </a:r>
            <a:r>
              <a:rPr lang="ru-RU" sz="3600" b="1" dirty="0" smtClean="0">
                <a:solidFill>
                  <a:srgbClr val="860000"/>
                </a:solidFill>
                <a:latin typeface="Sylfaen" pitchFamily="18" charset="0"/>
              </a:rPr>
              <a:t>…</a:t>
            </a:r>
            <a:endParaRPr lang="ru-RU" sz="3600" b="1" dirty="0">
              <a:solidFill>
                <a:srgbClr val="860000"/>
              </a:solidFill>
              <a:latin typeface="Sylfae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865" y="4506038"/>
            <a:ext cx="1982595" cy="17133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2437452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648071" y="6114406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67659" y="195889"/>
            <a:ext cx="10759642" cy="1513263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36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600" cap="none" dirty="0">
              <a:solidFill>
                <a:schemeClr val="accent4">
                  <a:lumMod val="40000"/>
                  <a:lumOff val="60000"/>
                </a:schemeClr>
              </a:solidFill>
              <a:latin typeface="Sylfaen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52355" y="1922318"/>
            <a:ext cx="5435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860000"/>
                </a:solidFill>
                <a:latin typeface="Sylfaen" pitchFamily="18" charset="0"/>
              </a:rPr>
              <a:t>П</a:t>
            </a:r>
            <a:r>
              <a:rPr lang="ru-RU" sz="7200" b="1" dirty="0" smtClean="0">
                <a:solidFill>
                  <a:srgbClr val="860000"/>
                </a:solidFill>
                <a:latin typeface="Sylfaen" pitchFamily="18" charset="0"/>
              </a:rPr>
              <a:t>лемя</a:t>
            </a:r>
            <a:endParaRPr lang="ru-RU" sz="7200" dirty="0">
              <a:solidFill>
                <a:srgbClr val="860000"/>
              </a:solidFill>
              <a:latin typeface="Sylfaen" pitchFamily="18" charset="0"/>
            </a:endParaRPr>
          </a:p>
        </p:txBody>
      </p:sp>
      <p:pic>
        <p:nvPicPr>
          <p:cNvPr id="17410" name="Picture 2" descr="C:\Users\Aram\Desktop\unnamed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445" y="3259250"/>
            <a:ext cx="4537477" cy="333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4447792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373643" y="253757"/>
            <a:ext cx="7278007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РЕЛИГИЯ И ИСКУССТВО</a:t>
            </a:r>
          </a:p>
          <a:p>
            <a:pPr algn="ctr"/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8964" y="2211510"/>
            <a:ext cx="820881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Sylfaen" pitchFamily="18" charset="0"/>
              </a:rPr>
              <a:t>Символическое</a:t>
            </a:r>
            <a:r>
              <a:rPr lang="ru-RU" sz="400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Sylfaen" pitchFamily="18" charset="0"/>
              </a:rPr>
              <a:t> </a:t>
            </a:r>
            <a:r>
              <a:rPr lang="ru-RU" sz="4000" dirty="0">
                <a:solidFill>
                  <a:schemeClr val="bg1"/>
                </a:solidFill>
              </a:rPr>
              <a:t>изображение </a:t>
            </a:r>
            <a:r>
              <a:rPr lang="ru-RU" sz="4000" dirty="0" smtClean="0">
                <a:solidFill>
                  <a:schemeClr val="bg1"/>
                </a:solidFill>
              </a:rPr>
              <a:t>бога,</a:t>
            </a:r>
            <a:r>
              <a:rPr lang="ru-RU" sz="4000" i="1" dirty="0" smtClean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>которые изготовлялись из камня, дерева, </a:t>
            </a:r>
            <a:r>
              <a:rPr lang="ru-RU" sz="4000" dirty="0" smtClean="0">
                <a:solidFill>
                  <a:schemeClr val="bg1"/>
                </a:solidFill>
              </a:rPr>
              <a:t>глины.</a:t>
            </a:r>
            <a:r>
              <a:rPr lang="ru-RU" sz="4000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endParaRPr lang="ru-RU" sz="4000" dirty="0">
              <a:solidFill>
                <a:schemeClr val="bg1"/>
              </a:solidFill>
              <a:latin typeface="Sylfaen" pitchFamily="18" charset="0"/>
            </a:endParaRPr>
          </a:p>
        </p:txBody>
      </p:sp>
      <p:pic>
        <p:nvPicPr>
          <p:cNvPr id="16" name="Picture 5" descr="Первобытное искусство - YouTub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84444" l="7500" r="4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9" t="10737" r="55676" b="14415"/>
          <a:stretch/>
        </p:blipFill>
        <p:spPr bwMode="auto">
          <a:xfrm>
            <a:off x="683923" y="3773516"/>
            <a:ext cx="1882631" cy="267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1454165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575336" y="6104014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89407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4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79487" y="2026503"/>
            <a:ext cx="3619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6B3109"/>
                </a:solidFill>
                <a:latin typeface="Sylfaen" pitchFamily="18" charset="0"/>
              </a:rPr>
              <a:t>ИДОЛ</a:t>
            </a:r>
            <a:endParaRPr lang="ru-RU" sz="7200" b="1" dirty="0">
              <a:solidFill>
                <a:srgbClr val="6B3109"/>
              </a:solidFill>
              <a:latin typeface="Sylfaen" pitchFamily="18" charset="0"/>
            </a:endParaRPr>
          </a:p>
        </p:txBody>
      </p:sp>
      <p:sp>
        <p:nvSpPr>
          <p:cNvPr id="3" name="AutoShape 2" descr="Г.С. Плетнёва, 196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C:\Users\Aram\Desktop\pletniova-gs-1963-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89930" l="0" r="99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294" y="2359012"/>
            <a:ext cx="1940483" cy="413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ᐈ Древние идолы фото, рисунки идол | скачать на Depositphotos®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7667" b="94333" l="9913" r="906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3569" y="3491233"/>
            <a:ext cx="1807926" cy="316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0855576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2197847" y="326493"/>
            <a:ext cx="7278007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РЕЛИГИЯ И ИСКУССТВО</a:t>
            </a:r>
          </a:p>
          <a:p>
            <a:pPr algn="ctr"/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32809" y="2149871"/>
            <a:ext cx="71073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Sylfaen" pitchFamily="18" charset="0"/>
              </a:rPr>
              <a:t>Как называется пещера, в которой археолог и его дочь </a:t>
            </a:r>
            <a:r>
              <a:rPr lang="ru-RU" sz="4000" dirty="0" smtClean="0">
                <a:solidFill>
                  <a:schemeClr val="bg1"/>
                </a:solidFill>
                <a:latin typeface="Sylfaen" pitchFamily="18" charset="0"/>
              </a:rPr>
              <a:t>обнаружили </a:t>
            </a:r>
            <a:r>
              <a:rPr lang="ru-RU" sz="4000" dirty="0">
                <a:solidFill>
                  <a:schemeClr val="bg1"/>
                </a:solidFill>
                <a:latin typeface="Sylfaen" pitchFamily="18" charset="0"/>
              </a:rPr>
              <a:t>древнейшие рисунки?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804" y="4019424"/>
            <a:ext cx="1660043" cy="24867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2799547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62764" y="347275"/>
            <a:ext cx="7278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1. ЛЕНТА ВРЕМЕНИ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Вопрос </a:t>
            </a:r>
            <a:r>
              <a:rPr lang="ru-RU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за </a:t>
            </a:r>
            <a:r>
              <a:rPr lang="ru-RU" sz="3600" b="1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200</a:t>
            </a:r>
            <a:endParaRPr lang="ru-RU" sz="3600" b="1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ylfaen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6612" y="2094402"/>
            <a:ext cx="969688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6000" b="1" dirty="0">
                <a:solidFill>
                  <a:schemeClr val="bg1"/>
                </a:solidFill>
                <a:latin typeface="Sylfaen" pitchFamily="18" charset="0"/>
              </a:rPr>
              <a:t>Сколько лет назад </a:t>
            </a:r>
            <a:r>
              <a:rPr lang="ru-RU" sz="6000" b="1" dirty="0" smtClean="0">
                <a:solidFill>
                  <a:schemeClr val="bg1"/>
                </a:solidFill>
                <a:latin typeface="Sylfaen" pitchFamily="18" charset="0"/>
              </a:rPr>
              <a:t>появился</a:t>
            </a:r>
          </a:p>
          <a:p>
            <a:pPr algn="ctr">
              <a:lnSpc>
                <a:spcPct val="90000"/>
              </a:lnSpc>
            </a:pPr>
            <a:r>
              <a:rPr lang="ru-RU" sz="6000" b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ru-RU" sz="6000" b="1" dirty="0">
                <a:solidFill>
                  <a:schemeClr val="bg1"/>
                </a:solidFill>
                <a:latin typeface="Sylfaen" pitchFamily="18" charset="0"/>
              </a:rPr>
              <a:t>«человек разумный»?</a:t>
            </a:r>
          </a:p>
        </p:txBody>
      </p:sp>
      <p:pic>
        <p:nvPicPr>
          <p:cNvPr id="6" name="Picture 8" descr="Картинка 1 из 15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87" y="3795344"/>
            <a:ext cx="2250922" cy="279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377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668854" y="619660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840395" y="2478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4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86115" y="2236416"/>
            <a:ext cx="46175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err="1">
                <a:solidFill>
                  <a:srgbClr val="860000"/>
                </a:solidFill>
                <a:latin typeface="Sylfaen" pitchFamily="18" charset="0"/>
              </a:rPr>
              <a:t>Альтамира</a:t>
            </a:r>
            <a:endParaRPr lang="ru-RU" sz="6600" dirty="0">
              <a:solidFill>
                <a:srgbClr val="860000"/>
              </a:solidFill>
              <a:latin typeface="Sylfaen" pitchFamily="18" charset="0"/>
            </a:endParaRPr>
          </a:p>
        </p:txBody>
      </p:sp>
      <p:sp>
        <p:nvSpPr>
          <p:cNvPr id="4" name="AutoShape 2" descr="Загадка пещеры Альтамира. «Сикстинская капелла» времён палеоли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 descr="Пещера Альтамира – Сикстинская капелла каменного века. Испания по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1588" y="4442310"/>
            <a:ext cx="3260329" cy="217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ram\Desktop\Altamira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02611"/>
            <a:ext cx="4228824" cy="28121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7533032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177064" y="253756"/>
            <a:ext cx="7278007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РЕЛИГИЯ И ИСКУССТВО</a:t>
            </a:r>
          </a:p>
          <a:p>
            <a:pPr algn="ctr"/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7064" y="2026228"/>
            <a:ext cx="740335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C000"/>
                </a:solidFill>
                <a:latin typeface="Sylfaen" pitchFamily="18" charset="0"/>
                <a:cs typeface="Times New Roman" pitchFamily="18" charset="0"/>
              </a:rPr>
              <a:t>Для чего наши предки носили   украшения ?</a:t>
            </a:r>
          </a:p>
          <a:p>
            <a:pPr algn="ctr"/>
            <a:endParaRPr lang="ru-RU" sz="4000" b="1" dirty="0">
              <a:solidFill>
                <a:srgbClr val="FFC000"/>
              </a:solidFill>
              <a:latin typeface="Times New Roman" pitchFamily="18" charset="0"/>
            </a:endParaRPr>
          </a:p>
        </p:txBody>
      </p:sp>
      <p:pic>
        <p:nvPicPr>
          <p:cNvPr id="7" name="Picture 2" descr="E:\Фото к Русским\artlib_gallery-109650-b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4600" b="90000" l="5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555" y="4071937"/>
            <a:ext cx="43053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E:\Фото к Русским\artlib_gallery-109650-b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51400" l="54955" r="846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17" r="15286" b="50000"/>
          <a:stretch/>
        </p:blipFill>
        <p:spPr bwMode="auto">
          <a:xfrm>
            <a:off x="2433205" y="4071938"/>
            <a:ext cx="1214004" cy="12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E:\Фото к Русским\artlib_gallery-109650-b[1]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51400" l="54955" r="846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517" r="15286" b="50000"/>
          <a:stretch/>
        </p:blipFill>
        <p:spPr bwMode="auto">
          <a:xfrm>
            <a:off x="2905127" y="4071938"/>
            <a:ext cx="1214004" cy="12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Украшение — Википеди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3718" y="3952565"/>
            <a:ext cx="2242706" cy="25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051843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627290" y="6128420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601404" y="143935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4</a:t>
            </a:r>
            <a:r>
              <a:rPr lang="en-US" sz="2000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accent4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500" y="1883125"/>
            <a:ext cx="83646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 smtClean="0">
                <a:solidFill>
                  <a:srgbClr val="FFC000"/>
                </a:solidFill>
                <a:latin typeface="Sylfaen" pitchFamily="18" charset="0"/>
                <a:cs typeface="Times New Roman" pitchFamily="18" charset="0"/>
              </a:rPr>
              <a:t>Наши </a:t>
            </a:r>
            <a:r>
              <a:rPr lang="ru-RU" sz="5400" b="1" dirty="0">
                <a:solidFill>
                  <a:srgbClr val="FFC000"/>
                </a:solidFill>
                <a:latin typeface="Sylfaen" pitchFamily="18" charset="0"/>
                <a:cs typeface="Times New Roman" pitchFamily="18" charset="0"/>
              </a:rPr>
              <a:t>предки носили   украшения д</a:t>
            </a:r>
            <a:r>
              <a:rPr lang="ru-RU" sz="5400" b="1" dirty="0" smtClean="0">
                <a:solidFill>
                  <a:srgbClr val="FFC000"/>
                </a:solidFill>
                <a:latin typeface="Sylfaen" pitchFamily="18" charset="0"/>
                <a:cs typeface="Times New Roman" pitchFamily="18" charset="0"/>
              </a:rPr>
              <a:t>ля </a:t>
            </a:r>
            <a:r>
              <a:rPr lang="ru-RU" sz="5400" b="1" dirty="0">
                <a:solidFill>
                  <a:srgbClr val="FFC000"/>
                </a:solidFill>
                <a:latin typeface="Sylfaen" pitchFamily="18" charset="0"/>
                <a:cs typeface="Times New Roman" pitchFamily="18" charset="0"/>
              </a:rPr>
              <a:t>отпугивания </a:t>
            </a:r>
            <a:r>
              <a:rPr lang="ru-RU" sz="5400" b="1" dirty="0" smtClean="0">
                <a:solidFill>
                  <a:srgbClr val="FFC000"/>
                </a:solidFill>
                <a:latin typeface="Sylfaen" pitchFamily="18" charset="0"/>
                <a:cs typeface="Times New Roman" pitchFamily="18" charset="0"/>
              </a:rPr>
              <a:t>злых духов.</a:t>
            </a:r>
            <a:endParaRPr lang="ru-RU" sz="5400" b="1" dirty="0">
              <a:solidFill>
                <a:srgbClr val="FFC000"/>
              </a:solidFill>
              <a:latin typeface="Sylfaen" pitchFamily="18" charset="0"/>
              <a:cs typeface="Times New Roman" pitchFamily="18" charset="0"/>
            </a:endParaRPr>
          </a:p>
        </p:txBody>
      </p:sp>
      <p:pic>
        <p:nvPicPr>
          <p:cNvPr id="6" name="Picture 6" descr="Конспект занятия-путешествия по бисероплетению «Этапы развития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579" b="98947" l="755" r="96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5448" y="4814675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Aram\Desktop\q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8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6043" y="1970976"/>
            <a:ext cx="2695957" cy="21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86766178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779737" y="362417"/>
            <a:ext cx="7278007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 РЕЛИГИЯ И ИСКУССТВО</a:t>
            </a:r>
          </a:p>
          <a:p>
            <a:pPr algn="ctr"/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17853" y="2136339"/>
            <a:ext cx="74502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Sylfaen" pitchFamily="18" charset="0"/>
              </a:rPr>
              <a:t>Почему первобытные люди клали в могилу сородича одежду и орудия?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08" t="-4493" r="31146" b="73488"/>
          <a:stretch/>
        </p:blipFill>
        <p:spPr>
          <a:xfrm>
            <a:off x="1504308" y="3429000"/>
            <a:ext cx="1656675" cy="26615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026" y="4280196"/>
            <a:ext cx="1531620" cy="1610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6698707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429862" y="6054413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027431" y="154326"/>
            <a:ext cx="10759642" cy="1513263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36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6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09540" y="1797784"/>
            <a:ext cx="765786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6B3109"/>
                </a:solidFill>
                <a:latin typeface="Sylfaen" pitchFamily="18" charset="0"/>
              </a:rPr>
              <a:t>В</a:t>
            </a:r>
            <a:r>
              <a:rPr lang="ru-RU" sz="4400" b="1" dirty="0" smtClean="0">
                <a:solidFill>
                  <a:srgbClr val="6B3109"/>
                </a:solidFill>
                <a:latin typeface="Sylfaen" pitchFamily="18" charset="0"/>
              </a:rPr>
              <a:t>ерили</a:t>
            </a:r>
            <a:r>
              <a:rPr lang="ru-RU" sz="4400" b="1" dirty="0">
                <a:solidFill>
                  <a:srgbClr val="6B3109"/>
                </a:solidFill>
                <a:latin typeface="Sylfaen" pitchFamily="18" charset="0"/>
              </a:rPr>
              <a:t>, что они понадобятся </a:t>
            </a:r>
            <a:endParaRPr lang="ru-RU" sz="4400" b="1" dirty="0" smtClean="0">
              <a:solidFill>
                <a:srgbClr val="6B3109"/>
              </a:solidFill>
              <a:latin typeface="Sylfae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6B3109"/>
                </a:solidFill>
                <a:latin typeface="Sylfaen" pitchFamily="18" charset="0"/>
              </a:rPr>
              <a:t>в </a:t>
            </a:r>
            <a:r>
              <a:rPr lang="ru-RU" sz="4400" b="1" dirty="0">
                <a:solidFill>
                  <a:srgbClr val="6B3109"/>
                </a:solidFill>
                <a:latin typeface="Sylfaen" pitchFamily="18" charset="0"/>
              </a:rPr>
              <a:t>загробной </a:t>
            </a:r>
            <a:r>
              <a:rPr lang="ru-RU" sz="4400" b="1" dirty="0" smtClean="0">
                <a:solidFill>
                  <a:srgbClr val="6B3109"/>
                </a:solidFill>
                <a:latin typeface="Sylfaen" pitchFamily="18" charset="0"/>
              </a:rPr>
              <a:t>жизни.</a:t>
            </a:r>
            <a:endParaRPr lang="ru-RU" sz="4400" b="1" dirty="0">
              <a:solidFill>
                <a:srgbClr val="6B3109"/>
              </a:solidFill>
              <a:latin typeface="Sylfaen" pitchFamily="18" charset="0"/>
            </a:endParaRPr>
          </a:p>
        </p:txBody>
      </p:sp>
      <p:pic>
        <p:nvPicPr>
          <p:cNvPr id="10242" name="Picture 2" descr="Древние захоронения | Культура и искусство Уроки культуры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77" r="3828" b="17564"/>
          <a:stretch/>
        </p:blipFill>
        <p:spPr bwMode="auto">
          <a:xfrm>
            <a:off x="345821" y="3655090"/>
            <a:ext cx="3488423" cy="287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289000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298863" y="368057"/>
            <a:ext cx="924610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5. </a:t>
            </a:r>
            <a:r>
              <a:rPr lang="ru-RU" sz="3600" b="1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КЛИМАТИЧЕСКАЯ  ШКАТУЛКА</a:t>
            </a:r>
            <a:endParaRPr lang="ru-RU" sz="3600" b="1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ylfaen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31" y="2132506"/>
            <a:ext cx="90091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Sylfaen" pitchFamily="18" charset="0"/>
              </a:rPr>
              <a:t>Когда закончился </a:t>
            </a:r>
            <a:endParaRPr lang="ru-RU" sz="4800" dirty="0" smtClean="0">
              <a:solidFill>
                <a:schemeClr val="bg1"/>
              </a:solidFill>
              <a:latin typeface="Sylfaen" pitchFamily="18" charset="0"/>
            </a:endParaRPr>
          </a:p>
          <a:p>
            <a:pPr algn="ctr"/>
            <a:r>
              <a:rPr lang="ru-RU" sz="4800" dirty="0" smtClean="0">
                <a:solidFill>
                  <a:schemeClr val="bg1"/>
                </a:solidFill>
                <a:latin typeface="Sylfaen" pitchFamily="18" charset="0"/>
              </a:rPr>
              <a:t>последний </a:t>
            </a:r>
            <a:r>
              <a:rPr lang="ru-RU" sz="4800" dirty="0">
                <a:solidFill>
                  <a:schemeClr val="bg1"/>
                </a:solidFill>
                <a:latin typeface="Sylfaen" pitchFamily="18" charset="0"/>
              </a:rPr>
              <a:t>ледниковый период?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201" y="4365988"/>
            <a:ext cx="1513362" cy="2267051"/>
          </a:xfrm>
          <a:prstGeom prst="rect">
            <a:avLst/>
          </a:prstGeom>
        </p:spPr>
      </p:pic>
      <p:pic>
        <p:nvPicPr>
          <p:cNvPr id="12" name="Picture 4" descr="Как называется первый ледниковый период на земле. Ледниковые периоды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12"/>
          <a:stretch/>
        </p:blipFill>
        <p:spPr bwMode="auto">
          <a:xfrm>
            <a:off x="8645237" y="4100623"/>
            <a:ext cx="2948964" cy="239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1893211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575336" y="6083233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37453"/>
            <a:ext cx="10759642" cy="1513263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36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3600" cap="none" dirty="0">
              <a:solidFill>
                <a:schemeClr val="accent4">
                  <a:lumMod val="40000"/>
                  <a:lumOff val="60000"/>
                </a:schemeClr>
              </a:solidFill>
              <a:latin typeface="Sylfaen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22418" y="1962836"/>
            <a:ext cx="67956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Sylfaen" pitchFamily="18" charset="0"/>
              </a:rPr>
              <a:t>13 тыс. лет </a:t>
            </a:r>
            <a:r>
              <a:rPr lang="ru-RU" sz="4400" b="1" dirty="0" smtClean="0">
                <a:solidFill>
                  <a:schemeClr val="bg1"/>
                </a:solidFill>
                <a:latin typeface="Sylfaen" pitchFamily="18" charset="0"/>
              </a:rPr>
              <a:t>назад закончился </a:t>
            </a:r>
            <a:r>
              <a:rPr lang="ru-RU" sz="4400" b="1" dirty="0">
                <a:solidFill>
                  <a:schemeClr val="bg1"/>
                </a:solidFill>
                <a:latin typeface="Sylfaen" pitchFamily="18" charset="0"/>
              </a:rPr>
              <a:t>последний ледниковый период.</a:t>
            </a:r>
          </a:p>
        </p:txBody>
      </p:sp>
      <p:pic>
        <p:nvPicPr>
          <p:cNvPr id="7" name="Picture 2" descr="Каким был последний ледниковый период на Земл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210" y="4086494"/>
            <a:ext cx="3430581" cy="257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к называется первый ледниковый период на земле. Ледниковые периоды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71" b="100000" l="375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19"/>
          <a:stretch/>
        </p:blipFill>
        <p:spPr bwMode="auto">
          <a:xfrm>
            <a:off x="3719877" y="4398840"/>
            <a:ext cx="2556231" cy="205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7373109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527464" y="544702"/>
            <a:ext cx="9299863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5. </a:t>
            </a:r>
            <a:r>
              <a:rPr lang="ru-RU" sz="3600" b="1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КЛИМАТИЧЕСКАЯ  ШКАТУЛКА</a:t>
            </a:r>
            <a:endParaRPr lang="ru-RU" sz="3600" b="1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ylfaen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2709" y="2080551"/>
            <a:ext cx="8759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Sylfaen" pitchFamily="18" charset="0"/>
              </a:rPr>
              <a:t>Какие животные </a:t>
            </a:r>
            <a:r>
              <a:rPr lang="ru-RU" sz="4000" dirty="0" smtClean="0">
                <a:solidFill>
                  <a:schemeClr val="bg1"/>
                </a:solidFill>
                <a:latin typeface="Sylfaen" pitchFamily="18" charset="0"/>
              </a:rPr>
              <a:t>вымерли, примерно </a:t>
            </a:r>
            <a:r>
              <a:rPr lang="ru-RU" sz="4000" dirty="0">
                <a:solidFill>
                  <a:schemeClr val="bg1"/>
                </a:solidFill>
                <a:latin typeface="Sylfaen" pitchFamily="18" charset="0"/>
              </a:rPr>
              <a:t>60 млн лет </a:t>
            </a:r>
            <a:r>
              <a:rPr lang="ru-RU" sz="4000" dirty="0" smtClean="0">
                <a:solidFill>
                  <a:schemeClr val="bg1"/>
                </a:solidFill>
                <a:latin typeface="Sylfaen" pitchFamily="18" charset="0"/>
              </a:rPr>
              <a:t>назад, во время глобального  похолодания?</a:t>
            </a:r>
            <a:endParaRPr lang="ru-RU" sz="4000" dirty="0">
              <a:solidFill>
                <a:schemeClr val="bg1"/>
              </a:solidFill>
              <a:latin typeface="Sylfae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08" t="-4493" r="31146" b="73488"/>
          <a:stretch/>
        </p:blipFill>
        <p:spPr>
          <a:xfrm>
            <a:off x="1461505" y="3345873"/>
            <a:ext cx="725852" cy="11661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737" y="4292489"/>
            <a:ext cx="1531620" cy="1610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068374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679245" y="619660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320580"/>
            <a:ext cx="10759642" cy="1513263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36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600" cap="none" dirty="0">
              <a:solidFill>
                <a:schemeClr val="accent4">
                  <a:lumMod val="40000"/>
                  <a:lumOff val="60000"/>
                </a:schemeClr>
              </a:solidFill>
              <a:latin typeface="Sylfaen" pitchFamily="18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6618" y="2198408"/>
            <a:ext cx="77788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Sylfaen" pitchFamily="18" charset="0"/>
              </a:rPr>
              <a:t>П</a:t>
            </a:r>
            <a:r>
              <a:rPr lang="ru-RU" sz="3600" dirty="0" smtClean="0">
                <a:solidFill>
                  <a:schemeClr val="bg1"/>
                </a:solidFill>
                <a:latin typeface="Sylfaen" pitchFamily="18" charset="0"/>
              </a:rPr>
              <a:t>римерно </a:t>
            </a:r>
            <a:r>
              <a:rPr lang="ru-RU" sz="3600" dirty="0">
                <a:solidFill>
                  <a:schemeClr val="bg1"/>
                </a:solidFill>
                <a:latin typeface="Sylfaen" pitchFamily="18" charset="0"/>
              </a:rPr>
              <a:t>60 млн лет </a:t>
            </a:r>
            <a:r>
              <a:rPr lang="ru-RU" sz="3600" dirty="0" smtClean="0">
                <a:solidFill>
                  <a:schemeClr val="bg1"/>
                </a:solidFill>
                <a:latin typeface="Sylfaen" pitchFamily="18" charset="0"/>
              </a:rPr>
              <a:t>назад </a:t>
            </a:r>
            <a:r>
              <a:rPr lang="ru-RU" sz="3600" dirty="0">
                <a:solidFill>
                  <a:schemeClr val="bg1"/>
                </a:solidFill>
                <a:latin typeface="Sylfaen" pitchFamily="18" charset="0"/>
              </a:rPr>
              <a:t>вымерли </a:t>
            </a:r>
            <a:r>
              <a:rPr lang="ru-RU" sz="3600" dirty="0" smtClean="0">
                <a:solidFill>
                  <a:schemeClr val="bg1"/>
                </a:solidFill>
                <a:latin typeface="Sylfaen" pitchFamily="18" charset="0"/>
              </a:rPr>
              <a:t>последние </a:t>
            </a:r>
            <a:r>
              <a:rPr lang="ru-RU" sz="4400" dirty="0" smtClean="0">
                <a:solidFill>
                  <a:schemeClr val="bg1"/>
                </a:solidFill>
                <a:latin typeface="Sylfaen" pitchFamily="18" charset="0"/>
              </a:rPr>
              <a:t>динозавры</a:t>
            </a:r>
            <a:r>
              <a:rPr lang="ru-RU" sz="4400" dirty="0">
                <a:solidFill>
                  <a:schemeClr val="bg1"/>
                </a:solidFill>
                <a:latin typeface="Sylfaen" pitchFamily="18" charset="0"/>
              </a:rPr>
              <a:t>.</a:t>
            </a:r>
          </a:p>
        </p:txBody>
      </p:sp>
      <p:sp>
        <p:nvSpPr>
          <p:cNvPr id="8" name="AutoShape 6" descr="Фотообои в детскую комнату &quot;Динозавры&quot;: продажа, цена в Одесс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955" y="3952734"/>
            <a:ext cx="4313817" cy="274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2382105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540327" y="420011"/>
            <a:ext cx="10422082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5. </a:t>
            </a:r>
            <a:r>
              <a:rPr lang="ru-RU" sz="3600" b="1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КЛИМАТИЧЕСКАЯ  ШКАТУЛКА</a:t>
            </a:r>
            <a:endParaRPr lang="ru-RU" sz="3600" b="1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ylfaen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239971"/>
            <a:ext cx="84374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Sylfaen" pitchFamily="18" charset="0"/>
              </a:rPr>
              <a:t>Как древние люди попали из Евразии </a:t>
            </a:r>
            <a:r>
              <a:rPr lang="ru-RU" sz="3600" dirty="0" smtClean="0">
                <a:solidFill>
                  <a:schemeClr val="bg1"/>
                </a:solidFill>
                <a:latin typeface="Sylfaen" pitchFamily="18" charset="0"/>
              </a:rPr>
              <a:t>в Америку</a:t>
            </a:r>
            <a:r>
              <a:rPr lang="ru-RU" sz="3600" dirty="0">
                <a:solidFill>
                  <a:schemeClr val="bg1"/>
                </a:solidFill>
                <a:latin typeface="Sylfaen" pitchFamily="18" charset="0"/>
              </a:rPr>
              <a:t>? </a:t>
            </a:r>
            <a:r>
              <a:rPr lang="ru-RU" sz="3600" dirty="0" smtClean="0">
                <a:solidFill>
                  <a:schemeClr val="bg1"/>
                </a:solidFill>
                <a:latin typeface="Sylfaen" pitchFamily="18" charset="0"/>
              </a:rPr>
              <a:t>Лодок у </a:t>
            </a:r>
            <a:r>
              <a:rPr lang="ru-RU" sz="3600" dirty="0">
                <a:solidFill>
                  <a:schemeClr val="bg1"/>
                </a:solidFill>
                <a:latin typeface="Sylfaen" pitchFamily="18" charset="0"/>
              </a:rPr>
              <a:t>них не было, </a:t>
            </a:r>
            <a:r>
              <a:rPr lang="ru-RU" sz="3600" dirty="0" smtClean="0">
                <a:solidFill>
                  <a:schemeClr val="bg1"/>
                </a:solidFill>
                <a:latin typeface="Sylfaen" pitchFamily="18" charset="0"/>
              </a:rPr>
              <a:t>ширина Берингова </a:t>
            </a:r>
            <a:r>
              <a:rPr lang="ru-RU" sz="3600" dirty="0">
                <a:solidFill>
                  <a:schemeClr val="bg1"/>
                </a:solidFill>
                <a:latin typeface="Sylfaen" pitchFamily="18" charset="0"/>
              </a:rPr>
              <a:t>пролива сейчас 86 </a:t>
            </a:r>
            <a:r>
              <a:rPr lang="ru-RU" sz="3600" dirty="0" smtClean="0">
                <a:solidFill>
                  <a:schemeClr val="bg1"/>
                </a:solidFill>
                <a:latin typeface="Sylfaen" pitchFamily="18" charset="0"/>
              </a:rPr>
              <a:t>км, другого </a:t>
            </a:r>
            <a:r>
              <a:rPr lang="ru-RU" sz="3600" dirty="0">
                <a:solidFill>
                  <a:schemeClr val="bg1"/>
                </a:solidFill>
                <a:latin typeface="Sylfaen" pitchFamily="18" charset="0"/>
              </a:rPr>
              <a:t>берега не видно.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" y="3429000"/>
            <a:ext cx="2032806" cy="3045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314270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8864" y="1359672"/>
            <a:ext cx="10411691" cy="1466655"/>
          </a:xfrm>
        </p:spPr>
        <p:txBody>
          <a:bodyPr>
            <a:no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4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7762371" y="619660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8788" y="2400300"/>
            <a:ext cx="8166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ПРИМЕРНО 40 тысяч лет назад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666579" y="281601"/>
            <a:ext cx="4535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lang="ru-RU" sz="36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</a:t>
            </a:r>
            <a:endParaRPr lang="ru-RU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Когда появился человек в Евразии? - Новая Теор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3938" y="3481331"/>
            <a:ext cx="3156229" cy="30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2972161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658463" y="614920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91488" y="362144"/>
            <a:ext cx="10759642" cy="1513263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36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600" cap="none" dirty="0">
              <a:solidFill>
                <a:schemeClr val="accent4">
                  <a:lumMod val="40000"/>
                  <a:lumOff val="60000"/>
                </a:schemeClr>
              </a:solidFill>
              <a:latin typeface="Sylfaen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2445" y="2136339"/>
            <a:ext cx="99025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Sylfaen" pitchFamily="18" charset="0"/>
              </a:rPr>
              <a:t>Вместе с наступлением ледниковых периодов менялся и уровень Мирового </a:t>
            </a:r>
            <a:r>
              <a:rPr lang="ru-RU" sz="2800" dirty="0" smtClean="0">
                <a:solidFill>
                  <a:schemeClr val="bg1"/>
                </a:solidFill>
                <a:latin typeface="Sylfaen" pitchFamily="18" charset="0"/>
              </a:rPr>
              <a:t>океана. В </a:t>
            </a:r>
            <a:r>
              <a:rPr lang="ru-RU" sz="2800" dirty="0">
                <a:solidFill>
                  <a:schemeClr val="bg1"/>
                </a:solidFill>
                <a:latin typeface="Sylfaen" pitchFamily="18" charset="0"/>
              </a:rPr>
              <a:t>холодные периоды уровень океана был на 50–100 м ниже – именно тогда древние </a:t>
            </a:r>
            <a:r>
              <a:rPr lang="ru-RU" sz="2800" dirty="0" smtClean="0">
                <a:solidFill>
                  <a:schemeClr val="bg1"/>
                </a:solidFill>
                <a:latin typeface="Sylfaen" pitchFamily="18" charset="0"/>
              </a:rPr>
              <a:t>люди перешли </a:t>
            </a:r>
            <a:r>
              <a:rPr lang="ru-RU" sz="2800" dirty="0">
                <a:solidFill>
                  <a:schemeClr val="bg1"/>
                </a:solidFill>
                <a:latin typeface="Sylfaen" pitchFamily="18" charset="0"/>
              </a:rPr>
              <a:t>из Евразии в Америку, вероятно, в основном по суше, а частично – по </a:t>
            </a:r>
            <a:r>
              <a:rPr lang="ru-RU" sz="2800" dirty="0" smtClean="0">
                <a:solidFill>
                  <a:schemeClr val="bg1"/>
                </a:solidFill>
                <a:latin typeface="Sylfaen" pitchFamily="18" charset="0"/>
              </a:rPr>
              <a:t>узкому проливу</a:t>
            </a:r>
            <a:r>
              <a:rPr lang="ru-RU" sz="2800" dirty="0">
                <a:solidFill>
                  <a:schemeClr val="bg1"/>
                </a:solidFill>
                <a:latin typeface="Sylfaen" pitchFamily="18" charset="0"/>
              </a:rPr>
              <a:t>, покрытому льдом. </a:t>
            </a:r>
          </a:p>
        </p:txBody>
      </p:sp>
      <p:pic>
        <p:nvPicPr>
          <p:cNvPr id="7" name="Picture 10" descr="C:\Users\Aram\Desktop\q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8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7025" y="4495967"/>
            <a:ext cx="2695957" cy="213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4378818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0347" y="5902809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324855" y="6102864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724891" y="492747"/>
            <a:ext cx="79267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ru-RU" sz="320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ru-RU" sz="3200" b="1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КЛИМАТИЧЕСКАЯ ШКАТУЛКА</a:t>
            </a:r>
            <a:endParaRPr lang="ru-RU" sz="3200" b="1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ylfaen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200" dirty="0">
              <a:solidFill>
                <a:schemeClr val="accent4">
                  <a:lumMod val="40000"/>
                  <a:lumOff val="60000"/>
                </a:schemeClr>
              </a:solidFill>
              <a:latin typeface="Sylfaen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7642" y="1914298"/>
            <a:ext cx="920316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860000"/>
                </a:solidFill>
                <a:latin typeface="Sylfaen" pitchFamily="18" charset="0"/>
              </a:rPr>
              <a:t>Вулканы нагревают или охлаждают </a:t>
            </a:r>
            <a:endParaRPr lang="ru-RU" sz="4400" b="1" dirty="0" smtClean="0">
              <a:solidFill>
                <a:srgbClr val="860000"/>
              </a:solidFill>
              <a:latin typeface="Sylfae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860000"/>
                </a:solidFill>
                <a:latin typeface="Sylfaen" pitchFamily="18" charset="0"/>
              </a:rPr>
              <a:t>атмосферу </a:t>
            </a:r>
            <a:r>
              <a:rPr lang="ru-RU" sz="4400" b="1" dirty="0">
                <a:solidFill>
                  <a:srgbClr val="860000"/>
                </a:solidFill>
                <a:latin typeface="Sylfaen" pitchFamily="18" charset="0"/>
              </a:rPr>
              <a:t>Земли?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9301" y="3481233"/>
            <a:ext cx="60007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9183" y="4647891"/>
            <a:ext cx="1531620" cy="16103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08" t="-4493" r="31146" b="73488"/>
          <a:stretch/>
        </p:blipFill>
        <p:spPr>
          <a:xfrm>
            <a:off x="10535325" y="3644533"/>
            <a:ext cx="1656675" cy="2661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1296759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700026" y="6114406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98831" y="185497"/>
            <a:ext cx="10759642" cy="1513263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3600" b="1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cap="none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3600" cap="none" dirty="0">
              <a:solidFill>
                <a:schemeClr val="accent4">
                  <a:lumMod val="40000"/>
                  <a:lumOff val="60000"/>
                </a:schemeClr>
              </a:solidFill>
              <a:latin typeface="Sylfaen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13164" y="2084245"/>
            <a:ext cx="93206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Sylfaen" pitchFamily="18" charset="0"/>
              </a:rPr>
              <a:t>Наибольшее влияние на климат оказывает вулканический пепел. </a:t>
            </a:r>
            <a:endParaRPr lang="ru-RU" sz="3200" dirty="0" smtClean="0">
              <a:solidFill>
                <a:schemeClr val="bg1"/>
              </a:solidFill>
              <a:latin typeface="Sylfaen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Sylfaen" pitchFamily="18" charset="0"/>
              </a:rPr>
              <a:t>Если при извержении </a:t>
            </a:r>
            <a:r>
              <a:rPr lang="ru-RU" sz="3200" dirty="0">
                <a:solidFill>
                  <a:schemeClr val="bg1"/>
                </a:solidFill>
                <a:latin typeface="Sylfaen" pitchFamily="18" charset="0"/>
              </a:rPr>
              <a:t>он поднимается в стратосферу на высоту 10–15 км, то остаётся там </a:t>
            </a:r>
            <a:r>
              <a:rPr lang="ru-RU" sz="3200" dirty="0" smtClean="0">
                <a:solidFill>
                  <a:schemeClr val="bg1"/>
                </a:solidFill>
                <a:latin typeface="Sylfaen" pitchFamily="18" charset="0"/>
              </a:rPr>
              <a:t>надолго и </a:t>
            </a:r>
            <a:r>
              <a:rPr lang="ru-RU" sz="3200" dirty="0">
                <a:solidFill>
                  <a:schemeClr val="bg1"/>
                </a:solidFill>
                <a:latin typeface="Sylfaen" pitchFamily="18" charset="0"/>
              </a:rPr>
              <a:t>затеняет Землю от Солнца, на всей планете становится холоднее.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630" y="4680638"/>
            <a:ext cx="2089068" cy="1910822"/>
          </a:xfrm>
          <a:prstGeom prst="rect">
            <a:avLst/>
          </a:prstGeom>
        </p:spPr>
      </p:pic>
      <p:pic>
        <p:nvPicPr>
          <p:cNvPr id="8" name="Picture 11" descr="C:\Users\Aram\Desktop\qa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1633" r="893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0305" y="4112058"/>
            <a:ext cx="233362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9190561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760" y="642689"/>
            <a:ext cx="10759642" cy="32227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9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6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373642" y="368056"/>
            <a:ext cx="7278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dirty="0" smtClean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ЛЕНТА </a:t>
            </a:r>
            <a:r>
              <a:rPr lang="ru-RU" sz="3600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ВРЕМЕНИ</a:t>
            </a:r>
          </a:p>
          <a:p>
            <a:pPr algn="ctr"/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lang="ru-RU" sz="3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400</a:t>
            </a:r>
            <a:endParaRPr lang="ru-RU" sz="3600" dirty="0">
              <a:solidFill>
                <a:schemeClr val="accent1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0927" y="30549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380896"/>
            <a:ext cx="6096000" cy="2086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 dirty="0">
                <a:solidFill>
                  <a:srgbClr val="860000"/>
                </a:solidFill>
                <a:latin typeface="Sylfaen" pitchFamily="18" charset="0"/>
              </a:rPr>
              <a:t>Как называется отрезок </a:t>
            </a:r>
          </a:p>
          <a:p>
            <a:pPr algn="ctr">
              <a:lnSpc>
                <a:spcPct val="90000"/>
              </a:lnSpc>
            </a:pPr>
            <a:r>
              <a:rPr lang="ru-RU" sz="4800" b="1" dirty="0">
                <a:solidFill>
                  <a:srgbClr val="860000"/>
                </a:solidFill>
                <a:latin typeface="Sylfaen" pitchFamily="18" charset="0"/>
              </a:rPr>
              <a:t>времени в 10 веков?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578" y="3187169"/>
            <a:ext cx="2034021" cy="30470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917930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00050" y="5781896"/>
            <a:ext cx="410965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341" y="185498"/>
            <a:ext cx="10759642" cy="1513263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solidFill>
                  <a:schemeClr val="bg1"/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3600" b="1" cap="none" dirty="0" smtClean="0">
                <a:solidFill>
                  <a:schemeClr val="bg1"/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cap="none" dirty="0">
                <a:solidFill>
                  <a:schemeClr val="bg1"/>
                </a:solidFill>
                <a:latin typeface="Sylfaen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3600" cap="none" dirty="0">
              <a:solidFill>
                <a:schemeClr val="bg1"/>
              </a:solidFill>
              <a:latin typeface="Sylfaen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24986" y="2228670"/>
            <a:ext cx="6541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b="1" dirty="0">
                <a:solidFill>
                  <a:srgbClr val="860000"/>
                </a:solidFill>
              </a:rPr>
              <a:t>Тысячелетие</a:t>
            </a:r>
          </a:p>
        </p:txBody>
      </p:sp>
      <p:pic>
        <p:nvPicPr>
          <p:cNvPr id="3" name="Picture 2" descr="C:\Users\Aram\Desktop\Безымянныйггг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5965" y="3917588"/>
            <a:ext cx="7899120" cy="130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8152813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187455" y="274538"/>
            <a:ext cx="7278007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</a:t>
            </a:r>
            <a:r>
              <a:rPr lang="en-US" sz="3200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200" dirty="0">
                <a:ln w="0"/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ЛЕНТА ВРЕМЕНИ</a:t>
            </a:r>
          </a:p>
          <a:p>
            <a:pPr algn="ctr"/>
            <a:r>
              <a:rPr lang="en-US" sz="3500" b="1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5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9768" y="1503540"/>
            <a:ext cx="99337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C000"/>
                </a:solidFill>
                <a:latin typeface="Times New Roman" pitchFamily="18" charset="0"/>
              </a:rPr>
              <a:t>Что было раньше и на сколько:</a:t>
            </a:r>
          </a:p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</a:rPr>
              <a:t>40-ой </a:t>
            </a:r>
            <a:r>
              <a:rPr lang="ru-RU" sz="4400" b="1" dirty="0">
                <a:solidFill>
                  <a:srgbClr val="FFC000"/>
                </a:solidFill>
                <a:latin typeface="Times New Roman" pitchFamily="18" charset="0"/>
              </a:rPr>
              <a:t>год до нашей эры или </a:t>
            </a:r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</a:rPr>
              <a:t>40-ой </a:t>
            </a:r>
            <a:r>
              <a:rPr lang="ru-RU" sz="4400" b="1" dirty="0">
                <a:solidFill>
                  <a:srgbClr val="FFC000"/>
                </a:solidFill>
                <a:latin typeface="Times New Roman" pitchFamily="18" charset="0"/>
              </a:rPr>
              <a:t>год нашей эры?</a:t>
            </a:r>
          </a:p>
        </p:txBody>
      </p:sp>
      <p:sp>
        <p:nvSpPr>
          <p:cNvPr id="3" name="AutoShape 2" descr="Введение в историю - Хронология и лента време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Aram\Desktop\Без названи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4322" y="3964257"/>
            <a:ext cx="5983425" cy="153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0985565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751981" y="6093624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98831" y="289408"/>
            <a:ext cx="10759642" cy="1513263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36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6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36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25601" y="2153288"/>
            <a:ext cx="765273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</a:rPr>
              <a:t>40-ой </a:t>
            </a:r>
            <a:r>
              <a:rPr lang="ru-RU" sz="5400" b="1" dirty="0">
                <a:solidFill>
                  <a:srgbClr val="FFC000"/>
                </a:solidFill>
                <a:latin typeface="Times New Roman" pitchFamily="18" charset="0"/>
              </a:rPr>
              <a:t>год до нашей </a:t>
            </a:r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</a:rPr>
              <a:t>эры,</a:t>
            </a:r>
          </a:p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ru-RU" sz="5400" b="1" dirty="0">
                <a:solidFill>
                  <a:srgbClr val="FFC000"/>
                </a:solidFill>
                <a:latin typeface="Times New Roman" pitchFamily="18" charset="0"/>
              </a:rPr>
              <a:t>на 80 лет </a:t>
            </a:r>
            <a:endParaRPr lang="ru-RU" sz="5400" dirty="0">
              <a:solidFill>
                <a:srgbClr val="FFC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009" y="3804410"/>
            <a:ext cx="2414980" cy="25277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6303332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255166" y="313217"/>
            <a:ext cx="72780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ЛЕНТА ВРЕМЕНИ </a:t>
            </a:r>
          </a:p>
          <a:p>
            <a:pPr algn="ctr"/>
            <a:r>
              <a:rPr lang="ru-RU" sz="3500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800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4209" y="1822517"/>
            <a:ext cx="7429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Когда закончился </a:t>
            </a:r>
          </a:p>
          <a:p>
            <a:pPr algn="ctr"/>
            <a:r>
              <a:rPr lang="ru-RU" sz="6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каменный век? </a:t>
            </a:r>
            <a:endParaRPr lang="ru-RU" sz="6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Каменный век — Достопремичательности италии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6150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4574398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PLAYERS_CUSTOMIZATION" val="UEsDBBQAAgAIAAlvg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CW+BSKkBxHb7AgAAsAgAABQAAAAAAAAAAQAAAAAAAAAAAHVuaXZlcnNhbC9wbGF5ZXIueG1sUEsFBgAAAAABAAEAQgAAAC0DAAAAAA=="/>
  <p:tag name="ISPRING_PRESENTATION_TITLE" val="СВОЯ ИГРА"/>
  <p:tag name="ARTICULATE_SLIDE_COUNT" val="42"/>
  <p:tag name="ARTICULATE_PROJECT_OPEN" val="0"/>
  <p:tag name="ISPRING_UUID" val="{057A1C99-AAD4-4B36-81AC-138FA0944F7E}"/>
  <p:tag name="ISPRING_RESOURCE_FOLDER" val="C:\Users\olga.kokoulina\Documents\СВОЯ ИГРА - Copy\"/>
  <p:tag name="ISPRING_PRESENTATION_PATH" val="C:\Users\olga.kokoulina\Documents\СВОЯ ИГРА - Copy.pptx"/>
  <p:tag name="ISPRING_PROJECT_FOLDER_UPDATED" val="1"/>
  <p:tag name="ISPRING_SCREEN_RECS_UPDATED" val="C:\Users\olga.kokoulina\Documents\СВОЯ ИГРА - Copy"/>
  <p:tag name="ISPRING_RESOURCE_PATHS_HASH_PRESENTER" val="30a29568428e1fbe1e9622116143a56fc151e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E599"/>
      </a:hlink>
      <a:folHlink>
        <a:srgbClr val="2D519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5125</TotalTime>
  <Words>889</Words>
  <Application>Microsoft Office PowerPoint</Application>
  <PresentationFormat>Произвольный</PresentationFormat>
  <Paragraphs>289</Paragraphs>
  <Slides>42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  </vt:lpstr>
      <vt:lpstr> </vt:lpstr>
      <vt:lpstr>Правильный ответ Вопрос за 400</vt:lpstr>
      <vt:lpstr>Слайд 7</vt:lpstr>
      <vt:lpstr>Правильный ответ Вопрос за 600</vt:lpstr>
      <vt:lpstr>Слайд 9</vt:lpstr>
      <vt:lpstr>Правильный ответ Вопрос за 800</vt:lpstr>
      <vt:lpstr>Слайд 11</vt:lpstr>
      <vt:lpstr>Правильный ответ Вопрос за 200</vt:lpstr>
      <vt:lpstr>Слайд 13</vt:lpstr>
      <vt:lpstr>Правильный ответ Вопрос за 400</vt:lpstr>
      <vt:lpstr>Слайд 15</vt:lpstr>
      <vt:lpstr>Правильный ответ Вопрос за 600</vt:lpstr>
      <vt:lpstr>Слайд 17</vt:lpstr>
      <vt:lpstr>Правильный ответ Вопрос за 800</vt:lpstr>
      <vt:lpstr>Слайд 19</vt:lpstr>
      <vt:lpstr>Правильный ответ Вопрос за 200</vt:lpstr>
      <vt:lpstr>Слайд 21</vt:lpstr>
      <vt:lpstr>Правильный ответ Вопрос за 400</vt:lpstr>
      <vt:lpstr>Слайд 23</vt:lpstr>
      <vt:lpstr>Правильный ответ Категория 3 / Вопрос за 600</vt:lpstr>
      <vt:lpstr>Слайд 25</vt:lpstr>
      <vt:lpstr>Правильный ответ Вопрос за 800</vt:lpstr>
      <vt:lpstr>Слайд 27</vt:lpstr>
      <vt:lpstr>Правильный ответ  Категория 4 / Вопрос за 200</vt:lpstr>
      <vt:lpstr>Слайд 29</vt:lpstr>
      <vt:lpstr>Правильный ответ  Категория 4 / Вопрос за 400</vt:lpstr>
      <vt:lpstr>Слайд 31</vt:lpstr>
      <vt:lpstr>Правильный ответ  Категория 4 / Вопрос за 600</vt:lpstr>
      <vt:lpstr>Слайд 33</vt:lpstr>
      <vt:lpstr>Правильный ответ Вопрос за 800</vt:lpstr>
      <vt:lpstr>Слайд 35</vt:lpstr>
      <vt:lpstr>Правильный ответ Вопрос за 200</vt:lpstr>
      <vt:lpstr>Слайд 37</vt:lpstr>
      <vt:lpstr>Правильный ответ Вопрос за 400</vt:lpstr>
      <vt:lpstr>Слайд 39</vt:lpstr>
      <vt:lpstr>Правильный ответ Вопрос за 600</vt:lpstr>
      <vt:lpstr>Слайд 41</vt:lpstr>
      <vt:lpstr>Правильный ответ Вопрос за 800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Olga Kokoulina</dc:creator>
  <cp:lastModifiedBy>Пользователь Windows</cp:lastModifiedBy>
  <cp:revision>153</cp:revision>
  <dcterms:created xsi:type="dcterms:W3CDTF">2017-04-04T07:27:35Z</dcterms:created>
  <dcterms:modified xsi:type="dcterms:W3CDTF">2020-08-19T14:42:08Z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F2CB6D5A-1B8B-4A8E-ADC4-3A0669CDCAD4</vt:lpwstr>
  </property>
  <property fmtid="{D5CDD505-2E9C-101B-9397-08002B2CF9AE}" pid="3" name="ArticulatePath">
    <vt:lpwstr>Презентация2</vt:lpwstr>
  </property>
</Properties>
</file>