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39" r:id="rId2"/>
    <p:sldId id="424" r:id="rId3"/>
    <p:sldId id="427" r:id="rId4"/>
    <p:sldId id="429" r:id="rId5"/>
    <p:sldId id="430" r:id="rId6"/>
    <p:sldId id="431" r:id="rId7"/>
    <p:sldId id="432" r:id="rId8"/>
    <p:sldId id="433" r:id="rId9"/>
    <p:sldId id="436" r:id="rId10"/>
    <p:sldId id="438" r:id="rId11"/>
    <p:sldId id="437" r:id="rId12"/>
    <p:sldId id="441" r:id="rId1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 Dobrolyubova" initials="YD" lastIdx="4" clrIdx="0">
    <p:extLst>
      <p:ext uri="{19B8F6BF-5375-455C-9EA6-DF929625EA0E}">
        <p15:presenceInfo xmlns="" xmlns:p15="http://schemas.microsoft.com/office/powerpoint/2012/main" userId="S-1-5-21-1431318575-2354909119-638224019-298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000099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9" autoAdjust="0"/>
    <p:restoredTop sz="98925" autoAdjust="0"/>
  </p:normalViewPr>
  <p:slideViewPr>
    <p:cSldViewPr snapToGrid="0">
      <p:cViewPr varScale="1">
        <p:scale>
          <a:sx n="65" d="100"/>
          <a:sy n="65" d="100"/>
        </p:scale>
        <p:origin x="-954" y="-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1932" y="-108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36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73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24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tvoiraskraski.ru/trafarety/trafaret-zhivotnyh" TargetMode="External"/><Relationship Id="rId4" Type="http://schemas.openxmlformats.org/officeDocument/2006/relationships/hyperlink" Target="http://www.myshared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3" y="0"/>
            <a:ext cx="12265515" cy="6872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ООН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sers\user\Desktop\новый формат 2020_Climate Box_PPT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0772" y="414152"/>
            <a:ext cx="720003" cy="1133338"/>
          </a:xfrm>
          <a:prstGeom prst="rect">
            <a:avLst/>
          </a:prstGeom>
          <a:noFill/>
        </p:spPr>
      </p:pic>
      <p:pic>
        <p:nvPicPr>
          <p:cNvPr id="1028" name="Picture 4" descr="D:\Users\user\Desktop\новый формат 2020_Climate Box_PPT\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7267" y="885640"/>
            <a:ext cx="822534" cy="6462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59655" y="2385326"/>
            <a:ext cx="53997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Урок естествознания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«Могут ли здания не терять энергию?»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200" b="1" i="1" dirty="0" smtClean="0">
                <a:solidFill>
                  <a:schemeClr val="bg1"/>
                </a:solidFill>
              </a:rPr>
              <a:t>Разработчик: </a:t>
            </a:r>
            <a:r>
              <a:rPr lang="ru-RU" sz="1200" i="1" dirty="0" smtClean="0">
                <a:solidFill>
                  <a:schemeClr val="bg1"/>
                </a:solidFill>
              </a:rPr>
              <a:t>Варвара Чулковская, Кахахстан</a:t>
            </a:r>
            <a:endParaRPr lang="ru-RU" sz="1200" i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1" descr="D:\Users\user\Desktop\ПРОООН 2020\блоки участников\нацональный контент\флаг Казахста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099" y="812930"/>
            <a:ext cx="1126979" cy="5634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64" y="2169994"/>
            <a:ext cx="1982684" cy="1637869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2552236" y="932076"/>
            <a:ext cx="590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2.2.1. ПРИМЕРЫ И ПЛАНЫ ТЕМАТИЧЕСКИХ И МЕЖДИСЦИПЛИНАРНЫХ УРОКОВ С ИСПОЛЬЗОВАНИЕМ УЧЕБНО-ИГРОВОГО ПОСОБИЯ «КЛИМАТИЧЕСКАЯ ШКАТУЛКА»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3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980" y="1924190"/>
            <a:ext cx="59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974" y="2482909"/>
            <a:ext cx="86939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Юрту изготавливали из дерева и войлока, а сверху имелось отверстие для освещения и выхода дыма. В холодные дни это отверстие закрывалось, и юрта превращалась в отлично теплоизолированный дом.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Войлок – пористый материал, обеспечивающий внутри юрты стабильную температуру.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Кошмой можно было дополнительно утеплить стены при сильных морозах. 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5735728" y="6428218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10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6577" y="3824413"/>
            <a:ext cx="1488026" cy="2229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244" y="1511182"/>
            <a:ext cx="70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VIII.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Итог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урока (рефлексия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0381" y="2978382"/>
            <a:ext cx="849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IX.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Источники изображений, использованных в уроке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0381" y="2031946"/>
            <a:ext cx="8908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Учитель предлагает учащимся ответить на вопрос: </a:t>
            </a:r>
          </a:p>
          <a:p>
            <a:r>
              <a:rPr lang="ru-RU" sz="1400" b="1" i="1" dirty="0"/>
              <a:t>«Как сделать так, чтобы мой </a:t>
            </a:r>
            <a:r>
              <a:rPr lang="ru-RU" sz="1400" b="1" i="1" dirty="0" smtClean="0"/>
              <a:t>дом не терял тепло зря?». </a:t>
            </a:r>
            <a:endParaRPr lang="ru-RU" sz="1400" b="1" i="1" dirty="0"/>
          </a:p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30381" y="340159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4"/>
              </a:rPr>
              <a:t>http://www.myshared.ru/</a:t>
            </a:r>
            <a:endParaRPr lang="ru-RU" sz="1400" dirty="0">
              <a:hlinkClick r:id="rId5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5735728" y="6428218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11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531" y="4147675"/>
            <a:ext cx="2025631" cy="1624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04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1142" cy="4391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727434" y="143466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СПАСИБО ЗА ВНИМАНИЕ!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Picture 2" descr="D:\Users\user\Downloads\флаг казахста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8007" y="854869"/>
            <a:ext cx="1042016" cy="52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802" y="1906083"/>
            <a:ext cx="97616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Цель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урока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: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Повысить осведомлённость учащихся о значении теплоизоляции для энергоэффективности зданий </a:t>
            </a:r>
            <a:r>
              <a:rPr lang="ru-RU" sz="1400" dirty="0" smtClean="0"/>
              <a:t>и снижения влияния зданий на изменение климата.</a:t>
            </a:r>
          </a:p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802" y="2834510"/>
            <a:ext cx="84820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III.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Планируемые задачи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1400" dirty="0" smtClean="0"/>
              <a:t>Определить влияние энергопотерь зданий на изменение климата.</a:t>
            </a:r>
          </a:p>
          <a:p>
            <a:pPr marL="342900" indent="-342900">
              <a:buFontTx/>
              <a:buChar char="-"/>
            </a:pPr>
            <a:r>
              <a:rPr lang="ru-RU" sz="1400" dirty="0" smtClean="0"/>
              <a:t>Обсудить причины потери тепла в зданиях.</a:t>
            </a:r>
          </a:p>
          <a:p>
            <a:pPr marL="342900" indent="-342900">
              <a:buFontTx/>
              <a:buChar char="-"/>
            </a:pPr>
            <a:r>
              <a:rPr lang="ru-RU" sz="1400" dirty="0" smtClean="0"/>
              <a:t>Ввести понятия «теплоизоляция», «пассивный дом».</a:t>
            </a:r>
          </a:p>
          <a:p>
            <a:pPr marL="342900" indent="-342900">
              <a:buFontTx/>
              <a:buChar char="-"/>
            </a:pPr>
            <a:r>
              <a:rPr lang="ru-RU" sz="1400" dirty="0" smtClean="0"/>
              <a:t>Провести эксперимент, демонстрирующий теплоизоляционные свойства разных материалов.</a:t>
            </a:r>
          </a:p>
          <a:p>
            <a:pPr marL="342900" indent="-342900">
              <a:buFontTx/>
              <a:buChar char="-"/>
            </a:pPr>
            <a:r>
              <a:rPr lang="ru-RU" sz="1400" dirty="0" smtClean="0"/>
              <a:t>Обсудить теплоизоляционные свойства юрты – этнического жилища казахов.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946" y="1399904"/>
            <a:ext cx="683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I.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Тема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урока: «Могут ли здания не терять энергию зря?»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320" y="4387678"/>
            <a:ext cx="518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IV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. Вид и форма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урока: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Комбинированный урок; дискуссия и эксперимент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239" y="5147783"/>
            <a:ext cx="8767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Оборудование: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/>
              <a:t> Эксперимент-набор: 5 стаканов, 5 кубиков льда, вата, войлок, алюминиевая фольга, картон.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/>
              <a:t> Пособие «Климатическая шкатулка».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/>
              <a:t> Постер </a:t>
            </a:r>
            <a:r>
              <a:rPr lang="ru-RU" sz="1400" dirty="0" smtClean="0">
                <a:ea typeface="Times New Roman"/>
                <a:cs typeface="Times New Roman" pitchFamily="18" charset="0"/>
              </a:rPr>
              <a:t>«Изменение климата. Сокращай! Соучаствуй! Сохраняй!».</a:t>
            </a:r>
            <a:r>
              <a:rPr lang="ru-RU" sz="1400" dirty="0" smtClean="0"/>
              <a:t> 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5735728" y="6428218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7932" y="4656406"/>
            <a:ext cx="1750646" cy="1832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7659799"/>
              </p:ext>
            </p:extLst>
          </p:nvPr>
        </p:nvGraphicFramePr>
        <p:xfrm>
          <a:off x="653066" y="1536100"/>
          <a:ext cx="10957302" cy="3280586"/>
        </p:xfrm>
        <a:graphic>
          <a:graphicData uri="http://schemas.openxmlformats.org/drawingml/2006/table">
            <a:tbl>
              <a:tblPr/>
              <a:tblGrid>
                <a:gridCol w="5478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9029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1.Организационный момент.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делит учащихся на 3 группы.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Учащиеся рассаживаются таким образом, чтобы получилось 3 группы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5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2. Проверка домашнего задания.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предлагает учащимся обсудить внутри групп подготовленные дома письменные ответы на вопрос: «Можно ли ископаемые энергоресурсы заменить на другие источники энергии?». Учитель передвигается по классу и принимает участие в обсуждении.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Учащиеся обсуждают подготовленные письменные ответы внутри групп.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19"/>
          <p:cNvSpPr txBox="1"/>
          <p:nvPr/>
        </p:nvSpPr>
        <p:spPr>
          <a:xfrm>
            <a:off x="5735728" y="6428218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841" y="5062075"/>
            <a:ext cx="1799844" cy="1443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28FAF6A-C9E9-0C45-8B8C-13241F0D02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241" b="8962"/>
          <a:stretch/>
        </p:blipFill>
        <p:spPr>
          <a:xfrm>
            <a:off x="758391" y="5245791"/>
            <a:ext cx="1938779" cy="85495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3837332"/>
              </p:ext>
            </p:extLst>
          </p:nvPr>
        </p:nvGraphicFramePr>
        <p:xfrm>
          <a:off x="574238" y="1501456"/>
          <a:ext cx="10957302" cy="4806589"/>
        </p:xfrm>
        <a:graphic>
          <a:graphicData uri="http://schemas.openxmlformats.org/drawingml/2006/table">
            <a:tbl>
              <a:tblPr/>
              <a:tblGrid>
                <a:gridCol w="5952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4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3566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 Актуализация знаний. 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19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5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записывает на доске слово «Теплопроводность», под ним схематично изображает расположение молекул в твёрдом теле, жидкости и газе (см. пример ниже). Учитель назначает 1 группу учащихся «твёрдым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телом»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 группу – «жидкостью», 3 группу – «газом». Учитель предлагает учащимся представить себя в роли молекул и расположиться внутри групп соответствующим образом. Каждая группа получает мяч.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Учитель: «Итак, каждая группа представляет собой одно из состояний вещества. Представим, что мяч – это энергия. Молекулы, передавайте энергию друг другу, сохраняя структуру в группе».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через некоторое время: «В каком состоянии вещества легче передавать энергию? Что такое теплопроводность?».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Учащиеся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 1 группе («твёрдое тело») садятся близко или берутся за руки. Учащиеся во 2 группе («жидкость») располагаются на некотором расстоянии друг от друга. Учащиеся в 3 группе («газ») хаотично распределяются по своей части учебной комнаты.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Получив мяч, учащиеся внутри группы передают его по цепочке. Учащимся не разрешается менять своё местоположение.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Учащиеся высказываются, пока не сформируют вывод: «Энергия легче передаётся в твёрдом теле. Теплопроводность – это способность тела передавать энергию от одной молекулы к другой».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5735728" y="6428218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4290276"/>
              </p:ext>
            </p:extLst>
          </p:nvPr>
        </p:nvGraphicFramePr>
        <p:xfrm>
          <a:off x="526942" y="1898708"/>
          <a:ext cx="5369361" cy="2317794"/>
        </p:xfrm>
        <a:graphic>
          <a:graphicData uri="http://schemas.openxmlformats.org/drawingml/2006/table">
            <a:tbl>
              <a:tblPr/>
              <a:tblGrid>
                <a:gridCol w="536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970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 План урока. Изучаемые вопросы</a:t>
                      </a:r>
                      <a:r>
                        <a:rPr lang="ru-RU" sz="1600" b="1" i="0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(по учебнику).</a:t>
                      </a:r>
                      <a:endParaRPr lang="ru-RU" sz="1600" b="1" i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23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1. Зачем беречь тепло в доме?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9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2. Причины потери тепла. Т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еплоизоляция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9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3. Исследование теплоизоляционных свойств материалов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D:\Users\user\Desktop\фото през. уроки\0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690" y="1223360"/>
            <a:ext cx="4761186" cy="43414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5735728" y="6428218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508" y="4520782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2704777"/>
              </p:ext>
            </p:extLst>
          </p:nvPr>
        </p:nvGraphicFramePr>
        <p:xfrm>
          <a:off x="621535" y="1576553"/>
          <a:ext cx="10957302" cy="4886214"/>
        </p:xfrm>
        <a:graphic>
          <a:graphicData uri="http://schemas.openxmlformats.org/drawingml/2006/table">
            <a:tbl>
              <a:tblPr/>
              <a:tblGrid>
                <a:gridCol w="4691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2314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5. Основная часть.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07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Зачем беречь тепло в доме?</a:t>
                      </a:r>
                      <a:endParaRPr lang="ru-RU" sz="1400" b="1" i="0" baseline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</a:t>
                      </a: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«Климатической шкатулки»: </a:t>
                      </a:r>
                      <a:endParaRPr lang="ru-RU" sz="1400" b="1" i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Постер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05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рассказывает учащимся  о проблеме изменения климата и связи между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производством 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потреблением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тепловой энергии и ростом средней температуры на планете. Учитель записывает на доске: «Около 30% тепловой энергии, производимой в Казахстане, тратится на обогрев наших домов».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демонстрирует учащимся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постер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«Изменение климата. Сокращай! Соучаствуй! Сохраняй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!» из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комплекта «Климатическая шкатулка»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предлагает группам рассмотреть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постер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и сформулировать ответ на вопрос: «Зачем беречь тепло в доме?».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Постер «Изменение климата. Сокращай! Соучаствуй!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Сохраняй!».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ru-RU" sz="1400" dirty="0"/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D:\Users\user\Desktop\фото през. уроки\0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9960" y="2830357"/>
            <a:ext cx="5064370" cy="35680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5735728" y="6428218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4282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3153794"/>
              </p:ext>
            </p:extLst>
          </p:nvPr>
        </p:nvGraphicFramePr>
        <p:xfrm>
          <a:off x="536713" y="1898708"/>
          <a:ext cx="10947531" cy="4173551"/>
        </p:xfrm>
        <a:graphic>
          <a:graphicData uri="http://schemas.openxmlformats.org/drawingml/2006/table">
            <a:tbl>
              <a:tblPr/>
              <a:tblGrid>
                <a:gridCol w="50452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2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845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Причины потери тепла. Теплоизоляция.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</a:t>
                      </a: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«Климатической шкатулки»: </a:t>
                      </a:r>
                      <a:endParaRPr lang="ru-RU" sz="1400" b="1" i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.2.3  Зелёное строительство. Пассивные и активные дома.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рисует на доске схематичное изображение дома. У рисунка дома должна быть следующие элементы: крыша, вентиляционное отверстие, труба, стены, окна, подвал.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Названия элементов не подписаны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 Учитель изображает 3 стрелки, направленные вверх (от крыши, вентиляционного отверстия, трубы), и 3 стрелки вниз (от стены, окна, подвала). Около стрелок учитель записывает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 процентах тепло-потери, рассчитанные для Казахстана: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крыша – 11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%,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вентиляция - 22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, труба - 15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, стена - 18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, окна - 25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, подвал - 9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 Учитель предлагает группам составить список элементов дома, через которые теряется тепло. После того, как все элементы  названы, учитель объясняет значение терминов «теплоизоляция» и «пассивный дом».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«В идеале отопление пассивного дома происходит благодаря теплу, выделяемому живущими в нём людьми и бытовыми приборами.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Теплоизолируются не только стены, но и пол, потолок, чердак, подвал… даже фундамент. Тщательно прослеживается, чтобы в конструкции не было так называемых «мостиков холода» - деталей и перемычек, вроде бы маленьких, которые порой становятся причиной охлаждения зданий, в целом прекрасно утеплённых. Применяя подобные технологии, можно снизить потери тепла почти в 20 раз!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Тщательно продумана конструкция окон: стеклопакеты герметичны, стёкла снабжены специальной плёнкой, которая впускает свет и тепло внутрь, а вот изнутри их отражает. Самые большие окна направлены на солнечную сторону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Читают материал из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«Климатической шкатулки». Обсуждение.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19"/>
          <p:cNvSpPr txBox="1"/>
          <p:nvPr/>
        </p:nvSpPr>
        <p:spPr>
          <a:xfrm>
            <a:off x="5735728" y="6428218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312184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3985178"/>
              </p:ext>
            </p:extLst>
          </p:nvPr>
        </p:nvGraphicFramePr>
        <p:xfrm>
          <a:off x="253218" y="1241460"/>
          <a:ext cx="11760591" cy="5152644"/>
        </p:xfrm>
        <a:graphic>
          <a:graphicData uri="http://schemas.openxmlformats.org/drawingml/2006/table">
            <a:tbl>
              <a:tblPr/>
              <a:tblGrid>
                <a:gridCol w="6502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86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3.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Исследование теплоизоляционных свойств материалов.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</a:t>
                      </a: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«Климатической шкатулки»: </a:t>
                      </a:r>
                      <a:endParaRPr lang="ru-RU" sz="1400" b="1" i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.2.3  Зелёное строительство. Пассивные и активные дома</a:t>
                      </a: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3.4.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Как я могу помочь планете. Сокращаем свой углеродный след. «Температура воздуха в помещении и тепловой комфорт»</a:t>
                      </a:r>
                      <a:endParaRPr lang="ru-RU" sz="1400" b="1" i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5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предлагает группам исследовать теплоизоляционные свойства материалов. Учащимся даётся следующая инструкция: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 вашем распоряжении 5 стаканов. 1 стакан оставьте как есть.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Оберните 2 стакан ватой толщиной 0,5 см.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Оберните 3 стакан ватой толщиной 1 см.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Оберните 4 стакан войлоком толщиной 1 см.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Оберните 5 стакан алюминиевой фольгой.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Поместите в каждый стакан по одному кубику льда. Сфотографируйте лёд в каждом стакане. Накройте стаканы кусками картона. Запустите секундомер на телефоне. Наблюдайте за плавлением льда в стаканах. Фиксируйте состояние льда каждые 3 минуты.  Сформулируйте ответ на вопрос: «Какие факторы предотвращают таяние льда?».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После обсуждения результатов эксперимента учитель предлагает учащимся вспомнить примеры применения теплоизоляции в прошлом (юрта, крестьянская изба, русская печь).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«Автомобилями или даже полным набором бытовой техники пользуются не все – это вопрос образа жизни.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вот в жилище нуждаются все люди. Поэтому идея построить наиболее энергоэффективный дом всегда волновала человека. 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крестьянские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избы, и шатры кочевых народов возводились с учётом народного знания,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даже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оно не объяснялось научно. Русская печь, которую сейчас можно увидеть чаще в сказочных фильмах, была очень хорошим примером энергоэффективности. Толстые стенки хорошо хранили тепло, дымоход с перемычками позволял взять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дыма всё его тепло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Читают материал из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«Климатической шкатулки». Обсуждение фотографий, демонстрирующих теплопотери домов.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4000"/>
                        </a:lnSpc>
                      </a:pPr>
                      <a:endParaRPr lang="ru-RU" sz="1400" dirty="0"/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19"/>
          <p:cNvSpPr txBox="1"/>
          <p:nvPr/>
        </p:nvSpPr>
        <p:spPr>
          <a:xfrm>
            <a:off x="5735728" y="6428218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781" y="1862108"/>
            <a:ext cx="59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780" y="2287712"/>
            <a:ext cx="102701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Семья Даны едет в этноаул, расположенный недалеко от города Нур-Султан. В этноауле воссоздан быт казахов в период кочевого образа жизни. Главная достопримечательность – юрта, убранная в национальном стиле.</a:t>
            </a:r>
          </a:p>
          <a:p>
            <a:pPr algn="just"/>
            <a:r>
              <a:rPr lang="ru-RU" sz="1400" dirty="0" smtClean="0"/>
              <a:t>Папа Даны: «Доченька, представляешь, мы скоро увидим настоящую юрту! Как ты думаешь, как строение и материалы юрты помогали выдержать сильные морозы зимой и жару летом? </a:t>
            </a:r>
          </a:p>
          <a:p>
            <a:pPr algn="just"/>
            <a:r>
              <a:rPr lang="ru-RU" sz="1400" dirty="0" smtClean="0"/>
              <a:t>За вдумчивый ответ – мороженое!»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Помогите Дане получить мороженое </a:t>
            </a:r>
            <a:r>
              <a:rPr lang="ru-RU" sz="1400" dirty="0" smtClean="0">
                <a:sym typeface="Wingdings" pitchFamily="2" charset="2"/>
              </a:rPr>
              <a:t></a:t>
            </a:r>
            <a:endParaRPr lang="ru-RU" sz="1400" dirty="0"/>
          </a:p>
        </p:txBody>
      </p:sp>
      <p:pic>
        <p:nvPicPr>
          <p:cNvPr id="3074" name="Picture 2" descr="D:\Users\user\Desktop\фото през. уроки\0050006570_1460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1806" y="3263705"/>
            <a:ext cx="3891756" cy="2732509"/>
          </a:xfrm>
          <a:prstGeom prst="rect">
            <a:avLst/>
          </a:prstGeom>
          <a:noFill/>
        </p:spPr>
      </p:pic>
      <p:sp>
        <p:nvSpPr>
          <p:cNvPr id="7" name="TextBox 19"/>
          <p:cNvSpPr txBox="1"/>
          <p:nvPr/>
        </p:nvSpPr>
        <p:spPr>
          <a:xfrm>
            <a:off x="5735728" y="6428218"/>
            <a:ext cx="84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9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273" y="4404676"/>
            <a:ext cx="1982595" cy="1713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1417</Words>
  <Application>Microsoft Office PowerPoint</Application>
  <PresentationFormat>Произвольный</PresentationFormat>
  <Paragraphs>113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Wellington-Moore; Кусиденова Гульнара Кундаковна</dc:creator>
  <cp:lastModifiedBy>Пользователь Windows</cp:lastModifiedBy>
  <cp:revision>173</cp:revision>
  <cp:lastPrinted>2019-06-12T03:23:42Z</cp:lastPrinted>
  <dcterms:created xsi:type="dcterms:W3CDTF">2019-06-11T05:06:37Z</dcterms:created>
  <dcterms:modified xsi:type="dcterms:W3CDTF">2020-09-28T19:40:13Z</dcterms:modified>
</cp:coreProperties>
</file>