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16" r:id="rId2"/>
    <p:sldId id="424" r:id="rId3"/>
    <p:sldId id="425" r:id="rId4"/>
    <p:sldId id="426" r:id="rId5"/>
    <p:sldId id="428" r:id="rId6"/>
    <p:sldId id="427" r:id="rId7"/>
    <p:sldId id="429" r:id="rId8"/>
    <p:sldId id="430" r:id="rId9"/>
    <p:sldId id="431" r:id="rId10"/>
    <p:sldId id="432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447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33CC33"/>
    <a:srgbClr val="0033CC"/>
    <a:srgbClr val="0099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7" autoAdjust="0"/>
    <p:restoredTop sz="94925" autoAdjust="0"/>
  </p:normalViewPr>
  <p:slideViewPr>
    <p:cSldViewPr snapToGrid="0">
      <p:cViewPr>
        <p:scale>
          <a:sx n="60" d="100"/>
          <a:sy n="60" d="100"/>
        </p:scale>
        <p:origin x="-1146" y="-21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771E-502B-4D6D-86C2-B7254F656D24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7B1AA-4574-4822-8670-9389C2249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5105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4D50-9ABC-4242-8011-E3B5ED9AB960}" type="datetimeFigureOut">
              <a:rPr lang="en-GB" smtClean="0"/>
              <a:pPr/>
              <a:t>01/10/2020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1803-C899-49C7-9F38-712029D8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51221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031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031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031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031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031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031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031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031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DEC36-D1BB-4D9D-A237-43E334010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0B73E6-5D64-4E71-8367-332F8EE2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191073-DEF9-4FB6-8736-DA8289D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17F-C026-4881-A223-8AF7B0B75E33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165A5B-4A90-4BBF-8FF3-389096A3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2BB57-D977-4988-B09E-ADC82917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5787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7F7C5-6BDC-42A6-B46C-29C3F0F8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8B0A8E-FAA9-4AE4-9294-5F6A2474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BD9F71-8080-48B7-AD60-1759BD89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A0F-175B-4336-906A-943D7D7725F3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1CB265-03DB-4742-84CB-8C151A8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A044CA-5A9C-473F-9D64-22B8CBFE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5930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614F15B-0720-4800-83CE-C0A7C17A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119A33-3C5D-4281-87BA-7C5C5596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E7B50C-1D42-4FF7-9151-1D2EBF06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C375-0EDA-4992-BED2-51E43EB2E504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456A03-71C7-43BE-8438-C31A6D6E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04308C-B149-4E0C-A3FB-08737C03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3361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C8FC0-BB90-44FB-93C4-470CEFF4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8B1AFE-B9CA-4857-9711-AF2DEE28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46647-574A-43CE-BA70-59EE24A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C74-79D2-43F6-BAAA-8FD92E364558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805A06-3055-4A37-BC3B-461EDBC2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79A427-80C1-4990-B439-14FACEA8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739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96239-5CDB-4B2D-9550-817E5EAA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F283D0-7B5B-4528-B07B-670AB923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0D7440-F5F6-4E2A-A5F0-E2BBFD8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7675-24E8-4497-87C0-8A495FC9D403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0FB790-C7B0-4B68-B8E1-91D7B65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01F713-2E05-4932-9984-91C41573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5243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09528-FCC2-4C5B-9774-08DC75A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3368C7-BC06-4E95-B071-E3803E6C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BE5197-FF94-4237-BC27-ECE1A950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A1CEF6-8EBA-42E9-9CD6-C09630D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FE4D-77DD-4E3A-911D-2F27154EB75C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67526-9E0E-40E8-A095-8DC2A4D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CCEAAF-72EA-44E1-BAED-866F295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8055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E75793-4C37-4DC5-B353-A48F42BB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7D57C4-53E6-4D5F-A538-520DA67C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E4F2DA-FEEE-4C16-9043-D07BAAA3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452C36-E238-4469-BE77-F8A38DFA7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25CB1F-8730-49FA-B97E-28E4EEF2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DE56A1-4175-48F1-9D4B-E8FC24D6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BA34-965E-49F1-B348-D5B13542EB7E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35810EA-5AA1-4B6E-8B18-6520AE3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4310D5-9685-45DA-872F-9796A85D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5573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1C9C9-F5DE-48E8-AD17-FB3D1E6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85B421-0BAB-41AA-9318-FB0FF752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4FA6-34E4-457C-9882-FFFF0DE0C286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801B58-1DDB-4ECB-AE5A-3D6E98DD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3EDD43-1278-4C4A-8D41-299A6158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111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5AA1BE1-CE50-4D38-B9AF-82303DD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FB4-0A6E-41C9-A56A-562C9A376D4F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7209B13-BF08-42B4-81BC-1652310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17A44E-E448-4C5A-A55B-381B6D5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8093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E3540-0DBE-43BD-9AB7-557A35A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AAA404-DDC7-457C-AF9F-A465FB48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4F7450-60D5-463C-9C6C-1294B678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3FBB57-578A-4838-86FA-DDB83AC6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CDD8-792D-4B85-92F6-C6B1C701A996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934C33-FB93-4128-BF44-F384265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AF6B76-DDC1-4EA8-A5DA-F07B9E89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78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6B43A1-E28A-41E6-B5B9-438BE440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BA5F3CE-358B-410C-A7DA-695F830C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07AA92-6D00-4B55-A81E-46777DE9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25527D-E1B8-4959-BEA8-F7059F71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A6F4-0769-44A0-8831-B96821ECCF9E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9BE726-24B9-4EB0-8ECE-5D99A213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E236C8-4C30-448F-ADC7-68C4EDD1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2535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BA51674-BACC-44E9-ADF6-F04B305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F72BD8-9D24-4AA0-B04D-BDFDE34B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91DD42-EB82-4182-BF31-61D9F29A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3BC2-583C-4C60-8F3B-746FC26DEDD3}" type="datetime1">
              <a:rPr lang="en-GB" smtClean="0"/>
              <a:pPr/>
              <a:t>01/10/2020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86BEDD-7CF4-4ED4-8D35-05B7FCE8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362EE3-C764-4631-92E4-5A2CA888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021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515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0229918" y="504723"/>
            <a:ext cx="1758250" cy="1146378"/>
            <a:chOff x="10229918" y="504723"/>
            <a:chExt cx="1758250" cy="114637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297" y="504723"/>
              <a:ext cx="722871" cy="113785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918" y="914844"/>
              <a:ext cx="937054" cy="736257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1" y="1828456"/>
            <a:ext cx="2247433" cy="1856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ООН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4" name="Picture 2" descr="D:\Users\user\Downloads\флаг казахста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4839" y="2891209"/>
            <a:ext cx="1042016" cy="521008"/>
          </a:xfrm>
          <a:prstGeom prst="rect">
            <a:avLst/>
          </a:prstGeom>
          <a:noFill/>
        </p:spPr>
      </p:pic>
      <p:sp>
        <p:nvSpPr>
          <p:cNvPr id="10" name="TextBox 3"/>
          <p:cNvSpPr txBox="1"/>
          <p:nvPr/>
        </p:nvSpPr>
        <p:spPr>
          <a:xfrm>
            <a:off x="3126685" y="782236"/>
            <a:ext cx="645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КЛИМАТИЧЕСКАЯ ШКАТУЛКА</a:t>
            </a:r>
            <a:endParaRPr lang="ru-RU" sz="4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9929" y="2979213"/>
            <a:ext cx="3016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Республика Казахстан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5672" y="1740766"/>
            <a:ext cx="6412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Модуль 2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2.3.2.Тесты </a:t>
            </a:r>
            <a:r>
              <a:rPr lang="ru-RU" sz="2000" b="1" dirty="0">
                <a:solidFill>
                  <a:schemeClr val="bg1"/>
                </a:solidFill>
              </a:rPr>
              <a:t>для </a:t>
            </a:r>
            <a:r>
              <a:rPr lang="ru-RU" sz="2000" b="1" dirty="0" smtClean="0">
                <a:solidFill>
                  <a:schemeClr val="bg1"/>
                </a:solidFill>
              </a:rPr>
              <a:t>оценки усвоения школьниками знаний </a:t>
            </a:r>
            <a:r>
              <a:rPr lang="ru-RU" sz="2000" b="1" dirty="0">
                <a:solidFill>
                  <a:schemeClr val="bg1"/>
                </a:solidFill>
              </a:rPr>
              <a:t>по вопросам изменения </a:t>
            </a:r>
            <a:r>
              <a:rPr lang="ru-RU" sz="2000" b="1" dirty="0" smtClean="0">
                <a:solidFill>
                  <a:schemeClr val="bg1"/>
                </a:solidFill>
              </a:rPr>
              <a:t>климата</a:t>
            </a:r>
          </a:p>
        </p:txBody>
      </p:sp>
    </p:spTree>
    <p:extLst>
      <p:ext uri="{BB962C8B-B14F-4D97-AF65-F5344CB8AC3E}">
        <p14:creationId xmlns="" xmlns:p14="http://schemas.microsoft.com/office/powerpoint/2010/main" val="1381355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320" y="247160"/>
            <a:ext cx="1120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ЧАСТЬ 2. КАК ИЗМЕНЕНИЯ КЛИМАТА ВЛИЯЮТ НА ПРИРОДУ И ЧЕЛОВЕКА.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МОЖНО ЛИ АДАПТИРОВАТЬСЯ К НЕИЗБЕЖНЫМ ПОСЛЕДСТВИЯМ?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8958" y="2101831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9900"/>
                </a:solidFill>
                <a:latin typeface="Arial Narrow" panose="020B0606020202030204" pitchFamily="34" charset="0"/>
              </a:rPr>
              <a:t>|  Блок 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0752" y="2793312"/>
            <a:ext cx="101506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</a:rPr>
              <a:t>Вставьте пропущенное слово (словосочетание) или закончите предложение. </a:t>
            </a:r>
          </a:p>
          <a:p>
            <a:pPr algn="just"/>
            <a:endParaRPr lang="ru-RU" sz="1400" dirty="0"/>
          </a:p>
          <a:p>
            <a:pPr lvl="0" algn="just"/>
            <a:r>
              <a:rPr lang="ru-RU" sz="1400" dirty="0"/>
              <a:t>9. Из-за меняющегося климата особенно пострадают от недостатка воды Средиземноморские страны, Запад США, южные районы ……………..………., Северо-Восток ……………..………..</a:t>
            </a:r>
          </a:p>
          <a:p>
            <a:pPr lvl="0" algn="just"/>
            <a:r>
              <a:rPr lang="ru-RU" sz="1400" dirty="0"/>
              <a:t>10. Уровень Мирового океана повышается из-за таяния ……………..………. и термического ……………..………. ……………..………. .</a:t>
            </a:r>
          </a:p>
          <a:p>
            <a:pPr lvl="0" algn="just"/>
            <a:r>
              <a:rPr lang="ru-RU" sz="1400" dirty="0"/>
              <a:t>11. В Арктике изменения климата ощущаются ……………..……….., чем в среднем на Земле.</a:t>
            </a:r>
          </a:p>
          <a:p>
            <a:pPr lvl="0" algn="just"/>
            <a:r>
              <a:rPr lang="ru-RU" sz="1400" dirty="0"/>
              <a:t>12. В результате изменений климата периоды экстремальной жаркой погоды в городах будут более частыми, ……………..……….. и ……………..………..</a:t>
            </a:r>
          </a:p>
          <a:p>
            <a:pPr lvl="0" algn="just"/>
            <a:r>
              <a:rPr lang="ru-RU" sz="1400" dirty="0"/>
              <a:t>13. Вклад страны в глобальные выбросы парниковых газов называется «……………..……….» страны.</a:t>
            </a:r>
          </a:p>
          <a:p>
            <a:pPr lvl="0" algn="just"/>
            <a:r>
              <a:rPr lang="ru-RU" sz="1400" dirty="0"/>
              <a:t>14. Вклад жителей развитых стран в глобальные выбросы парниковых газов ……………..……….., чем развивающихся стран. </a:t>
            </a:r>
          </a:p>
          <a:p>
            <a:pPr lvl="0" algn="just"/>
            <a:r>
              <a:rPr lang="ru-RU" sz="1400" dirty="0"/>
              <a:t>15. Особенно сильно от изменений климата страдают прибрежные, арктические, горные и ……………..……….. регионы планеты.</a:t>
            </a:r>
          </a:p>
          <a:p>
            <a:pPr lvl="0" algn="just"/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706" y="950620"/>
            <a:ext cx="1500562" cy="2247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55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8" cy="78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354" y="1745577"/>
            <a:ext cx="85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  <a:latin typeface="Arial Narrow" panose="020B0606020202030204" pitchFamily="34" charset="0"/>
              </a:rPr>
              <a:t>| </a:t>
            </a:r>
            <a:r>
              <a:rPr lang="ru-RU" sz="2400" b="1" dirty="0">
                <a:solidFill>
                  <a:srgbClr val="33CC33"/>
                </a:solidFill>
                <a:latin typeface="Arial Narrow" panose="020B0606020202030204" pitchFamily="34" charset="0"/>
              </a:rPr>
              <a:t>Блок 1.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572" y="301752"/>
            <a:ext cx="1077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ЧАСТЬ 3. КАК ПРЕДОТВРАТИТЬ ОПАСНЫЕ ИЗМЕНЕНИЯ КЛИМАТА?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619" y="2831666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3.1.  Как человечество может снизить количество парниковых газов в атмосфере?</a:t>
            </a:r>
          </a:p>
          <a:p>
            <a:r>
              <a:rPr lang="ru-RU" sz="1400" dirty="0"/>
              <a:t>А - перейти на «зелёные» источники энергии;</a:t>
            </a:r>
          </a:p>
          <a:p>
            <a:r>
              <a:rPr lang="ru-RU" sz="1400" dirty="0"/>
              <a:t>В - сократить ежедневное потребление энергии;</a:t>
            </a:r>
          </a:p>
          <a:p>
            <a:r>
              <a:rPr lang="ru-RU" sz="1400" dirty="0"/>
              <a:t>С - высадить новые деревья и растения;</a:t>
            </a:r>
          </a:p>
          <a:p>
            <a:r>
              <a:rPr lang="en-US" sz="1400" dirty="0"/>
              <a:t>D</a:t>
            </a:r>
            <a:r>
              <a:rPr lang="ru-RU" sz="1400" dirty="0"/>
              <a:t> - всё перечисленное.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4762" y="3297964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3.4.  Почему тепловые электростанции </a:t>
            </a:r>
            <a:r>
              <a:rPr lang="ru-RU" sz="1400" b="1" dirty="0" err="1">
                <a:solidFill>
                  <a:srgbClr val="0070C0"/>
                </a:solidFill>
              </a:rPr>
              <a:t>неэкологичны</a:t>
            </a:r>
            <a:r>
              <a:rPr lang="ru-RU" sz="1400" b="1" dirty="0">
                <a:solidFill>
                  <a:srgbClr val="0070C0"/>
                </a:solidFill>
              </a:rPr>
              <a:t>?</a:t>
            </a:r>
          </a:p>
          <a:p>
            <a:r>
              <a:rPr lang="ru-RU" sz="1400" dirty="0"/>
              <a:t>А - они работают на ископаемом топливе;</a:t>
            </a:r>
          </a:p>
          <a:p>
            <a:r>
              <a:rPr lang="ru-RU" sz="1400" dirty="0"/>
              <a:t>В - они выбрасывают в атмосферу загрязняющие вещества;</a:t>
            </a:r>
          </a:p>
          <a:p>
            <a:r>
              <a:rPr lang="ru-RU" sz="1400" dirty="0"/>
              <a:t>С - они увеличивают количество парниковых газов в атмосфере;</a:t>
            </a:r>
          </a:p>
          <a:p>
            <a:r>
              <a:rPr lang="en-US" sz="1400" dirty="0"/>
              <a:t>D</a:t>
            </a:r>
            <a:r>
              <a:rPr lang="ru-RU" sz="1400" dirty="0"/>
              <a:t> - всё перечисленное.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6091" y="1812633"/>
            <a:ext cx="502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3.3.  Укажите альтернативный источник энергии.</a:t>
            </a:r>
          </a:p>
          <a:p>
            <a:r>
              <a:rPr lang="ru-RU" sz="1400" dirty="0"/>
              <a:t>А - плутоний;</a:t>
            </a:r>
          </a:p>
          <a:p>
            <a:r>
              <a:rPr lang="ru-RU" sz="1400" dirty="0"/>
              <a:t>В - биомасса;</a:t>
            </a:r>
          </a:p>
          <a:p>
            <a:r>
              <a:rPr lang="ru-RU" sz="1400" dirty="0"/>
              <a:t>С - торф;</a:t>
            </a:r>
          </a:p>
          <a:p>
            <a:r>
              <a:rPr lang="en-US" sz="1400" dirty="0"/>
              <a:t>D</a:t>
            </a:r>
            <a:r>
              <a:rPr lang="ru-RU" sz="1400" dirty="0"/>
              <a:t> - уголь.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3000" y="5017582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3.5.  В чём главный недостаток атомных электростанций?</a:t>
            </a:r>
          </a:p>
          <a:p>
            <a:r>
              <a:rPr lang="ru-RU" sz="1400" dirty="0"/>
              <a:t>А - занимают слишком много места;</a:t>
            </a:r>
          </a:p>
          <a:p>
            <a:r>
              <a:rPr lang="ru-RU" sz="1400" dirty="0"/>
              <a:t>В - существенно увеличивают количество парниковых газов в атмосфере;</a:t>
            </a:r>
          </a:p>
          <a:p>
            <a:r>
              <a:rPr lang="ru-RU" sz="1400" dirty="0"/>
              <a:t>С - образуют радиоактивные отходы;</a:t>
            </a:r>
          </a:p>
          <a:p>
            <a:r>
              <a:rPr lang="en-US" sz="1400" dirty="0"/>
              <a:t>D</a:t>
            </a:r>
            <a:r>
              <a:rPr lang="ru-RU" sz="1400" dirty="0"/>
              <a:t> - лишают работы шахтёров.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7542" y="4498968"/>
            <a:ext cx="502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3.2.  Каким источником энергии является энергия Солнца?</a:t>
            </a:r>
          </a:p>
          <a:p>
            <a:r>
              <a:rPr lang="ru-RU" sz="1400" dirty="0"/>
              <a:t>А - возобновляемым;</a:t>
            </a:r>
          </a:p>
          <a:p>
            <a:r>
              <a:rPr lang="ru-RU" sz="1400" dirty="0"/>
              <a:t>В - </a:t>
            </a:r>
            <a:r>
              <a:rPr lang="ru-RU" sz="1400" dirty="0" err="1"/>
              <a:t>невозобновляемым</a:t>
            </a:r>
            <a:r>
              <a:rPr lang="ru-RU" sz="1400" dirty="0"/>
              <a:t>;</a:t>
            </a:r>
          </a:p>
          <a:p>
            <a:r>
              <a:rPr lang="ru-RU" sz="1400" dirty="0"/>
              <a:t>С - традиционным;</a:t>
            </a:r>
          </a:p>
          <a:p>
            <a:r>
              <a:rPr lang="en-US" sz="1400" dirty="0"/>
              <a:t>D</a:t>
            </a:r>
            <a:r>
              <a:rPr lang="ru-RU" sz="1400" dirty="0"/>
              <a:t> - базовым.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27" y="1020352"/>
            <a:ext cx="1826192" cy="167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899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8" cy="78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354" y="1595451"/>
            <a:ext cx="85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  <a:latin typeface="Arial Narrow" panose="020B0606020202030204" pitchFamily="34" charset="0"/>
              </a:rPr>
              <a:t>| </a:t>
            </a:r>
            <a:r>
              <a:rPr lang="ru-RU" sz="2400" b="1" dirty="0">
                <a:solidFill>
                  <a:srgbClr val="33CC33"/>
                </a:solidFill>
                <a:latin typeface="Arial Narrow" panose="020B0606020202030204" pitchFamily="34" charset="0"/>
              </a:rPr>
              <a:t>Блок 1.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572" y="191390"/>
            <a:ext cx="1077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ЧАСТЬ 3. КАК ПРЕДОТВРАТИТЬ ОПАСНЫЕ ИЗМЕНЕНИЯ КЛИМАТА?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255" y="220293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3.6.  Какая страна является мировым лидером в области солнечной энергетики? </a:t>
            </a:r>
          </a:p>
          <a:p>
            <a:r>
              <a:rPr lang="ru-RU" sz="1400" dirty="0"/>
              <a:t>А - Египет</a:t>
            </a:r>
            <a:r>
              <a:rPr lang="en-US" sz="1400" dirty="0"/>
              <a:t>;</a:t>
            </a:r>
            <a:endParaRPr lang="ru-RU" sz="1400" dirty="0"/>
          </a:p>
          <a:p>
            <a:r>
              <a:rPr lang="ru-RU" sz="1400" dirty="0"/>
              <a:t>В - Германия;</a:t>
            </a:r>
          </a:p>
          <a:p>
            <a:r>
              <a:rPr lang="ru-RU" sz="1400" dirty="0"/>
              <a:t>С - США;</a:t>
            </a:r>
          </a:p>
          <a:p>
            <a:r>
              <a:rPr lang="en-US" sz="1400" dirty="0"/>
              <a:t>D</a:t>
            </a:r>
            <a:r>
              <a:rPr lang="ru-RU" sz="1400" dirty="0"/>
              <a:t> - Казахстан.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8284" y="2178854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3.9. Где построена первая в Казахстане ветровая электрическая станция? </a:t>
            </a:r>
          </a:p>
          <a:p>
            <a:r>
              <a:rPr lang="ru-RU" sz="1400" dirty="0"/>
              <a:t>А - в Нур-Султане;</a:t>
            </a:r>
          </a:p>
          <a:p>
            <a:r>
              <a:rPr lang="ru-RU" sz="1400" dirty="0"/>
              <a:t>В - в </a:t>
            </a:r>
            <a:r>
              <a:rPr lang="ru-RU" sz="1400" dirty="0" err="1"/>
              <a:t>Алматинской</a:t>
            </a:r>
            <a:r>
              <a:rPr lang="ru-RU" sz="1400" dirty="0"/>
              <a:t> области;</a:t>
            </a:r>
          </a:p>
          <a:p>
            <a:r>
              <a:rPr lang="ru-RU" sz="1400" dirty="0"/>
              <a:t>С - в </a:t>
            </a:r>
            <a:r>
              <a:rPr lang="ru-RU" sz="1400" dirty="0" err="1"/>
              <a:t>Акмолинской</a:t>
            </a:r>
            <a:r>
              <a:rPr lang="ru-RU" sz="1400" dirty="0"/>
              <a:t> области;</a:t>
            </a:r>
          </a:p>
          <a:p>
            <a:r>
              <a:rPr lang="en-US" sz="1400" dirty="0"/>
              <a:t>D</a:t>
            </a:r>
            <a:r>
              <a:rPr lang="ru-RU" sz="1400" dirty="0"/>
              <a:t> - в Карагандинской области.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270" y="5059862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3.8.  В Казахстане государство поддерживает компании, использующие возобновляемые источники энергии, с помощью… </a:t>
            </a:r>
          </a:p>
          <a:p>
            <a:r>
              <a:rPr lang="ru-RU" sz="1400" dirty="0"/>
              <a:t>А - бесплатных экскурсий в страны-лидеры в отрасли;</a:t>
            </a:r>
          </a:p>
          <a:p>
            <a:r>
              <a:rPr lang="ru-RU" sz="1400" dirty="0"/>
              <a:t>В - освобождения от пошлин и выдачи грантов;</a:t>
            </a:r>
          </a:p>
          <a:p>
            <a:r>
              <a:rPr lang="ru-RU" sz="1400" dirty="0"/>
              <a:t>С - помощи в поиске и найме высококвалифицированных сотрудников;</a:t>
            </a:r>
          </a:p>
          <a:p>
            <a:r>
              <a:rPr lang="en-US" sz="1400" dirty="0"/>
              <a:t>D</a:t>
            </a:r>
            <a:r>
              <a:rPr lang="ru-RU" sz="1400" dirty="0"/>
              <a:t> - всё перечисленное.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3692" y="3761985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3.10.  Главный недостаток этой электростанции - нарушение естественной жизни реки. Это… </a:t>
            </a:r>
          </a:p>
          <a:p>
            <a:r>
              <a:rPr lang="ru-RU" sz="1400" dirty="0"/>
              <a:t>А - геотермальная электростанция;</a:t>
            </a:r>
          </a:p>
          <a:p>
            <a:r>
              <a:rPr lang="ru-RU" sz="1400" dirty="0"/>
              <a:t>В - гидроэлектростанция;</a:t>
            </a:r>
          </a:p>
          <a:p>
            <a:r>
              <a:rPr lang="ru-RU" sz="1400" dirty="0"/>
              <a:t>С - волновая электростанция;</a:t>
            </a:r>
          </a:p>
          <a:p>
            <a:r>
              <a:rPr lang="en-US" sz="1400" dirty="0"/>
              <a:t>D</a:t>
            </a:r>
            <a:r>
              <a:rPr lang="ru-RU" sz="1400" dirty="0"/>
              <a:t> - приливная электростанция.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7292" y="3636102"/>
            <a:ext cx="5004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3.7.  Почему все страны мира до сих пор не перешли на энергию Солнца? Солнечные панели…</a:t>
            </a:r>
          </a:p>
          <a:p>
            <a:r>
              <a:rPr lang="ru-RU" sz="1400" dirty="0"/>
              <a:t>А - дорого производить и сложно утилизировать</a:t>
            </a:r>
            <a:r>
              <a:rPr lang="en-US" sz="1400" dirty="0"/>
              <a:t>;</a:t>
            </a:r>
            <a:endParaRPr lang="ru-RU" sz="1400" dirty="0"/>
          </a:p>
          <a:p>
            <a:r>
              <a:rPr lang="ru-RU" sz="1400" dirty="0"/>
              <a:t>В - выбрасывают загрязняющие вещества в атмосферу;</a:t>
            </a:r>
          </a:p>
          <a:p>
            <a:r>
              <a:rPr lang="ru-RU" sz="1400" dirty="0"/>
              <a:t>С - вредят экологии;</a:t>
            </a:r>
          </a:p>
          <a:p>
            <a:r>
              <a:rPr lang="en-US" sz="1400" dirty="0"/>
              <a:t>D</a:t>
            </a:r>
            <a:r>
              <a:rPr lang="ru-RU" sz="1400" dirty="0"/>
              <a:t> - увеличивают парниковый эффект.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80" y="626216"/>
            <a:ext cx="1826192" cy="167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899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8" cy="78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354" y="1745577"/>
            <a:ext cx="85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  <a:latin typeface="Arial Narrow" panose="020B0606020202030204" pitchFamily="34" charset="0"/>
              </a:rPr>
              <a:t>| </a:t>
            </a:r>
            <a:r>
              <a:rPr lang="ru-RU" sz="2400" b="1" dirty="0">
                <a:solidFill>
                  <a:srgbClr val="33CC33"/>
                </a:solidFill>
                <a:latin typeface="Arial Narrow" panose="020B0606020202030204" pitchFamily="34" charset="0"/>
              </a:rPr>
              <a:t>Блок 1.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572" y="301752"/>
            <a:ext cx="1077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ЧАСТЬ 3. КАК ПРЕДОТВРАТИТЬ ОПАСНЫЕ ИЗМЕНЕНИЯ КЛИМАТА?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380" y="2626949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3.11.  Где имеет смысл строить геотермальные электростанции? </a:t>
            </a:r>
          </a:p>
          <a:p>
            <a:r>
              <a:rPr lang="ru-RU" sz="1400" dirty="0"/>
              <a:t>А - на побережье океана;</a:t>
            </a:r>
          </a:p>
          <a:p>
            <a:r>
              <a:rPr lang="ru-RU" sz="1400" dirty="0"/>
              <a:t>В - в устье реки;</a:t>
            </a:r>
          </a:p>
          <a:p>
            <a:r>
              <a:rPr lang="ru-RU" sz="1400" dirty="0"/>
              <a:t>С - в районе вулканической активности;</a:t>
            </a:r>
          </a:p>
          <a:p>
            <a:r>
              <a:rPr lang="en-US" sz="1400" dirty="0"/>
              <a:t>D</a:t>
            </a:r>
            <a:r>
              <a:rPr lang="ru-RU" sz="1400" dirty="0"/>
              <a:t> - около крупного города.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4762" y="3161486"/>
            <a:ext cx="502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3.14.  Укажите виды энергоэффективных домов.</a:t>
            </a:r>
          </a:p>
          <a:p>
            <a:r>
              <a:rPr lang="ru-RU" sz="1400" dirty="0"/>
              <a:t>А - активные и пассивные;</a:t>
            </a:r>
          </a:p>
          <a:p>
            <a:r>
              <a:rPr lang="ru-RU" sz="1400" dirty="0"/>
              <a:t>В - сложные и простые;</a:t>
            </a:r>
          </a:p>
          <a:p>
            <a:r>
              <a:rPr lang="ru-RU" sz="1400" dirty="0"/>
              <a:t>С - дорогие и дешёвые;</a:t>
            </a:r>
          </a:p>
          <a:p>
            <a:r>
              <a:rPr lang="en-US" sz="1400" dirty="0"/>
              <a:t>D</a:t>
            </a:r>
            <a:r>
              <a:rPr lang="ru-RU" sz="1400" dirty="0"/>
              <a:t> - крепкие и хрупкие.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6091" y="1812633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3.13.  Транспорт, выбрасывающий наименьшее количество парниковых газов в атмосферу:</a:t>
            </a:r>
          </a:p>
          <a:p>
            <a:r>
              <a:rPr lang="ru-RU" sz="1400" dirty="0"/>
              <a:t>А - морской;</a:t>
            </a:r>
          </a:p>
          <a:p>
            <a:r>
              <a:rPr lang="ru-RU" sz="1400" dirty="0"/>
              <a:t>В - воздушный;</a:t>
            </a:r>
          </a:p>
          <a:p>
            <a:r>
              <a:rPr lang="ru-RU" sz="1400" dirty="0"/>
              <a:t>С - железнодорожный;</a:t>
            </a:r>
          </a:p>
          <a:p>
            <a:r>
              <a:rPr lang="en-US" sz="1400" dirty="0"/>
              <a:t>D</a:t>
            </a:r>
            <a:r>
              <a:rPr lang="ru-RU" sz="1400" dirty="0"/>
              <a:t> - автомобильный.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7465" y="4567206"/>
            <a:ext cx="502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3.15.  Укажите продукт с наибольшим углеродным следом. </a:t>
            </a:r>
          </a:p>
          <a:p>
            <a:r>
              <a:rPr lang="ru-RU" sz="1400" dirty="0"/>
              <a:t>А - пластиковый пакет;</a:t>
            </a:r>
          </a:p>
          <a:p>
            <a:r>
              <a:rPr lang="ru-RU" sz="1400" dirty="0"/>
              <a:t>В - мороженое;</a:t>
            </a:r>
          </a:p>
          <a:p>
            <a:r>
              <a:rPr lang="ru-RU" sz="1400" dirty="0"/>
              <a:t>С - пара джинсов;</a:t>
            </a:r>
          </a:p>
          <a:p>
            <a:r>
              <a:rPr lang="en-US" sz="1400" dirty="0"/>
              <a:t>D</a:t>
            </a:r>
            <a:r>
              <a:rPr lang="ru-RU" sz="1400" dirty="0"/>
              <a:t> - бутылка с водой.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7542" y="4498968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3.12.  Энергоэффективность - это… </a:t>
            </a:r>
          </a:p>
          <a:p>
            <a:r>
              <a:rPr lang="ru-RU" sz="1400" dirty="0"/>
              <a:t>А - соотношение между затрачиваемой энергией и полезным результатом;</a:t>
            </a:r>
          </a:p>
          <a:p>
            <a:r>
              <a:rPr lang="ru-RU" sz="1400" dirty="0"/>
              <a:t>В - соотношение между стоимостью и количеством энергии;</a:t>
            </a:r>
          </a:p>
          <a:p>
            <a:r>
              <a:rPr lang="ru-RU" sz="1400" dirty="0"/>
              <a:t>С - меры, направленные на экономию энергии;</a:t>
            </a:r>
          </a:p>
          <a:p>
            <a:r>
              <a:rPr lang="en-US" sz="1400" dirty="0"/>
              <a:t>D</a:t>
            </a:r>
            <a:r>
              <a:rPr lang="ru-RU" sz="1400" dirty="0"/>
              <a:t> - ничего из перечисленного.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74" y="768101"/>
            <a:ext cx="1826192" cy="167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899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8" cy="78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354" y="1745577"/>
            <a:ext cx="85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  <a:latin typeface="Arial Narrow" panose="020B0606020202030204" pitchFamily="34" charset="0"/>
              </a:rPr>
              <a:t>| </a:t>
            </a:r>
            <a:r>
              <a:rPr lang="ru-RU" sz="2400" b="1" dirty="0">
                <a:solidFill>
                  <a:srgbClr val="33CC33"/>
                </a:solidFill>
                <a:latin typeface="Arial Narrow" panose="020B0606020202030204" pitchFamily="34" charset="0"/>
              </a:rPr>
              <a:t>Блок 2.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572" y="301752"/>
            <a:ext cx="1077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ЧАСТЬ 3. КАК ПРЕДОТВРАТИТЬ ОПАСНЫЕ ИЗМЕНЕНИЯ КЛИМАТА?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7689" y="2619891"/>
            <a:ext cx="102052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</a:rPr>
              <a:t>Вставьте пропущенное слово (словосочетание) или закончите предложение. </a:t>
            </a:r>
          </a:p>
          <a:p>
            <a:pPr algn="just"/>
            <a:endParaRPr lang="ru-RU" sz="1400" dirty="0"/>
          </a:p>
          <a:p>
            <a:pPr marL="342900" lvl="0" indent="-342900" algn="just">
              <a:buAutoNum type="arabicPeriod"/>
            </a:pPr>
            <a:r>
              <a:rPr lang="ru-RU" sz="1400" dirty="0"/>
              <a:t>Всё, что создано в мире - природой или человеком - создаётся при помощи ……………………….</a:t>
            </a:r>
          </a:p>
          <a:p>
            <a:pPr marL="342900" lvl="0" indent="-342900" algn="just">
              <a:buAutoNum type="arabicPeriod"/>
            </a:pPr>
            <a:r>
              <a:rPr lang="ru-RU" sz="1400" dirty="0"/>
              <a:t>Ископаемое топливо - это ………………………., ………………………., ………………………. и ………………………..</a:t>
            </a:r>
          </a:p>
          <a:p>
            <a:pPr marL="342900" lvl="0" indent="-342900" algn="just">
              <a:buAutoNum type="arabicPeriod"/>
            </a:pPr>
            <a:r>
              <a:rPr lang="ru-RU" sz="1400" dirty="0"/>
              <a:t>Солнечный свет, ветер, текущая вода, приливы-отливы, тепло Земли - это возобновляемые источники энергии, потому что они ………………………... </a:t>
            </a:r>
          </a:p>
          <a:p>
            <a:pPr marL="342900" lvl="0" indent="-342900" algn="just">
              <a:buAutoNum type="arabicPeriod"/>
            </a:pPr>
            <a:r>
              <a:rPr lang="ru-RU" sz="1400" dirty="0"/>
              <a:t>На сегодняшний день около ………………………... мирового производства электрической энергии обеспечивается возобновляемыми источниками.</a:t>
            </a:r>
          </a:p>
          <a:p>
            <a:pPr marL="342900" lvl="0" indent="-342900" algn="just">
              <a:buAutoNum type="arabicPeriod"/>
            </a:pPr>
            <a:r>
              <a:rPr lang="ru-RU" sz="1400" dirty="0"/>
              <a:t>Солнечные коллекторы можно использовать для отопления жилья и ……………………….</a:t>
            </a:r>
          </a:p>
          <a:p>
            <a:pPr marL="342900" lvl="0" indent="-342900" algn="just">
              <a:buAutoNum type="arabicPeriod"/>
            </a:pPr>
            <a:r>
              <a:rPr lang="ru-RU" sz="1400" dirty="0"/>
              <a:t>Солнечная электростанция Солана в США продолжает вырабатывать энергию даже после захода Солнца благодаря ………………………..</a:t>
            </a:r>
          </a:p>
          <a:p>
            <a:pPr marL="342900" lvl="0" indent="-342900" algn="just">
              <a:buAutoNum type="arabicPeriod"/>
            </a:pPr>
            <a:r>
              <a:rPr lang="ru-RU" sz="1400" dirty="0"/>
              <a:t>Современные ветровые установки («ветряки») устроены по аналогии с известными с древнейших времён ………………………..</a:t>
            </a:r>
          </a:p>
          <a:p>
            <a:pPr lvl="0"/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54" y="768104"/>
            <a:ext cx="1826192" cy="167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899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8" cy="78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354" y="1745577"/>
            <a:ext cx="85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  <a:latin typeface="Arial Narrow" panose="020B0606020202030204" pitchFamily="34" charset="0"/>
              </a:rPr>
              <a:t>| </a:t>
            </a:r>
            <a:r>
              <a:rPr lang="ru-RU" sz="2400" b="1" dirty="0">
                <a:solidFill>
                  <a:srgbClr val="33CC33"/>
                </a:solidFill>
                <a:latin typeface="Arial Narrow" panose="020B0606020202030204" pitchFamily="34" charset="0"/>
              </a:rPr>
              <a:t>Блок 2.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572" y="301752"/>
            <a:ext cx="1077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ЧАСТЬ 3. КАК ПРЕДОТВРАТИТЬ ОПАСНЫЕ ИЗМЕНЕНИЯ КЛИМАТА?</a:t>
            </a:r>
            <a:endParaRPr lang="ru-RU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862" y="2824843"/>
            <a:ext cx="10307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</a:rPr>
              <a:t>Вставьте пропущенное слово (словосочетание) или закончите предложение. </a:t>
            </a:r>
          </a:p>
          <a:p>
            <a:pPr algn="just"/>
            <a:endParaRPr lang="ru-RU" sz="1400" dirty="0"/>
          </a:p>
          <a:p>
            <a:pPr marL="342900" lvl="0" indent="-342900" algn="just"/>
            <a:r>
              <a:rPr lang="ru-RU" sz="1400" dirty="0"/>
              <a:t>8. Принцип работы гидроэлектростанции: речной поток вращает вертушку, и …………………………. преобразуется в электрическую.</a:t>
            </a:r>
          </a:p>
          <a:p>
            <a:pPr marL="342900" lvl="0" indent="-342900" algn="just"/>
            <a:r>
              <a:rPr lang="ru-RU" sz="1400" dirty="0"/>
              <a:t>9. Стоимость выработки электричества на гидроэлектростанции вдвое …………………………. по сравнению с тепловой электростанцией.</a:t>
            </a:r>
          </a:p>
          <a:p>
            <a:pPr marL="342900" lvl="0" indent="-342900" algn="just"/>
            <a:r>
              <a:rPr lang="ru-RU" sz="1400" dirty="0"/>
              <a:t>10.  Геотермальные станции обеспечивают четверть всей потребляемой электроэнергии на Филиппинах и в …………………………. .</a:t>
            </a:r>
          </a:p>
          <a:p>
            <a:pPr marL="342900" lvl="0" indent="-342900" algn="just">
              <a:buAutoNum type="arabicPeriod" startAt="11"/>
            </a:pPr>
            <a:r>
              <a:rPr lang="ru-RU" sz="1400" dirty="0"/>
              <a:t>В …………………………. </a:t>
            </a:r>
            <a:r>
              <a:rPr lang="ru-RU" sz="1400" dirty="0" err="1"/>
              <a:t>биотопливо</a:t>
            </a:r>
            <a:r>
              <a:rPr lang="ru-RU" sz="1400" dirty="0"/>
              <a:t> получают из сахарного тростника, а в Австралии - из …………………………. скорлупы.</a:t>
            </a:r>
          </a:p>
          <a:p>
            <a:pPr marL="342900" lvl="0" indent="-342900" algn="just">
              <a:buAutoNum type="arabicPeriod" startAt="11"/>
            </a:pPr>
            <a:r>
              <a:rPr lang="ru-RU" sz="1400" dirty="0"/>
              <a:t>Если каждый день добираться до школы на велосипеде вместо автомобиля, то можно …………………………. личные выбросы парниковых газов на 1 тонну в год.</a:t>
            </a:r>
          </a:p>
          <a:p>
            <a:pPr marL="342900" lvl="0" indent="-342900" algn="just">
              <a:buAutoNum type="arabicPeriod" startAt="11"/>
            </a:pPr>
            <a:r>
              <a:rPr lang="ru-RU" sz="1400" dirty="0"/>
              <a:t>………………………………..  - это энергоэффективный дом, которым пользовались казахи во времена широкого распространения кочевого образа жизни.</a:t>
            </a:r>
          </a:p>
          <a:p>
            <a:pPr marL="342900" lvl="0" indent="-342900" algn="just">
              <a:buAutoNum type="arabicPeriod" startAt="11"/>
            </a:pPr>
            <a:r>
              <a:rPr lang="ru-RU" sz="1400" dirty="0"/>
              <a:t>Углеродный след яблока из своего сада, съеденного под деревом, на котором оно выросло, составляет …… грамм СО</a:t>
            </a:r>
            <a:r>
              <a:rPr lang="ru-RU" sz="1400" baseline="-25000" dirty="0"/>
              <a:t>2</a:t>
            </a:r>
            <a:r>
              <a:rPr lang="ru-RU" sz="1400" dirty="0"/>
              <a:t> . </a:t>
            </a:r>
          </a:p>
          <a:p>
            <a:pPr marL="342900" lvl="0" indent="-342900" algn="just">
              <a:buAutoNum type="arabicPeriod" startAt="11"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Энергоэффективные электроприборы помечаются значками </a:t>
            </a:r>
            <a:r>
              <a:rPr lang="ru-RU" sz="1400" dirty="0"/>
              <a:t>……………………… .</a:t>
            </a:r>
          </a:p>
          <a:p>
            <a:pPr lvl="0"/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71" y="878463"/>
            <a:ext cx="1826192" cy="167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8997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" y="0"/>
            <a:ext cx="12194436" cy="239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435" y="677918"/>
            <a:ext cx="637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ЧАСТЬ 1. ПРОБЛЕМЫ ИЗМЕНЕНИЯ КЛИМАТА</a:t>
            </a: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6002" y="1963941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|  Блок 1.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8353" y="192727"/>
            <a:ext cx="160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ОТВЕТЫ 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544082"/>
              </p:ext>
            </p:extLst>
          </p:nvPr>
        </p:nvGraphicFramePr>
        <p:xfrm>
          <a:off x="1173816" y="2857568"/>
          <a:ext cx="9553324" cy="2944368"/>
        </p:xfrm>
        <a:graphic>
          <a:graphicData uri="http://schemas.openxmlformats.org/drawingml/2006/table">
            <a:tbl>
              <a:tblPr/>
              <a:tblGrid>
                <a:gridCol w="860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88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940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Номер вопроса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Ответ 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Ответ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a typeface="Times New Roman"/>
                          <a:cs typeface="Times New Roman"/>
                        </a:rPr>
                        <a:t>выросла на 0,86</a:t>
                      </a:r>
                      <a:r>
                        <a:rPr lang="en-US" sz="1400" baseline="30000" dirty="0"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ru-RU" sz="1400" dirty="0"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a typeface="Times New Roman"/>
                          <a:cs typeface="Times New Roman"/>
                        </a:rPr>
                        <a:t>климат </a:t>
                      </a:r>
                      <a:r>
                        <a:rPr lang="en-US" sz="1400" dirty="0">
                          <a:ea typeface="Times New Roman"/>
                          <a:cs typeface="Times New Roman"/>
                        </a:rPr>
                        <a:t>&gt; </a:t>
                      </a:r>
                      <a:r>
                        <a:rPr lang="ru-RU" sz="1400" dirty="0">
                          <a:ea typeface="Times New Roman"/>
                          <a:cs typeface="Times New Roman"/>
                        </a:rPr>
                        <a:t>погода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1.3.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резко континентальный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1.4.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 Австралии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1.5.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</a:rPr>
                        <a:t>умеренный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1.6.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анализируют раковины морских моллюсков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1.7.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всего перечисленного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1.8.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изменения происходят слишком быстро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1.9.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парниковые газы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1.10.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деятельность человека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67" y="352203"/>
            <a:ext cx="2166481" cy="2296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4415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436" cy="239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563" y="702714"/>
            <a:ext cx="574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ЧАСТЬ 1. ПРОБЛЕМЫ ИЗМЕНЕНИЯ КЛИМАТА</a:t>
            </a: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6002" y="1963941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|  Блок 2.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54932" y="157660"/>
            <a:ext cx="160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ОТВЕТЫ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212" y="2626950"/>
            <a:ext cx="104099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Рассуждая о влиянии деятельности человека на окружающую среду, правильнее говорить не «глобальное потепление», а</a:t>
            </a:r>
            <a:r>
              <a:rPr lang="en-US" sz="1400" dirty="0"/>
              <a:t> </a:t>
            </a:r>
            <a:r>
              <a:rPr lang="ru-RU" sz="1400" b="1" dirty="0">
                <a:solidFill>
                  <a:schemeClr val="accent1"/>
                </a:solidFill>
              </a:rPr>
              <a:t>«изменение климата»</a:t>
            </a:r>
            <a:r>
              <a:rPr lang="ru-RU" sz="1400" dirty="0"/>
              <a:t>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Основные климатические пояса называются основными, так как в них </a:t>
            </a:r>
            <a:r>
              <a:rPr lang="ru-RU" sz="1400" b="1" dirty="0">
                <a:solidFill>
                  <a:schemeClr val="accent1"/>
                </a:solidFill>
              </a:rPr>
              <a:t>круглый год не меняются воздушные массы</a:t>
            </a:r>
            <a:r>
              <a:rPr lang="ru-RU" sz="1400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В прошлом, если климат сильно менялся, особенно в сторону похолодания, живые организмы либо </a:t>
            </a:r>
            <a:r>
              <a:rPr lang="ru-RU" sz="1400" b="1" dirty="0">
                <a:solidFill>
                  <a:schemeClr val="accent1"/>
                </a:solidFill>
              </a:rPr>
              <a:t>вымирали</a:t>
            </a:r>
            <a:r>
              <a:rPr lang="ru-RU" sz="1400" dirty="0"/>
              <a:t>, либо </a:t>
            </a:r>
            <a:r>
              <a:rPr lang="ru-RU" sz="1400" b="1" dirty="0">
                <a:solidFill>
                  <a:schemeClr val="accent1"/>
                </a:solidFill>
              </a:rPr>
              <a:t>адаптировались</a:t>
            </a:r>
            <a:r>
              <a:rPr lang="ru-RU" sz="1400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Самое главное климатическое событие произошло 50 млн лет назад: Индия врезалась в Евразию, образовались Гималаи и Антарктида </a:t>
            </a:r>
            <a:r>
              <a:rPr lang="ru-RU" sz="1400" b="1" dirty="0">
                <a:solidFill>
                  <a:schemeClr val="accent1"/>
                </a:solidFill>
              </a:rPr>
              <a:t>переместилась на Южный полюс</a:t>
            </a:r>
            <a:r>
              <a:rPr lang="ru-RU" sz="1400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Вулканический </a:t>
            </a:r>
            <a:r>
              <a:rPr lang="ru-RU" sz="1400" b="1" dirty="0">
                <a:solidFill>
                  <a:schemeClr val="accent1"/>
                </a:solidFill>
              </a:rPr>
              <a:t>пепел</a:t>
            </a:r>
            <a:r>
              <a:rPr lang="ru-RU" sz="1400" dirty="0"/>
              <a:t> оказывает наибольшее влияние на изменение климата местности, где произошло извержение вулкана.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Парниковые газы в атмосфере Земли влияют на повышение температуры потому что поглощают земное тепло и мешают </a:t>
            </a:r>
            <a:r>
              <a:rPr lang="ru-RU" sz="1400" b="1" dirty="0">
                <a:solidFill>
                  <a:schemeClr val="accent1"/>
                </a:solidFill>
              </a:rPr>
              <a:t>его отражению от поверхности планеты</a:t>
            </a:r>
            <a:r>
              <a:rPr lang="ru-RU" sz="1400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К деятельности человека, увеличивающей количество парниковых газов в атмосфере относят: сжигание </a:t>
            </a:r>
            <a:r>
              <a:rPr lang="ru-RU" sz="1400" b="1" dirty="0">
                <a:solidFill>
                  <a:schemeClr val="accent1"/>
                </a:solidFill>
              </a:rPr>
              <a:t>ископаемого топлива</a:t>
            </a:r>
            <a:r>
              <a:rPr lang="ru-RU" sz="1400" dirty="0"/>
              <a:t>, выбросы от автомобилей и вырубку </a:t>
            </a:r>
            <a:r>
              <a:rPr lang="ru-RU" sz="1400" b="1" dirty="0">
                <a:solidFill>
                  <a:schemeClr val="accent1"/>
                </a:solidFill>
              </a:rPr>
              <a:t>лесов</a:t>
            </a:r>
            <a:r>
              <a:rPr lang="ru-RU" sz="1400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СО</a:t>
            </a:r>
            <a:r>
              <a:rPr lang="ru-RU" sz="1400" baseline="-25000" dirty="0"/>
              <a:t>2</a:t>
            </a:r>
            <a:r>
              <a:rPr lang="ru-RU" sz="1400" dirty="0"/>
              <a:t> поглощается из атмосферы океаном, </a:t>
            </a:r>
            <a:r>
              <a:rPr lang="ru-RU" sz="1400" b="1" dirty="0">
                <a:solidFill>
                  <a:schemeClr val="accent1"/>
                </a:solidFill>
              </a:rPr>
              <a:t>лесами</a:t>
            </a:r>
            <a:r>
              <a:rPr lang="ru-RU" sz="1400" dirty="0"/>
              <a:t> и </a:t>
            </a:r>
            <a:r>
              <a:rPr lang="ru-RU" sz="1400" b="1" dirty="0">
                <a:solidFill>
                  <a:schemeClr val="accent1"/>
                </a:solidFill>
              </a:rPr>
              <a:t>почвой</a:t>
            </a:r>
            <a:r>
              <a:rPr lang="ru-RU" sz="1400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На большинстве территорий Казахстана прослеживается тенденция </a:t>
            </a:r>
            <a:r>
              <a:rPr lang="ru-RU" sz="1400" b="1" dirty="0">
                <a:solidFill>
                  <a:schemeClr val="accent1"/>
                </a:solidFill>
              </a:rPr>
              <a:t>увеличения</a:t>
            </a:r>
            <a:r>
              <a:rPr lang="ru-RU" sz="1400" dirty="0"/>
              <a:t> суточного максимума температуры воздуха.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/>
              <a:t>Чем меньше сжигается угля, </a:t>
            </a:r>
            <a:r>
              <a:rPr lang="ru-RU" sz="1400" b="1" dirty="0">
                <a:solidFill>
                  <a:schemeClr val="accent1"/>
                </a:solidFill>
              </a:rPr>
              <a:t>природного газа </a:t>
            </a:r>
            <a:r>
              <a:rPr lang="ru-RU" sz="1400" dirty="0"/>
              <a:t>и </a:t>
            </a:r>
            <a:r>
              <a:rPr lang="ru-RU" sz="1400" b="1" dirty="0">
                <a:solidFill>
                  <a:schemeClr val="accent1"/>
                </a:solidFill>
              </a:rPr>
              <a:t>нефтепродуктов</a:t>
            </a:r>
            <a:r>
              <a:rPr lang="ru-RU" sz="1400" dirty="0"/>
              <a:t>, тем меньше влияние человека на климат.</a:t>
            </a:r>
            <a:endParaRPr lang="ru-RU" sz="11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02" y="226078"/>
            <a:ext cx="2166481" cy="2296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4415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4769" y="202451"/>
            <a:ext cx="9631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ЧАСТЬ 2. КАК ИЗМЕНЕНИЯ КЛИМАТА ВЛИЯЮТ НА ПРИРОДУ И ЧЕЛОВЕКА. 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МОЖНО ЛИ АДАПТИРОВАТЬСЯ К НЕИЗБЕЖНЫМ ПОСЛЕДСТВИЯМ?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934" y="1841112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9900"/>
                </a:solidFill>
                <a:latin typeface="Arial Narrow" panose="020B0606020202030204" pitchFamily="34" charset="0"/>
              </a:rPr>
              <a:t>|  Блок 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55389" y="1706216"/>
            <a:ext cx="160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9900"/>
                </a:solidFill>
                <a:latin typeface="Arial Narrow" panose="020B0606020202030204" pitchFamily="34" charset="0"/>
              </a:rPr>
              <a:t>ОТВЕТЫ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0066583"/>
              </p:ext>
            </p:extLst>
          </p:nvPr>
        </p:nvGraphicFramePr>
        <p:xfrm>
          <a:off x="327547" y="2372618"/>
          <a:ext cx="11027391" cy="3925824"/>
        </p:xfrm>
        <a:graphic>
          <a:graphicData uri="http://schemas.openxmlformats.org/drawingml/2006/table">
            <a:tbl>
              <a:tblPr/>
              <a:tblGrid>
                <a:gridCol w="1561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2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34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Номер вопроса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Ответ 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Ответ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2.1.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изобретение засухоустойчивой кукурузы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2.2.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200-250 дней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2.3.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96</a:t>
                      </a:r>
                      <a:r>
                        <a:rPr lang="en-US" sz="1400" dirty="0"/>
                        <a:t>%</a:t>
                      </a:r>
                      <a:r>
                        <a:rPr lang="ru-RU" sz="1400" dirty="0"/>
                        <a:t> случаев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2.4.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экономия энергии дома и в школе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2.5.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Павлодарской области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2.6.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тюльпан </a:t>
                      </a:r>
                      <a:r>
                        <a:rPr lang="ru-RU" sz="1400" dirty="0" err="1"/>
                        <a:t>Грейга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2.7.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перемещаются вверх по склону к более прохладному воздуху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2.8.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питьевой пресной воды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2.9.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800 млн человек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2.10.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всё перечисленное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2.11.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 17 сантиметров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2.12.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Нидерланды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2.13.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сократилась на 15-20</a:t>
                      </a:r>
                      <a:r>
                        <a:rPr lang="en-US" sz="1400" dirty="0"/>
                        <a:t>%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13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2.14.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застой выбросов от автомобилей и тепло от зданий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2.15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страны с переходной экономикой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5" y="236774"/>
            <a:ext cx="1531620" cy="1603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554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8308" y="218218"/>
            <a:ext cx="9631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ЧАСТЬ 2. КАК ИЗМЕНЕНИЯ КЛИМАТА ВЛИЯЮТ НА ПРИРОДУ И ЧЕЛОВЕКА. 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МОЖНО ЛИ АДАПТИРОВАТЬСЯ К НЕИЗБЕЖНЫМ ПОСЛЕДСТВИЯМ?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997" y="2258310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9900"/>
                </a:solidFill>
                <a:latin typeface="Arial Narrow" panose="020B0606020202030204" pitchFamily="34" charset="0"/>
              </a:rPr>
              <a:t>|  Блок 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0793" y="1816576"/>
            <a:ext cx="160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9900"/>
                </a:solidFill>
                <a:latin typeface="Arial Narrow" panose="020B0606020202030204" pitchFamily="34" charset="0"/>
              </a:rPr>
              <a:t>ОТВЕТЫ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795" y="2794253"/>
            <a:ext cx="10413241" cy="2688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400" dirty="0"/>
              <a:t>Вместе с ростом температуры, всё на планете выходит из равновесия: тают </a:t>
            </a:r>
            <a:r>
              <a:rPr lang="ru-RU" sz="1400" b="1" dirty="0">
                <a:solidFill>
                  <a:schemeClr val="accent1"/>
                </a:solidFill>
              </a:rPr>
              <a:t>ледники</a:t>
            </a:r>
            <a:r>
              <a:rPr lang="ru-RU" sz="1400" dirty="0"/>
              <a:t>, повышается уровень </a:t>
            </a:r>
            <a:r>
              <a:rPr lang="ru-RU" sz="1400" b="1" dirty="0">
                <a:solidFill>
                  <a:schemeClr val="accent1"/>
                </a:solidFill>
              </a:rPr>
              <a:t>Мирового океана, </a:t>
            </a:r>
            <a:r>
              <a:rPr lang="ru-RU" sz="1400" dirty="0"/>
              <a:t>погода становится </a:t>
            </a:r>
            <a:r>
              <a:rPr lang="ru-RU" sz="1400" b="1" dirty="0">
                <a:solidFill>
                  <a:schemeClr val="accent1"/>
                </a:solidFill>
              </a:rPr>
              <a:t>экстремальной</a:t>
            </a:r>
            <a:r>
              <a:rPr lang="ru-RU" sz="1400" dirty="0"/>
              <a:t>.</a:t>
            </a:r>
            <a:r>
              <a:rPr lang="ru-RU" sz="1400" dirty="0">
                <a:ea typeface="Times New Roman"/>
                <a:cs typeface="Times New Roman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/>
              <a:t>В Казахстане за последние годы </a:t>
            </a:r>
            <a:r>
              <a:rPr lang="ru-RU" sz="1400" b="1" dirty="0">
                <a:solidFill>
                  <a:schemeClr val="accent1"/>
                </a:solidFill>
              </a:rPr>
              <a:t>увеличилась</a:t>
            </a:r>
            <a:r>
              <a:rPr lang="ru-RU" sz="1400" dirty="0"/>
              <a:t> частота и количество опасных природных явлений, таких, как грозы и ураганы</a:t>
            </a:r>
            <a:r>
              <a:rPr lang="ru-RU" sz="1400" dirty="0">
                <a:ea typeface="Times New Roman"/>
                <a:cs typeface="Times New Roman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/>
              <a:t>Биологическое разнообразие важно сохранить, потому что оно создаёт </a:t>
            </a:r>
            <a:r>
              <a:rPr lang="ru-RU" sz="1400" b="1" dirty="0">
                <a:solidFill>
                  <a:schemeClr val="accent1"/>
                </a:solidFill>
              </a:rPr>
              <a:t>среду обитания </a:t>
            </a:r>
            <a:r>
              <a:rPr lang="ru-RU" sz="1400" dirty="0"/>
              <a:t>для </a:t>
            </a:r>
            <a:r>
              <a:rPr lang="ru-RU" sz="1400" b="1" dirty="0">
                <a:solidFill>
                  <a:schemeClr val="accent1"/>
                </a:solidFill>
              </a:rPr>
              <a:t>всех живых существ</a:t>
            </a:r>
            <a:r>
              <a:rPr lang="ru-RU" sz="1400" dirty="0"/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/>
              <a:t>В Казахстане имеются 4 экологические системы: леса, </a:t>
            </a:r>
            <a:r>
              <a:rPr lang="ru-RU" sz="1400" b="1" dirty="0">
                <a:solidFill>
                  <a:schemeClr val="accent1"/>
                </a:solidFill>
              </a:rPr>
              <a:t>степи</a:t>
            </a:r>
            <a:r>
              <a:rPr lang="ru-RU" sz="1400" dirty="0"/>
              <a:t>, пустыни, </a:t>
            </a:r>
            <a:r>
              <a:rPr lang="ru-RU" sz="1400" b="1" dirty="0">
                <a:solidFill>
                  <a:schemeClr val="accent1"/>
                </a:solidFill>
              </a:rPr>
              <a:t>горы</a:t>
            </a:r>
            <a:r>
              <a:rPr lang="ru-RU" sz="1400" dirty="0"/>
              <a:t>.</a:t>
            </a:r>
            <a:endParaRPr lang="ru-RU" sz="14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/>
              <a:t>Национальные парки создают для разведения </a:t>
            </a:r>
            <a:r>
              <a:rPr lang="ru-RU" sz="1400" b="1" dirty="0">
                <a:solidFill>
                  <a:schemeClr val="accent1"/>
                </a:solidFill>
              </a:rPr>
              <a:t>редких</a:t>
            </a:r>
            <a:r>
              <a:rPr lang="ru-RU" sz="1400" dirty="0"/>
              <a:t> животных и растений, которых потом переселяют на охраняемую территорию</a:t>
            </a:r>
            <a:r>
              <a:rPr lang="ru-RU" sz="1400" b="1" dirty="0">
                <a:solidFill>
                  <a:srgbClr val="0070C0"/>
                </a:solidFill>
                <a:ea typeface="Times New Roman"/>
                <a:cs typeface="Times New Roman"/>
              </a:rPr>
              <a:t>.</a:t>
            </a:r>
            <a:endParaRPr lang="ru-RU" sz="14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/>
              <a:t>Озеро </a:t>
            </a:r>
            <a:r>
              <a:rPr lang="ru-RU" sz="1400" b="1" dirty="0" err="1">
                <a:solidFill>
                  <a:schemeClr val="accent1"/>
                </a:solidFill>
              </a:rPr>
              <a:t>Тениз</a:t>
            </a:r>
            <a:r>
              <a:rPr lang="ru-RU" sz="1400" dirty="0"/>
              <a:t> - пока единственное озеро Казахстана, которое вошло в состав международной организации «Живые озёра».</a:t>
            </a:r>
            <a:r>
              <a:rPr lang="ru-RU" sz="1400" dirty="0">
                <a:ea typeface="Times New Roman"/>
                <a:cs typeface="Times New Roman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/>
              <a:t>Масштабные </a:t>
            </a:r>
            <a:r>
              <a:rPr lang="ru-RU" sz="1400" b="1" dirty="0">
                <a:solidFill>
                  <a:schemeClr val="accent1"/>
                </a:solidFill>
              </a:rPr>
              <a:t>пожары</a:t>
            </a:r>
            <a:r>
              <a:rPr lang="ru-RU" sz="1400" dirty="0"/>
              <a:t>, возникающие из-за экстремальной жары, часто становятся причиной гибели лесов</a:t>
            </a:r>
            <a:r>
              <a:rPr lang="ru-RU" sz="1400" dirty="0">
                <a:ea typeface="Times New Roman"/>
                <a:cs typeface="Times New Roman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/>
              <a:t>Важнейшее для климата свойство лесов: лес поглощает </a:t>
            </a:r>
            <a:r>
              <a:rPr lang="ru-RU" sz="1400" b="1" dirty="0">
                <a:solidFill>
                  <a:schemeClr val="accent1"/>
                </a:solidFill>
              </a:rPr>
              <a:t>углекислый газ</a:t>
            </a:r>
            <a:r>
              <a:rPr lang="ru-RU" sz="1400" dirty="0"/>
              <a:t> из атмосферы и обогащает её </a:t>
            </a:r>
            <a:r>
              <a:rPr lang="ru-RU" sz="1400" b="1" dirty="0">
                <a:solidFill>
                  <a:schemeClr val="accent1"/>
                </a:solidFill>
              </a:rPr>
              <a:t>кислородом</a:t>
            </a:r>
            <a:r>
              <a:rPr lang="ru-RU" sz="1400" dirty="0"/>
              <a:t>.</a:t>
            </a:r>
            <a:endParaRPr lang="ru-RU" sz="14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1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2" y="299835"/>
            <a:ext cx="1531620" cy="1603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55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865" y="505293"/>
            <a:ext cx="523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Методика тестирования.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722" y="1889971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400" dirty="0"/>
              <a:t>Задания разбиты на три темы в соответствии с разделами пособия «Климатическая шкатулка»:</a:t>
            </a:r>
          </a:p>
          <a:p>
            <a:pPr indent="355600" algn="just">
              <a:buAutoNum type="arabicPeriod"/>
            </a:pPr>
            <a:r>
              <a:rPr lang="ru-RU" sz="1400" dirty="0"/>
              <a:t>Проблемы изменения климата.</a:t>
            </a:r>
          </a:p>
          <a:p>
            <a:pPr indent="355600" algn="just">
              <a:buAutoNum type="arabicPeriod"/>
            </a:pPr>
            <a:r>
              <a:rPr lang="ru-RU" sz="1400" dirty="0"/>
              <a:t>Как изменения климата влияют на природу и человека. Можно ли адаптироваться к неизбежным последствиям?</a:t>
            </a:r>
          </a:p>
          <a:p>
            <a:pPr indent="355600" algn="just">
              <a:buAutoNum type="arabicPeriod"/>
            </a:pPr>
            <a:r>
              <a:rPr lang="ru-RU" sz="1400" dirty="0"/>
              <a:t>Как предотвратить опасные изменения климата?</a:t>
            </a:r>
          </a:p>
          <a:p>
            <a:pPr indent="355600" algn="just"/>
            <a:endParaRPr lang="ru-RU" sz="1400" dirty="0">
              <a:solidFill>
                <a:srgbClr val="0070C0"/>
              </a:solidFill>
            </a:endParaRPr>
          </a:p>
          <a:p>
            <a:pPr indent="355600" algn="just"/>
            <a:r>
              <a:rPr lang="ru-RU" sz="1400" b="1" dirty="0">
                <a:solidFill>
                  <a:srgbClr val="0070C0"/>
                </a:solidFill>
              </a:rPr>
              <a:t>Задания по каждой теме состоят из 2-ух блоков. </a:t>
            </a:r>
          </a:p>
          <a:p>
            <a:pPr indent="355600" algn="just"/>
            <a:endParaRPr lang="ru-RU" sz="1400" dirty="0"/>
          </a:p>
          <a:p>
            <a:pPr indent="355600" algn="just">
              <a:buFont typeface="Wingdings" pitchFamily="2" charset="2"/>
              <a:buChar char="Ø"/>
            </a:pPr>
            <a:r>
              <a:rPr lang="ru-RU" sz="1400" dirty="0"/>
              <a:t>Блок 1 – тест. На каждый вопрос теста предлагается на выбор четыре варианта ответа, из которых только один правильный. </a:t>
            </a:r>
          </a:p>
          <a:p>
            <a:pPr indent="355600" algn="just">
              <a:buFont typeface="Wingdings" pitchFamily="2" charset="2"/>
              <a:buChar char="Ø"/>
            </a:pPr>
            <a:r>
              <a:rPr lang="ru-RU" sz="1400" dirty="0"/>
              <a:t>Блок 2 - предложения, в которых нужно вставить пропущенные слова (словосочетания) или закончить предложение. </a:t>
            </a:r>
          </a:p>
          <a:p>
            <a:pPr indent="355600" algn="just"/>
            <a:endParaRPr lang="ru-RU" sz="1400" b="1" dirty="0">
              <a:solidFill>
                <a:srgbClr val="0070C0"/>
              </a:solidFill>
            </a:endParaRPr>
          </a:p>
          <a:p>
            <a:pPr indent="355600" algn="just"/>
            <a:r>
              <a:rPr lang="ru-RU" sz="1400" b="1" dirty="0">
                <a:solidFill>
                  <a:srgbClr val="0070C0"/>
                </a:solidFill>
              </a:rPr>
              <a:t>Оценивание результатов можно проводить как после изучения соответствующего раздела, так и после изучения курса полностью. </a:t>
            </a:r>
          </a:p>
          <a:p>
            <a:pPr indent="355600" algn="just"/>
            <a:endParaRPr lang="ru-RU" sz="1400" dirty="0"/>
          </a:p>
          <a:p>
            <a:pPr indent="355600"/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199373" y="1589721"/>
            <a:ext cx="502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400" b="1" dirty="0">
                <a:solidFill>
                  <a:srgbClr val="0070C0"/>
                </a:solidFill>
              </a:rPr>
              <a:t>Тестирование можно проводить двумя способами. </a:t>
            </a:r>
          </a:p>
          <a:p>
            <a:pPr indent="355600" algn="just"/>
            <a:r>
              <a:rPr lang="ru-RU" sz="1400" b="1" dirty="0">
                <a:solidFill>
                  <a:srgbClr val="0070C0"/>
                </a:solidFill>
              </a:rPr>
              <a:t>Способ 1. </a:t>
            </a:r>
            <a:r>
              <a:rPr lang="ru-RU" sz="1400" dirty="0"/>
              <a:t>Перед началом тестирования всем участникам раздаются бланки с заданиями. Время на выполнение задания корректирует учитель, в зависимости от возраста и подготовки детей. Каждый учащийся подписывает свой бланк. После выполнения задания, дети обмениваются заполненными бланками, учитель выводит на слайде правильные ответы и дополнительно зачитывает их.  Ученики отмечают правильные ответы, подсчитывают количество баллов и записывают результат. Учитель и учащиеся знакомятся с результативностью теста. </a:t>
            </a:r>
          </a:p>
          <a:p>
            <a:pPr indent="355600" algn="just"/>
            <a:r>
              <a:rPr lang="ru-RU" sz="1400" b="1" dirty="0">
                <a:solidFill>
                  <a:srgbClr val="0070C0"/>
                </a:solidFill>
              </a:rPr>
              <a:t>Способ 2. </a:t>
            </a:r>
            <a:r>
              <a:rPr lang="ru-RU" sz="1400" dirty="0"/>
              <a:t>Перед началом тестирования всем участникам раздаются бланки – </a:t>
            </a:r>
            <a:r>
              <a:rPr lang="ru-RU" sz="1400" dirty="0" err="1"/>
              <a:t>пустографки</a:t>
            </a:r>
            <a:r>
              <a:rPr lang="ru-RU" sz="1400" dirty="0"/>
              <a:t>,  где проставлены номера заданий. Все задания выводятся на слайде. Ученики проставляют под каждым номером букву, соответствующую правильному ответу (Блок 1) или записывают слова и словосочетания (Блок 2). После выполнения работы, учащиеся обмениваются бланками, и дальнейшая обработка результатов проводится таким же образом,  как и в способе 1</a:t>
            </a:r>
          </a:p>
          <a:p>
            <a:pPr indent="265113">
              <a:buAutoNum type="arabicPeriod"/>
            </a:pPr>
            <a:endParaRPr lang="ru-RU" sz="1400" dirty="0"/>
          </a:p>
          <a:p>
            <a:pPr marL="342900" indent="-342900"/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7" y="218363"/>
            <a:ext cx="1246565" cy="13106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554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4075" y="170920"/>
            <a:ext cx="9631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ЧАСТЬ 2. КАК ИЗМЕНЕНИЯ КЛИМАТА ВЛИЯЮТ НА ПРИРОДУ И ЧЕЛОВЕКА. </a:t>
            </a:r>
          </a:p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МОЖНО ЛИ АДАПТИРОВАТЬСЯ К НЕИЗБЕЖНЫМ ПОСЛЕДСТВИЯМ?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058" y="2494793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9900"/>
                </a:solidFill>
                <a:latin typeface="Arial Narrow" panose="020B0606020202030204" pitchFamily="34" charset="0"/>
              </a:rPr>
              <a:t>|  Блок 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8448" y="1895403"/>
            <a:ext cx="160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9900"/>
                </a:solidFill>
                <a:latin typeface="Arial Narrow" panose="020B0606020202030204" pitchFamily="34" charset="0"/>
              </a:rPr>
              <a:t>ОТВЕТЫ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857" y="3062267"/>
            <a:ext cx="10413241" cy="275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 startAt="9"/>
            </a:pPr>
            <a:r>
              <a:rPr lang="ru-RU" sz="1400" dirty="0"/>
              <a:t>Из-за меняющегося климата особенно пострадают от недостатка воды Средиземноморские страны, Запад США, южные районы </a:t>
            </a:r>
            <a:r>
              <a:rPr lang="ru-RU" sz="1400" b="1" dirty="0">
                <a:solidFill>
                  <a:schemeClr val="accent1"/>
                </a:solidFill>
              </a:rPr>
              <a:t>Африки</a:t>
            </a:r>
            <a:r>
              <a:rPr lang="ru-RU" sz="1400" dirty="0"/>
              <a:t> Северо-Восток </a:t>
            </a:r>
            <a:r>
              <a:rPr lang="ru-RU" sz="1400" b="1" dirty="0">
                <a:solidFill>
                  <a:schemeClr val="accent1"/>
                </a:solidFill>
              </a:rPr>
              <a:t>Бразилии</a:t>
            </a:r>
            <a:r>
              <a:rPr lang="ru-RU" sz="1400" dirty="0"/>
              <a:t>.</a:t>
            </a:r>
            <a:endParaRPr lang="ru-RU" sz="11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 startAt="9"/>
            </a:pPr>
            <a:r>
              <a:rPr lang="ru-RU" sz="1400" dirty="0"/>
              <a:t>Уровень Мирового океана повышается из-за таяния </a:t>
            </a:r>
            <a:r>
              <a:rPr lang="ru-RU" sz="1400" b="1" dirty="0">
                <a:solidFill>
                  <a:schemeClr val="accent1"/>
                </a:solidFill>
              </a:rPr>
              <a:t>ледников</a:t>
            </a:r>
            <a:r>
              <a:rPr lang="ru-RU" sz="1400" dirty="0"/>
              <a:t> и термического </a:t>
            </a:r>
            <a:r>
              <a:rPr lang="ru-RU" sz="1400" b="1" dirty="0">
                <a:solidFill>
                  <a:schemeClr val="accent1"/>
                </a:solidFill>
              </a:rPr>
              <a:t>расширения воды</a:t>
            </a:r>
            <a:r>
              <a:rPr lang="ru-RU" sz="1400" dirty="0"/>
              <a:t>.</a:t>
            </a:r>
            <a:endParaRPr lang="ru-RU" sz="11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 startAt="9"/>
            </a:pPr>
            <a:r>
              <a:rPr lang="ru-RU" sz="1400" dirty="0"/>
              <a:t>В Арктике изменения климата ощущаются </a:t>
            </a:r>
            <a:r>
              <a:rPr lang="ru-RU" sz="1400" b="1" dirty="0">
                <a:solidFill>
                  <a:schemeClr val="accent1"/>
                </a:solidFill>
              </a:rPr>
              <a:t>гораздо сильнее</a:t>
            </a:r>
            <a:r>
              <a:rPr lang="ru-RU" sz="1400" dirty="0"/>
              <a:t>, чем в среднем на Земле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1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 startAt="9"/>
            </a:pPr>
            <a:r>
              <a:rPr lang="ru-RU" sz="1400" dirty="0"/>
              <a:t>В результате изменений климата периоды экстремальной жаркой погоды в городах будут более частыми, </a:t>
            </a:r>
            <a:r>
              <a:rPr lang="ru-RU" sz="1400" b="1" dirty="0">
                <a:solidFill>
                  <a:schemeClr val="accent1"/>
                </a:solidFill>
              </a:rPr>
              <a:t>интенсивными</a:t>
            </a:r>
            <a:r>
              <a:rPr lang="ru-RU" sz="1400" dirty="0"/>
              <a:t> и </a:t>
            </a:r>
            <a:r>
              <a:rPr lang="ru-RU" sz="1400" b="1" dirty="0">
                <a:solidFill>
                  <a:schemeClr val="accent1"/>
                </a:solidFill>
              </a:rPr>
              <a:t>длительными</a:t>
            </a:r>
            <a:r>
              <a:rPr lang="ru-RU" sz="1400" dirty="0"/>
              <a:t>.</a:t>
            </a:r>
            <a:endParaRPr lang="ru-RU" sz="1100" dirty="0">
              <a:solidFill>
                <a:srgbClr val="0070C0"/>
              </a:solidFill>
              <a:latin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 startAt="9"/>
            </a:pPr>
            <a:r>
              <a:rPr lang="ru-RU" sz="1400" dirty="0"/>
              <a:t>Вклад страны в глобальные выбросы парниковых газов называется </a:t>
            </a:r>
            <a:r>
              <a:rPr lang="ru-RU" sz="1400" b="1" dirty="0">
                <a:solidFill>
                  <a:schemeClr val="accent1"/>
                </a:solidFill>
              </a:rPr>
              <a:t>«углеродным следом»</a:t>
            </a:r>
            <a:r>
              <a:rPr lang="ru-RU" sz="1400" dirty="0"/>
              <a:t> страны.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 startAt="9"/>
            </a:pPr>
            <a:r>
              <a:rPr lang="ru-RU" sz="1400" dirty="0"/>
              <a:t>Вклад жителей развитых стран в глобальные выбросы парниковых газов </a:t>
            </a:r>
            <a:r>
              <a:rPr lang="ru-RU" sz="1400" b="1" dirty="0">
                <a:solidFill>
                  <a:schemeClr val="accent1"/>
                </a:solidFill>
              </a:rPr>
              <a:t>гораздо больше</a:t>
            </a:r>
            <a:r>
              <a:rPr lang="ru-RU" sz="1400" dirty="0"/>
              <a:t>, чем развивающихся стран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100" dirty="0"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Tx/>
              <a:buAutoNum type="arabicPeriod" startAt="9"/>
            </a:pPr>
            <a:r>
              <a:rPr lang="ru-RU" sz="1400" dirty="0"/>
              <a:t>Особенно сильно от изменений климата страдают прибрежные, арктические, горные и </a:t>
            </a:r>
            <a:r>
              <a:rPr lang="ru-RU" sz="1400" b="1" dirty="0">
                <a:solidFill>
                  <a:schemeClr val="accent1"/>
                </a:solidFill>
              </a:rPr>
              <a:t>сельскохозяйственные</a:t>
            </a:r>
            <a:r>
              <a:rPr lang="ru-RU" sz="1400" dirty="0"/>
              <a:t> регионы планеты.</a:t>
            </a:r>
            <a:endParaRPr lang="ru-RU" sz="11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1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4" y="189476"/>
            <a:ext cx="1531620" cy="1603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554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8" cy="78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354" y="1745577"/>
            <a:ext cx="85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  <a:latin typeface="Arial Narrow" panose="020B0606020202030204" pitchFamily="34" charset="0"/>
              </a:rPr>
              <a:t>| </a:t>
            </a:r>
            <a:r>
              <a:rPr lang="ru-RU" sz="2400" b="1" dirty="0">
                <a:solidFill>
                  <a:srgbClr val="33CC33"/>
                </a:solidFill>
                <a:latin typeface="Arial Narrow" panose="020B0606020202030204" pitchFamily="34" charset="0"/>
              </a:rPr>
              <a:t>Блок 1.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0947" y="230689"/>
            <a:ext cx="7529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ЧАСТЬ 3. КАК ПРЕДОТВРАТИТЬ ОПАСНЫЕ ИЗМЕНЕНИЯ КЛИМАТА?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2231" y="788276"/>
            <a:ext cx="160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ОТВЕТЫ</a:t>
            </a:r>
            <a:r>
              <a:rPr lang="ru-RU" sz="2800" b="1" dirty="0">
                <a:solidFill>
                  <a:srgbClr val="33CC33"/>
                </a:solidFill>
                <a:latin typeface="Arial Narrow" panose="020B0606020202030204" pitchFamily="34" charset="0"/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9868460"/>
              </p:ext>
            </p:extLst>
          </p:nvPr>
        </p:nvGraphicFramePr>
        <p:xfrm>
          <a:off x="764273" y="2394874"/>
          <a:ext cx="10495129" cy="3925824"/>
        </p:xfrm>
        <a:graphic>
          <a:graphicData uri="http://schemas.openxmlformats.org/drawingml/2006/table">
            <a:tbl>
              <a:tblPr/>
              <a:tblGrid>
                <a:gridCol w="1485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927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65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Номер вопроса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Ответ 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Ответ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3.1.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всё перечисленное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3.2.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возобновляемым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3.3.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биомасса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3.4.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всё перечисленное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3.5.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образуют радиоактивные отходы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3.6.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Германия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3.7.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дорого производить и сложно утилизировать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3.8.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освобождения от пошлин и выдачи грантов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3.9.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 </a:t>
                      </a:r>
                      <a:r>
                        <a:rPr lang="ru-RU" sz="1400" dirty="0" err="1"/>
                        <a:t>Акмолинской</a:t>
                      </a:r>
                      <a:r>
                        <a:rPr lang="ru-RU" sz="1400" dirty="0"/>
                        <a:t> области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3.10.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гидроэлектростанция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3.11.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 районе вулканической активности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3.12.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соотношение между затрачиваемой энергией и полезным результатом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3.13.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железнодорожный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3.14.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активные и пассивные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3.15</a:t>
                      </a:r>
                      <a:endParaRPr lang="ru-RU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пара джинсов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1" y="531622"/>
            <a:ext cx="1826192" cy="167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899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8" cy="78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354" y="1745577"/>
            <a:ext cx="85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  <a:latin typeface="Arial Narrow" panose="020B0606020202030204" pitchFamily="34" charset="0"/>
              </a:rPr>
              <a:t>| </a:t>
            </a:r>
            <a:r>
              <a:rPr lang="ru-RU" sz="2400" b="1" dirty="0">
                <a:solidFill>
                  <a:srgbClr val="33CC33"/>
                </a:solidFill>
                <a:latin typeface="Arial Narrow" panose="020B0606020202030204" pitchFamily="34" charset="0"/>
              </a:rPr>
              <a:t>Блок 2.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6614" y="214923"/>
            <a:ext cx="8696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ЧАСТЬ 3. КАК ПРЕДОТВРАТИТЬ ОПАСНЫЕ ИЗМЕНЕНИЯ КЛИМАТА?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169" y="900057"/>
            <a:ext cx="160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ОТВЕТЫ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6620" y="2422234"/>
            <a:ext cx="10491839" cy="351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/>
              <a:t>Всё, что создано в мире - природой или человеком - создаётся при помощи </a:t>
            </a:r>
            <a:r>
              <a:rPr lang="ru-RU" sz="1400" b="1" dirty="0">
                <a:solidFill>
                  <a:schemeClr val="accent1"/>
                </a:solidFill>
              </a:rPr>
              <a:t>энергии</a:t>
            </a:r>
            <a:r>
              <a:rPr lang="ru-RU" sz="1400" dirty="0"/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/>
              <a:t>Ископаемое топливо - это </a:t>
            </a:r>
            <a:r>
              <a:rPr lang="ru-RU" sz="1400" b="1" dirty="0">
                <a:solidFill>
                  <a:schemeClr val="accent1"/>
                </a:solidFill>
              </a:rPr>
              <a:t>уголь</a:t>
            </a:r>
            <a:r>
              <a:rPr lang="ru-RU" sz="1400" dirty="0"/>
              <a:t>, </a:t>
            </a:r>
            <a:r>
              <a:rPr lang="ru-RU" sz="1400" b="1" dirty="0">
                <a:solidFill>
                  <a:schemeClr val="accent1"/>
                </a:solidFill>
              </a:rPr>
              <a:t>нефть</a:t>
            </a:r>
            <a:r>
              <a:rPr lang="ru-RU" sz="1400" dirty="0"/>
              <a:t>, </a:t>
            </a:r>
            <a:r>
              <a:rPr lang="ru-RU" sz="1400" b="1" dirty="0">
                <a:solidFill>
                  <a:schemeClr val="accent1"/>
                </a:solidFill>
              </a:rPr>
              <a:t>природный газ</a:t>
            </a:r>
            <a:r>
              <a:rPr lang="ru-RU" sz="1400" dirty="0"/>
              <a:t> и </a:t>
            </a:r>
            <a:r>
              <a:rPr lang="ru-RU" sz="1400" b="1" dirty="0">
                <a:solidFill>
                  <a:schemeClr val="accent1"/>
                </a:solidFill>
              </a:rPr>
              <a:t>торф</a:t>
            </a:r>
            <a:r>
              <a:rPr lang="ru-RU" sz="1400" dirty="0"/>
              <a:t>.</a:t>
            </a:r>
            <a:r>
              <a:rPr lang="ru-RU" sz="1400" dirty="0">
                <a:ea typeface="Times New Roman"/>
                <a:cs typeface="Times New Roman"/>
              </a:rPr>
              <a:t> </a:t>
            </a:r>
            <a:endParaRPr lang="ru-RU" sz="11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/>
              <a:t>Солнечный свет, ветер, текущая вода, приливы-отливы, тепло Земли - это возобновляемые источники энергии, потому что они </a:t>
            </a:r>
            <a:r>
              <a:rPr lang="ru-RU" sz="1400" b="1" dirty="0">
                <a:solidFill>
                  <a:schemeClr val="accent1"/>
                </a:solidFill>
              </a:rPr>
              <a:t>неисчерпаемы</a:t>
            </a:r>
            <a:r>
              <a:rPr lang="ru-RU" sz="1400" dirty="0"/>
              <a:t>.</a:t>
            </a:r>
            <a:endParaRPr lang="ru-RU" sz="11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/>
              <a:t>На сегодняшний день около </a:t>
            </a:r>
            <a:r>
              <a:rPr lang="ru-RU" sz="1400" b="1" dirty="0">
                <a:solidFill>
                  <a:schemeClr val="accent1"/>
                </a:solidFill>
              </a:rPr>
              <a:t>одной пятой / 20</a:t>
            </a:r>
            <a:r>
              <a:rPr lang="en-US" sz="1400" b="1" dirty="0">
                <a:solidFill>
                  <a:schemeClr val="accent1"/>
                </a:solidFill>
              </a:rPr>
              <a:t>%</a:t>
            </a:r>
            <a:r>
              <a:rPr lang="ru-RU" sz="1400" dirty="0"/>
              <a:t> мирового производства электрической энергии обеспечивается возобновляемыми источниками</a:t>
            </a:r>
            <a:r>
              <a:rPr lang="ru-RU" sz="1400" dirty="0">
                <a:ea typeface="Times New Roman"/>
                <a:cs typeface="Times New Roman"/>
              </a:rPr>
              <a:t>. </a:t>
            </a:r>
            <a:endParaRPr lang="ru-RU" sz="11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/>
              <a:t>Солнечные коллекторы можно использовать для отопления жилья и </a:t>
            </a:r>
            <a:r>
              <a:rPr lang="ru-RU" sz="1400" b="1" dirty="0">
                <a:solidFill>
                  <a:schemeClr val="accent1"/>
                </a:solidFill>
              </a:rPr>
              <a:t>нагрева воды</a:t>
            </a:r>
            <a:endParaRPr lang="ru-RU" sz="1100" b="1" dirty="0">
              <a:solidFill>
                <a:schemeClr val="accent1"/>
              </a:solidFill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/>
              <a:t>Солнечная электростанция Солана в США продолжает вырабатывать энергию даже после захода Солнца благодаря </a:t>
            </a:r>
            <a:r>
              <a:rPr lang="ru-RU" sz="1400" b="1" dirty="0">
                <a:solidFill>
                  <a:schemeClr val="accent1"/>
                </a:solidFill>
              </a:rPr>
              <a:t>резервуарам для хранения тепла</a:t>
            </a:r>
            <a:r>
              <a:rPr lang="ru-RU" sz="1400" b="1" dirty="0"/>
              <a:t>.</a:t>
            </a:r>
            <a:endParaRPr lang="ru-RU" sz="11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/>
              <a:t>Современные ветровые установки («ветряки») устроены по аналогии с известными с древнейших времён </a:t>
            </a:r>
            <a:r>
              <a:rPr lang="ru-RU" sz="1400" b="1" dirty="0">
                <a:solidFill>
                  <a:schemeClr val="accent1"/>
                </a:solidFill>
              </a:rPr>
              <a:t>ветряными мельницами</a:t>
            </a:r>
            <a:r>
              <a:rPr lang="ru-RU" sz="1400" dirty="0"/>
              <a:t>.</a:t>
            </a:r>
            <a:endParaRPr lang="ru-RU" sz="11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/>
              <a:t>Принцип работы гидроэлектростанции: речной поток вращает вертушку, и </a:t>
            </a:r>
            <a:r>
              <a:rPr lang="ru-RU" sz="1400" b="1" dirty="0">
                <a:solidFill>
                  <a:schemeClr val="accent1"/>
                </a:solidFill>
              </a:rPr>
              <a:t>энергия вращения</a:t>
            </a:r>
            <a:r>
              <a:rPr lang="ru-RU" sz="1400" dirty="0"/>
              <a:t> преобразуется в электрическую</a:t>
            </a:r>
            <a:r>
              <a:rPr lang="ru-RU" sz="1400" b="1" dirty="0">
                <a:solidFill>
                  <a:srgbClr val="0070C0"/>
                </a:solidFill>
                <a:ea typeface="Times New Roman"/>
                <a:cs typeface="Times New Roman"/>
              </a:rPr>
              <a:t>.</a:t>
            </a:r>
            <a:endParaRPr lang="ru-RU" sz="11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1" y="515857"/>
            <a:ext cx="1826192" cy="167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8997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8" cy="78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588" y="2439260"/>
            <a:ext cx="859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9900"/>
                </a:solidFill>
                <a:latin typeface="Arial Narrow" panose="020B0606020202030204" pitchFamily="34" charset="0"/>
              </a:rPr>
              <a:t>| </a:t>
            </a:r>
            <a:r>
              <a:rPr lang="ru-RU" sz="2400" b="1" dirty="0">
                <a:solidFill>
                  <a:srgbClr val="33CC33"/>
                </a:solidFill>
                <a:latin typeface="Arial Narrow" panose="020B0606020202030204" pitchFamily="34" charset="0"/>
              </a:rPr>
              <a:t>Блок 2.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104" y="277986"/>
            <a:ext cx="1077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itchFamily="34" charset="0"/>
              </a:rPr>
              <a:t>ЧАСТЬ 3. КАК ПРЕДОТВРАТИТЬ ОПАСНЫЕ ИЗМЕНЕНИЯ КЛИМАТА?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3596" y="884292"/>
            <a:ext cx="160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ОТВЕТЫ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784" y="3248394"/>
            <a:ext cx="10491839" cy="230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 startAt="9"/>
            </a:pPr>
            <a:r>
              <a:rPr lang="ru-RU" sz="1400" dirty="0"/>
              <a:t>Стоимость выработки электричества на гидроэлектростанции вдвое </a:t>
            </a:r>
            <a:r>
              <a:rPr lang="ru-RU" sz="1400" b="1" dirty="0">
                <a:solidFill>
                  <a:schemeClr val="accent1"/>
                </a:solidFill>
              </a:rPr>
              <a:t>меньше</a:t>
            </a:r>
            <a:r>
              <a:rPr lang="ru-RU" sz="1400" dirty="0"/>
              <a:t> по сравнению с тепловой электростанцией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 startAt="9"/>
            </a:pPr>
            <a:r>
              <a:rPr lang="ru-RU" sz="1400" dirty="0"/>
              <a:t>Геотермальные станции обеспечивают четверть всей потребляемой электроэнергии на Филиппинах и в </a:t>
            </a:r>
            <a:r>
              <a:rPr lang="ru-RU" sz="1400" b="1" dirty="0">
                <a:solidFill>
                  <a:schemeClr val="accent1"/>
                </a:solidFill>
              </a:rPr>
              <a:t>Исландии</a:t>
            </a:r>
            <a:r>
              <a:rPr lang="ru-RU" sz="1400" dirty="0"/>
              <a:t>.</a:t>
            </a:r>
            <a:endParaRPr lang="ru-RU" sz="11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 startAt="9"/>
            </a:pPr>
            <a:r>
              <a:rPr lang="ru-RU" sz="1400" dirty="0"/>
              <a:t>В </a:t>
            </a:r>
            <a:r>
              <a:rPr lang="ru-RU" sz="1400" b="1" dirty="0">
                <a:solidFill>
                  <a:schemeClr val="accent1"/>
                </a:solidFill>
              </a:rPr>
              <a:t>Бразилии</a:t>
            </a:r>
            <a:r>
              <a:rPr lang="ru-RU" sz="1400" dirty="0"/>
              <a:t> </a:t>
            </a:r>
            <a:r>
              <a:rPr lang="ru-RU" sz="1400" dirty="0" err="1"/>
              <a:t>биотопливо</a:t>
            </a:r>
            <a:r>
              <a:rPr lang="ru-RU" sz="1400" dirty="0"/>
              <a:t> получают из сахарного тростника, а в Австралии - из </a:t>
            </a:r>
            <a:r>
              <a:rPr lang="ru-RU" sz="1400" b="1" dirty="0">
                <a:solidFill>
                  <a:schemeClr val="accent1"/>
                </a:solidFill>
              </a:rPr>
              <a:t>ореховой</a:t>
            </a:r>
            <a:r>
              <a:rPr lang="ru-RU" sz="1400" dirty="0"/>
              <a:t> скорлупы</a:t>
            </a:r>
            <a:r>
              <a:rPr lang="ru-RU" sz="1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100" dirty="0">
              <a:solidFill>
                <a:srgbClr val="0070C0"/>
              </a:solidFill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 startAt="9"/>
            </a:pPr>
            <a:r>
              <a:rPr lang="ru-RU" sz="1400" dirty="0"/>
              <a:t>Если каждый день добираться до школы на велосипеде вместо автомобиля, то можно </a:t>
            </a:r>
            <a:r>
              <a:rPr lang="ru-RU" sz="1400" b="1" dirty="0">
                <a:solidFill>
                  <a:schemeClr val="accent1"/>
                </a:solidFill>
              </a:rPr>
              <a:t>снизить</a:t>
            </a:r>
            <a:r>
              <a:rPr lang="ru-RU" sz="1400" dirty="0"/>
              <a:t> личные выбросы парниковых газов на 1 тонну в год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1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 startAt="9"/>
            </a:pPr>
            <a:r>
              <a:rPr lang="ru-RU" sz="1400" b="1" dirty="0">
                <a:solidFill>
                  <a:schemeClr val="accent1"/>
                </a:solidFill>
              </a:rPr>
              <a:t>Юрта</a:t>
            </a:r>
            <a:r>
              <a:rPr lang="ru-RU" sz="1400" dirty="0"/>
              <a:t> - это энергоэффективный дом, которым пользовались казахи во времена широкого распространения кочевого образа жизни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1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 startAt="9"/>
            </a:pPr>
            <a:r>
              <a:rPr lang="ru-RU" sz="1400" dirty="0"/>
              <a:t>Углеродный след яблока из своего сада, съеденного под деревом, на котором оно выросло, составляет </a:t>
            </a:r>
            <a:r>
              <a:rPr lang="ru-RU" sz="1400" b="1" dirty="0">
                <a:solidFill>
                  <a:schemeClr val="accent1"/>
                </a:solidFill>
              </a:rPr>
              <a:t>0</a:t>
            </a:r>
            <a:r>
              <a:rPr lang="ru-RU" sz="1400" dirty="0"/>
              <a:t> грамм СО</a:t>
            </a:r>
            <a:r>
              <a:rPr lang="ru-RU" sz="1400" baseline="-25000" dirty="0"/>
              <a:t>2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11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AutoNum type="arabicPeriod" startAt="9"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Энергоэффективные электроприборы помечаются значками </a:t>
            </a:r>
            <a:r>
              <a:rPr lang="en-US" sz="14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A, A+, A++, A+++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1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1" y="610450"/>
            <a:ext cx="1826192" cy="167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8997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4436" cy="239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9743" y="369991"/>
            <a:ext cx="6701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ПОДСЧЕТ РЕЗУЛЬТАТОВ И ИХ ОЦЕНКА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933" y="1759224"/>
            <a:ext cx="10890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| Проверяется правильность ответов по каждому блоку. Каждый правильный ответ Блока 1 оценивается в 1 балл, каждое правильное предложение Блока 2 оценивается в 2 балла. Баллы за каждый блок суммируются.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7673" y="2848718"/>
          <a:ext cx="10959151" cy="3294821"/>
        </p:xfrm>
        <a:graphic>
          <a:graphicData uri="http://schemas.openxmlformats.org/drawingml/2006/table">
            <a:tbl>
              <a:tblPr/>
              <a:tblGrid>
                <a:gridCol w="29903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20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2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20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27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3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Количество баллов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4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Знание школьниками материала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Часть 1.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Часть 2.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Часть 3.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Полный курс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(все три части)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Исключительно высокое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26 – 30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39 – 45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39 – 45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104 - 120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Значительное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21 – 25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31 – 38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31 – 38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83 - 105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Невысокое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16 – 20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24 – 37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24 – 37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64 – 82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68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Неопределимое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(в настоящее время)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11 – 15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16 – 23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16 – 23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43 - 63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Крайне низкое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Ниже 11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Ниже 16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Ниже 16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Ниже 43 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Максимальное количество баллов</a:t>
                      </a: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30 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45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Times New Roman"/>
                        </a:rPr>
                        <a:t>45 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120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0854" marR="60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698" y="373914"/>
            <a:ext cx="1338152" cy="1686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4415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4436" cy="239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527" y="301752"/>
            <a:ext cx="843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Часть 1. ПРОБЛЕМЫ ИЗМЕНЕНИЯ КЛИМАТА.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80" y="749290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|  Блок 1.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268" y="1821732"/>
            <a:ext cx="5029200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1. 1. С начала </a:t>
            </a:r>
            <a:r>
              <a:rPr lang="en-US" sz="1400" b="1" dirty="0">
                <a:solidFill>
                  <a:srgbClr val="0070C0"/>
                </a:solidFill>
              </a:rPr>
              <a:t>XX </a:t>
            </a:r>
            <a:r>
              <a:rPr lang="ru-RU" sz="1400" b="1" dirty="0">
                <a:solidFill>
                  <a:srgbClr val="0070C0"/>
                </a:solidFill>
              </a:rPr>
              <a:t>века средняя температура на планете:</a:t>
            </a:r>
            <a:endParaRPr lang="ru-RU" sz="1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Times New Roman"/>
                <a:cs typeface="Times New Roman"/>
              </a:rPr>
              <a:t>А - выросла на 0,86</a:t>
            </a:r>
            <a:r>
              <a:rPr lang="en-US" sz="1400" baseline="30000" dirty="0">
                <a:ea typeface="Times New Roman"/>
                <a:cs typeface="Times New Roman"/>
              </a:rPr>
              <a:t>o</a:t>
            </a:r>
            <a:r>
              <a:rPr lang="ru-RU" sz="1400" dirty="0">
                <a:ea typeface="Times New Roman"/>
                <a:cs typeface="Times New Roman"/>
              </a:rPr>
              <a:t>С;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Times New Roman"/>
                <a:cs typeface="Times New Roman"/>
              </a:rPr>
              <a:t>В - снизилась на 0,86</a:t>
            </a:r>
            <a:r>
              <a:rPr lang="en-US" sz="1400" baseline="30000" dirty="0">
                <a:ea typeface="Times New Roman"/>
                <a:cs typeface="Times New Roman"/>
              </a:rPr>
              <a:t>o</a:t>
            </a:r>
            <a:r>
              <a:rPr lang="ru-RU" sz="1400" dirty="0">
                <a:ea typeface="Times New Roman"/>
                <a:cs typeface="Times New Roman"/>
              </a:rPr>
              <a:t>С;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a typeface="Times New Roman"/>
                <a:cs typeface="Times New Roman"/>
              </a:rPr>
              <a:t>С - удвоилась;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ea typeface="Times New Roman"/>
                <a:cs typeface="Times New Roman"/>
              </a:rPr>
              <a:t>D</a:t>
            </a:r>
            <a:r>
              <a:rPr lang="ru-RU" sz="1400" dirty="0">
                <a:ea typeface="Times New Roman"/>
                <a:cs typeface="Times New Roman"/>
              </a:rPr>
              <a:t> - не изменилась.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3896" y="3407150"/>
            <a:ext cx="5029200" cy="14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1. 2. Какой математический знак можно поставить между понятиями «климат» и «погода»?</a:t>
            </a:r>
            <a:endParaRPr lang="ru-RU" sz="14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ea typeface="Times New Roman"/>
                <a:cs typeface="Times New Roman"/>
              </a:rPr>
              <a:t>A - </a:t>
            </a:r>
            <a:r>
              <a:rPr lang="ru-RU" sz="1400" dirty="0">
                <a:ea typeface="Times New Roman"/>
                <a:cs typeface="Times New Roman"/>
              </a:rPr>
              <a:t>климат = погода;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ea typeface="Times New Roman"/>
                <a:cs typeface="Times New Roman"/>
              </a:rPr>
              <a:t>B - </a:t>
            </a:r>
            <a:r>
              <a:rPr lang="ru-RU" sz="1400" dirty="0">
                <a:ea typeface="Times New Roman"/>
                <a:cs typeface="Times New Roman"/>
              </a:rPr>
              <a:t>климат </a:t>
            </a:r>
            <a:r>
              <a:rPr lang="en-US" sz="1400" dirty="0">
                <a:ea typeface="Times New Roman"/>
                <a:cs typeface="Times New Roman"/>
              </a:rPr>
              <a:t>&gt; </a:t>
            </a:r>
            <a:r>
              <a:rPr lang="ru-RU" sz="1400" dirty="0">
                <a:ea typeface="Times New Roman"/>
                <a:cs typeface="Times New Roman"/>
              </a:rPr>
              <a:t>погода;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ea typeface="Times New Roman"/>
                <a:cs typeface="Times New Roman"/>
              </a:rPr>
              <a:t>C - </a:t>
            </a:r>
            <a:r>
              <a:rPr lang="ru-RU" sz="1400" dirty="0">
                <a:ea typeface="Times New Roman"/>
                <a:cs typeface="Times New Roman"/>
              </a:rPr>
              <a:t>климат </a:t>
            </a:r>
            <a:r>
              <a:rPr lang="en-US" sz="1400" dirty="0">
                <a:ea typeface="Times New Roman"/>
                <a:cs typeface="Times New Roman"/>
              </a:rPr>
              <a:t>&lt; </a:t>
            </a:r>
            <a:r>
              <a:rPr lang="ru-RU" sz="1400" dirty="0">
                <a:ea typeface="Times New Roman"/>
                <a:cs typeface="Times New Roman"/>
              </a:rPr>
              <a:t>погода;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ea typeface="Times New Roman"/>
                <a:cs typeface="Times New Roman"/>
              </a:rPr>
              <a:t>D - </a:t>
            </a:r>
            <a:r>
              <a:rPr lang="ru-RU" sz="1400" dirty="0">
                <a:ea typeface="Times New Roman"/>
                <a:cs typeface="Times New Roman"/>
              </a:rPr>
              <a:t>нет верного ответа.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2952" y="4976639"/>
            <a:ext cx="5029200" cy="161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1. </a:t>
            </a:r>
            <a:r>
              <a:rPr lang="en-US" sz="1400" b="1" dirty="0">
                <a:solidFill>
                  <a:srgbClr val="0070C0"/>
                </a:solidFill>
              </a:rPr>
              <a:t>3</a:t>
            </a:r>
            <a:r>
              <a:rPr lang="ru-RU" sz="1400" b="1" dirty="0">
                <a:solidFill>
                  <a:srgbClr val="0070C0"/>
                </a:solidFill>
              </a:rPr>
              <a:t>. Из-за отдалённости от океанов и большой территории климат Казахстана…</a:t>
            </a:r>
            <a:endParaRPr lang="ru-RU" sz="1400" dirty="0"/>
          </a:p>
          <a:p>
            <a:r>
              <a:rPr lang="ru-RU" sz="1400" dirty="0"/>
              <a:t>А</a:t>
            </a:r>
            <a:r>
              <a:rPr lang="en-US" sz="1400" dirty="0"/>
              <a:t> - </a:t>
            </a:r>
            <a:r>
              <a:rPr lang="ru-RU" sz="1400" dirty="0"/>
              <a:t>резко континентальный;</a:t>
            </a:r>
          </a:p>
          <a:p>
            <a:r>
              <a:rPr lang="ru-RU" sz="1400" dirty="0"/>
              <a:t>В</a:t>
            </a:r>
            <a:r>
              <a:rPr lang="en-US" sz="1400" dirty="0"/>
              <a:t> - </a:t>
            </a:r>
            <a:r>
              <a:rPr lang="ru-RU" sz="1400" dirty="0"/>
              <a:t>умеренно континентальный;</a:t>
            </a:r>
          </a:p>
          <a:p>
            <a:r>
              <a:rPr lang="ru-RU" sz="1400" dirty="0"/>
              <a:t>С</a:t>
            </a:r>
            <a:r>
              <a:rPr lang="en-US" sz="1400" dirty="0"/>
              <a:t> - </a:t>
            </a:r>
            <a:r>
              <a:rPr lang="ru-RU" sz="1400" dirty="0"/>
              <a:t>муссонный;</a:t>
            </a:r>
          </a:p>
          <a:p>
            <a:r>
              <a:rPr lang="en-US" sz="1400" dirty="0"/>
              <a:t>D - </a:t>
            </a:r>
            <a:r>
              <a:rPr lang="ru-RU" sz="1400" dirty="0"/>
              <a:t>средиземноморский.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ea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4635" y="1810358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1. 4. Когда в Казахстане зима, в какой из перечисленных стран лето?</a:t>
            </a:r>
            <a:endParaRPr lang="ru-RU" sz="1400" dirty="0"/>
          </a:p>
          <a:p>
            <a:r>
              <a:rPr lang="ru-RU" sz="1400" dirty="0"/>
              <a:t>А - в России;</a:t>
            </a:r>
          </a:p>
          <a:p>
            <a:r>
              <a:rPr lang="ru-RU" sz="1400" dirty="0"/>
              <a:t>В - в Ирландии;</a:t>
            </a:r>
          </a:p>
          <a:p>
            <a:r>
              <a:rPr lang="ru-RU" sz="1400" dirty="0"/>
              <a:t>С - в Японии;</a:t>
            </a:r>
          </a:p>
          <a:p>
            <a:r>
              <a:rPr lang="en-US" sz="1400" dirty="0"/>
              <a:t>D</a:t>
            </a:r>
            <a:r>
              <a:rPr lang="ru-RU" sz="1400" dirty="0"/>
              <a:t> - в Австралии.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0984" y="3407143"/>
            <a:ext cx="5029200" cy="199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1.5. Определите тип климата: «Есть 4 сезона: зима, весна, лето, осень. Характерны частые и сильные изменения погоды. В Южном полушарии этот климатический пояс практически не затрагивает материки»</a:t>
            </a:r>
            <a:r>
              <a:rPr lang="en-US" sz="1400" b="1" dirty="0">
                <a:solidFill>
                  <a:srgbClr val="0070C0"/>
                </a:solidFill>
              </a:rPr>
              <a:t>.</a:t>
            </a:r>
            <a:endParaRPr lang="ru-RU" sz="1400" b="1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>А - экваториальный;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В - тропический;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С - субтропический;</a:t>
            </a:r>
          </a:p>
          <a:p>
            <a:pPr lvl="0"/>
            <a:r>
              <a:rPr lang="en-US" sz="1400" dirty="0">
                <a:solidFill>
                  <a:prstClr val="black"/>
                </a:solidFill>
              </a:rPr>
              <a:t>D</a:t>
            </a:r>
            <a:r>
              <a:rPr lang="ru-RU" sz="1400" dirty="0">
                <a:solidFill>
                  <a:prstClr val="black"/>
                </a:solidFill>
              </a:rPr>
              <a:t> - умеренный.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84" y="4691647"/>
            <a:ext cx="1794580" cy="1902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441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4436" cy="239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527" y="301752"/>
            <a:ext cx="843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Часть 1. ПРОБЛЕМЫ ИЗМЕНЕНИЯ КЛИМАТА.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80" y="749290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|  Блок 1.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268" y="1821732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1. 6. Как </a:t>
            </a:r>
            <a:r>
              <a:rPr lang="ru-RU" sz="1400" b="1" dirty="0" err="1">
                <a:solidFill>
                  <a:srgbClr val="0070C0"/>
                </a:solidFill>
              </a:rPr>
              <a:t>палеоклиматологи</a:t>
            </a:r>
            <a:r>
              <a:rPr lang="ru-RU" sz="1400" b="1" dirty="0">
                <a:solidFill>
                  <a:srgbClr val="0070C0"/>
                </a:solidFill>
              </a:rPr>
              <a:t> узнают о климатических изменениях последних столетий? </a:t>
            </a:r>
            <a:endParaRPr lang="ru-RU" sz="1400" dirty="0"/>
          </a:p>
          <a:p>
            <a:r>
              <a:rPr lang="ru-RU" sz="1400" dirty="0"/>
              <a:t>А - наблюдают за движением небесных объектов;</a:t>
            </a:r>
          </a:p>
          <a:p>
            <a:r>
              <a:rPr lang="ru-RU" sz="1400" dirty="0"/>
              <a:t>В - запускают радиоволны;</a:t>
            </a:r>
          </a:p>
          <a:p>
            <a:r>
              <a:rPr lang="ru-RU" sz="1400" dirty="0"/>
              <a:t>С - анализируют раковины морских моллюсков;</a:t>
            </a:r>
          </a:p>
          <a:p>
            <a:r>
              <a:rPr lang="en-US" sz="1400" dirty="0"/>
              <a:t>D</a:t>
            </a:r>
            <a:r>
              <a:rPr lang="ru-RU" sz="1400" dirty="0"/>
              <a:t> - изучают записи древних климатологов.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7544" y="3420798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1. 7. Периодические колебания температуры могут происходить из-за:</a:t>
            </a:r>
          </a:p>
          <a:p>
            <a:r>
              <a:rPr lang="ru-RU" sz="1400" dirty="0"/>
              <a:t>А - колебаний солнечной активности;</a:t>
            </a:r>
          </a:p>
          <a:p>
            <a:r>
              <a:rPr lang="ru-RU" sz="1400" dirty="0"/>
              <a:t>В - извержений вулканов;</a:t>
            </a:r>
          </a:p>
          <a:p>
            <a:r>
              <a:rPr lang="ru-RU" sz="1400" dirty="0"/>
              <a:t>С - процессов в океанах;</a:t>
            </a:r>
          </a:p>
          <a:p>
            <a:r>
              <a:rPr lang="en-US" sz="1400" dirty="0"/>
              <a:t>D</a:t>
            </a:r>
            <a:r>
              <a:rPr lang="ru-RU" sz="1400" dirty="0"/>
              <a:t> - всего перечисленного.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2952" y="4976639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1. 8. Климат на Земле в прошлом неоднократно менялся. В чём тогда проблема с изменением климата в наше время?</a:t>
            </a:r>
            <a:endParaRPr lang="ru-RU" sz="1400" dirty="0"/>
          </a:p>
          <a:p>
            <a:r>
              <a:rPr lang="ru-RU" sz="1400" dirty="0"/>
              <a:t>А - изменения происходят слишком быстро;</a:t>
            </a:r>
          </a:p>
          <a:p>
            <a:r>
              <a:rPr lang="ru-RU" sz="1400" dirty="0"/>
              <a:t>В - изменения происходят слишком медленно;</a:t>
            </a:r>
          </a:p>
          <a:p>
            <a:r>
              <a:rPr lang="ru-RU" sz="1400" dirty="0"/>
              <a:t>С - изменения невозможно отследить;</a:t>
            </a:r>
          </a:p>
          <a:p>
            <a:r>
              <a:rPr lang="en-US" sz="1400" dirty="0"/>
              <a:t>D</a:t>
            </a:r>
            <a:r>
              <a:rPr lang="ru-RU" sz="1400" dirty="0"/>
              <a:t> - изменений нет, а должны быть.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4891" y="1810358"/>
            <a:ext cx="502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1. 9. </a:t>
            </a:r>
            <a:r>
              <a:rPr lang="en-US" sz="1400" b="1" dirty="0">
                <a:solidFill>
                  <a:srgbClr val="0070C0"/>
                </a:solidFill>
              </a:rPr>
              <a:t>CO</a:t>
            </a:r>
            <a:r>
              <a:rPr lang="en-US" sz="1400" b="1" baseline="-25000" dirty="0">
                <a:solidFill>
                  <a:srgbClr val="0070C0"/>
                </a:solidFill>
              </a:rPr>
              <a:t>2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>
                <a:solidFill>
                  <a:srgbClr val="0070C0"/>
                </a:solidFill>
              </a:rPr>
              <a:t>и </a:t>
            </a:r>
            <a:r>
              <a:rPr lang="en-US" sz="1400" b="1" dirty="0">
                <a:solidFill>
                  <a:srgbClr val="0070C0"/>
                </a:solidFill>
              </a:rPr>
              <a:t>CH</a:t>
            </a:r>
            <a:r>
              <a:rPr lang="en-US" sz="1400" b="1" baseline="-25000" dirty="0">
                <a:solidFill>
                  <a:srgbClr val="0070C0"/>
                </a:solidFill>
              </a:rPr>
              <a:t>4</a:t>
            </a:r>
            <a:r>
              <a:rPr lang="ru-RU" sz="1400" b="1" dirty="0">
                <a:solidFill>
                  <a:srgbClr val="0070C0"/>
                </a:solidFill>
              </a:rPr>
              <a:t> - это…</a:t>
            </a:r>
            <a:endParaRPr lang="ru-RU" sz="1400" dirty="0"/>
          </a:p>
          <a:p>
            <a:r>
              <a:rPr lang="ru-RU" sz="1400" dirty="0"/>
              <a:t>А - водяной пар;</a:t>
            </a:r>
          </a:p>
          <a:p>
            <a:r>
              <a:rPr lang="ru-RU" sz="1400" dirty="0"/>
              <a:t>В - процессы в атмосфере;</a:t>
            </a:r>
          </a:p>
          <a:p>
            <a:r>
              <a:rPr lang="ru-RU" sz="1400" dirty="0"/>
              <a:t>С - парниковые газы;</a:t>
            </a:r>
          </a:p>
          <a:p>
            <a:r>
              <a:rPr lang="en-US" sz="1400" dirty="0"/>
              <a:t>D</a:t>
            </a:r>
            <a:r>
              <a:rPr lang="ru-RU" sz="1400" dirty="0"/>
              <a:t> - природные ископаемые.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3519" y="3409418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1. 10. Доказано, что основная причина возникновения парникового эффекта - это…</a:t>
            </a:r>
          </a:p>
          <a:p>
            <a:r>
              <a:rPr lang="ru-RU" sz="1400" dirty="0"/>
              <a:t>А - извержение вулканов;</a:t>
            </a:r>
          </a:p>
          <a:p>
            <a:r>
              <a:rPr lang="ru-RU" sz="1400" dirty="0"/>
              <a:t>В - деятельность человека;</a:t>
            </a:r>
          </a:p>
          <a:p>
            <a:r>
              <a:rPr lang="ru-RU" sz="1400" dirty="0"/>
              <a:t>С - фотосинтез;</a:t>
            </a:r>
          </a:p>
          <a:p>
            <a:r>
              <a:rPr lang="en-US" sz="1400" dirty="0"/>
              <a:t>D</a:t>
            </a:r>
            <a:r>
              <a:rPr lang="ru-RU" sz="1400" dirty="0"/>
              <a:t> - дыхание живых организмов.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84" y="4691647"/>
            <a:ext cx="1794580" cy="1902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441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" y="0"/>
            <a:ext cx="12194436" cy="239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2315" y="206218"/>
            <a:ext cx="774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Часть 1. ПРОБЛЕМЫ ИЗМЕНЕНИЯ КЛИМАТА.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3041" y="872120"/>
            <a:ext cx="193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|  Блок 2.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2564" y="1794437"/>
            <a:ext cx="99547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Вставьте пропущенное слово (словосочетание) или закончите предложение. </a:t>
            </a:r>
          </a:p>
          <a:p>
            <a:endParaRPr lang="ru-RU" sz="1400" b="1" dirty="0">
              <a:solidFill>
                <a:srgbClr val="0070C0"/>
              </a:solidFill>
            </a:endParaRPr>
          </a:p>
          <a:p>
            <a:endParaRPr lang="ru-RU" sz="1400" dirty="0"/>
          </a:p>
          <a:p>
            <a:pPr lvl="0"/>
            <a:r>
              <a:rPr lang="ru-RU" sz="1400" dirty="0"/>
              <a:t>1. Рассуждая о влиянии деятельности человека на окружающую среду, правильнее говорить не «глобальное потепление», а «……………. ……………. …………….» .  </a:t>
            </a:r>
          </a:p>
          <a:p>
            <a:pPr lvl="0"/>
            <a:r>
              <a:rPr lang="ru-RU" sz="1400" dirty="0"/>
              <a:t>2. Основные климатические пояса называются основными, так как ……………. ……………. …………………………. ……………. ……………</a:t>
            </a:r>
          </a:p>
          <a:p>
            <a:pPr lvl="0"/>
            <a:r>
              <a:rPr lang="ru-RU" sz="1400" dirty="0"/>
              <a:t>3. В прошлом, если климат сильно менялся, особенно в сторону похолодания, живые организмы либо ……………. ……………. , либо ……………. …………….</a:t>
            </a:r>
          </a:p>
          <a:p>
            <a:pPr lvl="0"/>
            <a:r>
              <a:rPr lang="ru-RU" sz="1400" dirty="0"/>
              <a:t>4. Самое главное климатическое событие произошло 50 млн лет назад: Индия врезалась в Евразию, образовались Гималаи и Антарктида ………………………………………………………….</a:t>
            </a:r>
          </a:p>
          <a:p>
            <a:pPr lvl="0"/>
            <a:r>
              <a:rPr lang="ru-RU" sz="1400" dirty="0"/>
              <a:t>5. Вулканический  ……………………………… оказывает наибольшее влияние на изменение климата местности, где произошло извержение вулкана.</a:t>
            </a:r>
          </a:p>
          <a:p>
            <a:r>
              <a:rPr lang="ru-RU" sz="1400" dirty="0"/>
              <a:t>6. Парниковые газы в атмосфере Земли влияют на повышение температуры потому что поглощают земное тепло и мешают ………………………………………………………….</a:t>
            </a:r>
          </a:p>
          <a:p>
            <a:pPr lvl="0"/>
            <a:r>
              <a:rPr lang="ru-RU" sz="1400" dirty="0"/>
              <a:t>7. К деятельности человека, увеличивающей количество парниковых газов в атмосфере относят: сжигание ……………. ……………. ……………., выбросы от автомобилей и вырубку ……………. ……………. …………….</a:t>
            </a:r>
          </a:p>
          <a:p>
            <a:pPr lvl="0"/>
            <a:r>
              <a:rPr lang="ru-RU" sz="1400" dirty="0"/>
              <a:t>8. СО</a:t>
            </a:r>
            <a:r>
              <a:rPr lang="ru-RU" sz="1400" baseline="-25000" dirty="0"/>
              <a:t>2</a:t>
            </a:r>
            <a:r>
              <a:rPr lang="ru-RU" sz="1400" dirty="0"/>
              <a:t> поглощается из атмосферы океаном,  …………… и ………………...</a:t>
            </a:r>
          </a:p>
          <a:p>
            <a:pPr lvl="0"/>
            <a:r>
              <a:rPr lang="ru-RU" sz="1400" dirty="0"/>
              <a:t>9. На большинстве территорий Казахстана прослеживается тенденция …………… суточного максимума температуры воздуха.</a:t>
            </a:r>
          </a:p>
          <a:p>
            <a:pPr lvl="0"/>
            <a:r>
              <a:rPr lang="ru-RU" sz="1400" dirty="0"/>
              <a:t>10. Чем меньше сжигается угля, ……………. ………… и …. …………………………. тем меньше влияние человека на климат.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241898"/>
            <a:ext cx="1801504" cy="1556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441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8515" y="78830"/>
            <a:ext cx="9631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ЧАСТЬ 2. КАК ИЗМЕНЕНИЯ КЛИМАТА ВЛИЯЮТ НА ПРИРОДУ И ЧЕЛОВЕКА.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МОЖНО ЛИ АДАПТИРОВАТЬСЯ К НЕИЗБЕЖНЫМ ПОСЛЕДСТВИЯМ?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1662" y="1786521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9900"/>
                </a:solidFill>
                <a:latin typeface="Arial Narrow" panose="020B0606020202030204" pitchFamily="34" charset="0"/>
              </a:rPr>
              <a:t>|  Блок 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268" y="238129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2.1. Что из перечисленного является примером адаптации к последствиям изменения климата? </a:t>
            </a:r>
          </a:p>
          <a:p>
            <a:r>
              <a:rPr lang="ru-RU" sz="1400" dirty="0"/>
              <a:t>А - перевод часов на летнее время;</a:t>
            </a:r>
          </a:p>
          <a:p>
            <a:r>
              <a:rPr lang="ru-RU" sz="1400" dirty="0"/>
              <a:t>В - разгон облаков для </a:t>
            </a:r>
            <a:r>
              <a:rPr lang="ru-RU" sz="1400" dirty="0" err="1"/>
              <a:t>авиапарада</a:t>
            </a:r>
            <a:r>
              <a:rPr lang="ru-RU" sz="1400" dirty="0"/>
              <a:t>;</a:t>
            </a:r>
          </a:p>
          <a:p>
            <a:r>
              <a:rPr lang="ru-RU" sz="1400" dirty="0"/>
              <a:t>С - изобретение засухоустойчивой кукурузы;</a:t>
            </a:r>
          </a:p>
          <a:p>
            <a:r>
              <a:rPr lang="en-US" sz="1400" dirty="0"/>
              <a:t>D</a:t>
            </a:r>
            <a:r>
              <a:rPr lang="ru-RU" sz="1400" dirty="0"/>
              <a:t> - смс-рассылка о надвигающейся грозе.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6522" y="3311613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2.4. Что из перечисленного поможет сократить количество опасных погодных аномалий в будущем? </a:t>
            </a:r>
          </a:p>
          <a:p>
            <a:r>
              <a:rPr lang="ru-RU" sz="1400" dirty="0"/>
              <a:t>А - строительство метеостанций;</a:t>
            </a:r>
          </a:p>
          <a:p>
            <a:r>
              <a:rPr lang="ru-RU" sz="1400" dirty="0"/>
              <a:t>В - увеличение количества спутников;</a:t>
            </a:r>
          </a:p>
          <a:p>
            <a:r>
              <a:rPr lang="ru-RU" sz="1400" dirty="0"/>
              <a:t>С - экономия энергии дома и в школе;</a:t>
            </a:r>
          </a:p>
          <a:p>
            <a:r>
              <a:rPr lang="en-US" sz="1400" dirty="0"/>
              <a:t>D</a:t>
            </a:r>
            <a:r>
              <a:rPr lang="ru-RU" sz="1400" dirty="0"/>
              <a:t> - большое количество денег.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5149" y="1744395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2.3. Краткосрочный прогноз погоды достаточно точен. Прогноз погоды на завтра сбывается в…</a:t>
            </a:r>
          </a:p>
          <a:p>
            <a:r>
              <a:rPr lang="ru-RU" sz="1400" dirty="0"/>
              <a:t>А - 50</a:t>
            </a:r>
            <a:r>
              <a:rPr lang="en-US" sz="1400" dirty="0"/>
              <a:t>% </a:t>
            </a:r>
            <a:r>
              <a:rPr lang="ru-RU" sz="1400" dirty="0"/>
              <a:t>случаев;</a:t>
            </a:r>
          </a:p>
          <a:p>
            <a:r>
              <a:rPr lang="ru-RU" sz="1400" dirty="0"/>
              <a:t>В - </a:t>
            </a:r>
            <a:r>
              <a:rPr lang="en-US" sz="1400" dirty="0"/>
              <a:t>7</a:t>
            </a:r>
            <a:r>
              <a:rPr lang="ru-RU" sz="1400" dirty="0"/>
              <a:t>7</a:t>
            </a:r>
            <a:r>
              <a:rPr lang="en-US" sz="1400" dirty="0"/>
              <a:t>% </a:t>
            </a:r>
            <a:r>
              <a:rPr lang="ru-RU" sz="1400" dirty="0"/>
              <a:t>случаев;</a:t>
            </a:r>
          </a:p>
          <a:p>
            <a:r>
              <a:rPr lang="ru-RU" sz="1400" dirty="0"/>
              <a:t>С - 96</a:t>
            </a:r>
            <a:r>
              <a:rPr lang="en-US" sz="1400" dirty="0"/>
              <a:t>%</a:t>
            </a:r>
            <a:r>
              <a:rPr lang="ru-RU" sz="1400" dirty="0"/>
              <a:t> случаев;</a:t>
            </a:r>
          </a:p>
          <a:p>
            <a:r>
              <a:rPr lang="en-US" sz="1400" dirty="0"/>
              <a:t>D</a:t>
            </a:r>
            <a:r>
              <a:rPr lang="ru-RU" sz="1400" dirty="0"/>
              <a:t> - 100</a:t>
            </a:r>
            <a:r>
              <a:rPr lang="en-US" sz="1400" dirty="0"/>
              <a:t>% </a:t>
            </a:r>
            <a:r>
              <a:rPr lang="ru-RU" sz="1400" dirty="0"/>
              <a:t>случаев.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3817" y="4826514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2.5. Первый национальный парк, созданный в Казахстане - это </a:t>
            </a:r>
            <a:r>
              <a:rPr lang="ru-RU" sz="1400" b="1" dirty="0" err="1">
                <a:solidFill>
                  <a:srgbClr val="0070C0"/>
                </a:solidFill>
              </a:rPr>
              <a:t>Баянаульский</a:t>
            </a:r>
            <a:r>
              <a:rPr lang="ru-RU" sz="1400" b="1" dirty="0">
                <a:solidFill>
                  <a:srgbClr val="0070C0"/>
                </a:solidFill>
              </a:rPr>
              <a:t> природный парк, который расположен в…</a:t>
            </a:r>
          </a:p>
          <a:p>
            <a:r>
              <a:rPr lang="ru-RU" sz="1400" dirty="0"/>
              <a:t>А - Павлодарской области;</a:t>
            </a:r>
          </a:p>
          <a:p>
            <a:r>
              <a:rPr lang="ru-RU" sz="1400" dirty="0"/>
              <a:t>В - </a:t>
            </a:r>
            <a:r>
              <a:rPr lang="ru-RU" sz="1400" dirty="0" err="1"/>
              <a:t>Акмолинской</a:t>
            </a:r>
            <a:r>
              <a:rPr lang="ru-RU" sz="1400" dirty="0"/>
              <a:t> области;</a:t>
            </a:r>
          </a:p>
          <a:p>
            <a:r>
              <a:rPr lang="ru-RU" sz="1400" dirty="0"/>
              <a:t>С - </a:t>
            </a:r>
            <a:r>
              <a:rPr lang="ru-RU" sz="1400" dirty="0" err="1"/>
              <a:t>Алматинской</a:t>
            </a:r>
            <a:r>
              <a:rPr lang="ru-RU" sz="1400" dirty="0"/>
              <a:t> области;</a:t>
            </a:r>
          </a:p>
          <a:p>
            <a:r>
              <a:rPr lang="en-US" sz="1400" dirty="0"/>
              <a:t>D</a:t>
            </a:r>
            <a:r>
              <a:rPr lang="ru-RU" sz="1400" dirty="0"/>
              <a:t> - Южно-Казахстанской области.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1190" y="4266955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2.2. Опасные погодные явления, которые раньше возникали раз в 1000 дней, сейчас случаются каждые… </a:t>
            </a:r>
          </a:p>
          <a:p>
            <a:r>
              <a:rPr lang="ru-RU" sz="1400" dirty="0"/>
              <a:t>А - 10-20 дней;</a:t>
            </a:r>
          </a:p>
          <a:p>
            <a:r>
              <a:rPr lang="ru-RU" sz="1400" dirty="0"/>
              <a:t>В - 200-250 дней;</a:t>
            </a:r>
          </a:p>
          <a:p>
            <a:r>
              <a:rPr lang="ru-RU" sz="1400" dirty="0"/>
              <a:t>С - 500 дней;</a:t>
            </a:r>
          </a:p>
          <a:p>
            <a:r>
              <a:rPr lang="en-US" sz="1400" dirty="0"/>
              <a:t>D</a:t>
            </a:r>
            <a:r>
              <a:rPr lang="ru-RU" sz="1400" dirty="0"/>
              <a:t> - 1000 дней, как и раньше.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9" y="205241"/>
            <a:ext cx="1531620" cy="1603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55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8155" y="105267"/>
            <a:ext cx="9631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ЧАСТЬ 2. КАК ИЗМЕНЕНИЯ КЛИМАТА ВЛИЯЮТ НА ПРИРОДУ И ЧЕЛОВЕКА.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МОЖНО ЛИ АДАПТИРОВАТЬСЯ К НЕИЗБЕЖНЫМ ПОСЛЕДСТВИЯМ?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1662" y="1786521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9900"/>
                </a:solidFill>
                <a:latin typeface="Arial Narrow" panose="020B0606020202030204" pitchFamily="34" charset="0"/>
              </a:rPr>
              <a:t>|  Блок 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268" y="2381290"/>
            <a:ext cx="502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2.6. В Аксу-</a:t>
            </a:r>
            <a:r>
              <a:rPr lang="ru-RU" sz="1400" b="1" dirty="0" err="1">
                <a:solidFill>
                  <a:srgbClr val="0070C0"/>
                </a:solidFill>
              </a:rPr>
              <a:t>Жабаглинском</a:t>
            </a:r>
            <a:r>
              <a:rPr lang="ru-RU" sz="1400" b="1" dirty="0">
                <a:solidFill>
                  <a:srgbClr val="0070C0"/>
                </a:solidFill>
              </a:rPr>
              <a:t> природном заповеднике охраняется редкий тюльпан, который является прародителем почти всех тюльпанов на Земле. Как он называется?</a:t>
            </a:r>
          </a:p>
          <a:p>
            <a:r>
              <a:rPr lang="ru-RU" sz="1400" dirty="0"/>
              <a:t>А - тюльпан-прародитель;</a:t>
            </a:r>
          </a:p>
          <a:p>
            <a:r>
              <a:rPr lang="ru-RU" sz="1400" dirty="0"/>
              <a:t>В - тюльпан </a:t>
            </a:r>
            <a:r>
              <a:rPr lang="ru-RU" sz="1400" dirty="0" err="1"/>
              <a:t>Грейга</a:t>
            </a:r>
            <a:r>
              <a:rPr lang="ru-RU" sz="1400" dirty="0"/>
              <a:t>;</a:t>
            </a:r>
          </a:p>
          <a:p>
            <a:r>
              <a:rPr lang="ru-RU" sz="1400" dirty="0"/>
              <a:t>С - тюльпан обыкновенный;</a:t>
            </a:r>
          </a:p>
          <a:p>
            <a:r>
              <a:rPr lang="en-US" sz="1400" dirty="0"/>
              <a:t>D</a:t>
            </a:r>
            <a:r>
              <a:rPr lang="ru-RU" sz="1400" dirty="0"/>
              <a:t> - тюльпан-титан.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6522" y="3311613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2.9.  Сколько человек в мире уже не имеют доступа к чистой питьевой воде? </a:t>
            </a:r>
          </a:p>
          <a:p>
            <a:r>
              <a:rPr lang="ru-RU" sz="1400" dirty="0"/>
              <a:t>А - у всех есть доступ;</a:t>
            </a:r>
          </a:p>
          <a:p>
            <a:r>
              <a:rPr lang="ru-RU" sz="1400" dirty="0"/>
              <a:t>В - 100 млн человек;</a:t>
            </a:r>
          </a:p>
          <a:p>
            <a:r>
              <a:rPr lang="ru-RU" sz="1400" dirty="0"/>
              <a:t>С - 500 млн человек;</a:t>
            </a:r>
          </a:p>
          <a:p>
            <a:r>
              <a:rPr lang="en-US" sz="1400" dirty="0"/>
              <a:t>D</a:t>
            </a:r>
            <a:r>
              <a:rPr lang="ru-RU" sz="1400" dirty="0"/>
              <a:t> - 800 млн человек.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5149" y="1744395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2.8.  Одна из основных экологических задач - это сохранение запасов…</a:t>
            </a:r>
          </a:p>
          <a:p>
            <a:r>
              <a:rPr lang="ru-RU" sz="1400" dirty="0"/>
              <a:t>А - денежных средств;</a:t>
            </a:r>
          </a:p>
          <a:p>
            <a:r>
              <a:rPr lang="ru-RU" sz="1400" dirty="0"/>
              <a:t>В - пищи;</a:t>
            </a:r>
          </a:p>
          <a:p>
            <a:r>
              <a:rPr lang="ru-RU" sz="1400" dirty="0"/>
              <a:t>С - транспортных средств;</a:t>
            </a:r>
          </a:p>
          <a:p>
            <a:r>
              <a:rPr lang="en-US" sz="1400" dirty="0"/>
              <a:t>D</a:t>
            </a:r>
            <a:r>
              <a:rPr lang="ru-RU" sz="1400" dirty="0"/>
              <a:t> - питьевой пресной воды.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3817" y="4826514"/>
            <a:ext cx="502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2.10.  Что из перечисленного поможет сохранению водных ресурсов?</a:t>
            </a:r>
          </a:p>
          <a:p>
            <a:r>
              <a:rPr lang="ru-RU" sz="1400" dirty="0"/>
              <a:t>А - выключать воду, пока чистишь зубы;</a:t>
            </a:r>
          </a:p>
          <a:p>
            <a:r>
              <a:rPr lang="ru-RU" sz="1400" dirty="0"/>
              <a:t>В - пользоваться душем вместо того, чтобы принимать ванну;</a:t>
            </a:r>
          </a:p>
          <a:p>
            <a:r>
              <a:rPr lang="ru-RU" sz="1400" dirty="0"/>
              <a:t>С - загружать полный барабан стиральной машины при стирке;</a:t>
            </a:r>
          </a:p>
          <a:p>
            <a:r>
              <a:rPr lang="en-US" sz="1400" dirty="0"/>
              <a:t>D</a:t>
            </a:r>
            <a:r>
              <a:rPr lang="ru-RU" sz="1400" dirty="0"/>
              <a:t> - всё перечисленное.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1190" y="4266955"/>
            <a:ext cx="502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2.7. Из-за глобального изменения климата деревья в горах Южной Америки:</a:t>
            </a:r>
          </a:p>
          <a:p>
            <a:r>
              <a:rPr lang="ru-RU" sz="1400" dirty="0"/>
              <a:t>А - перемещаются вверх по склону к более прохладному воздуху;</a:t>
            </a:r>
          </a:p>
          <a:p>
            <a:r>
              <a:rPr lang="ru-RU" sz="1400" dirty="0"/>
              <a:t>В - спускаются вниз к источникам воды;</a:t>
            </a:r>
          </a:p>
          <a:p>
            <a:r>
              <a:rPr lang="ru-RU" sz="1400" dirty="0"/>
              <a:t>С - растут выше в поисках солнечного света;</a:t>
            </a:r>
          </a:p>
          <a:p>
            <a:r>
              <a:rPr lang="en-US" sz="1400" dirty="0"/>
              <a:t>D</a:t>
            </a:r>
            <a:r>
              <a:rPr lang="ru-RU" sz="1400" dirty="0"/>
              <a:t> - всё перечисленное.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" y="205241"/>
            <a:ext cx="1531620" cy="1603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55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2793" y="73734"/>
            <a:ext cx="9631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ЧАСТЬ 2. КАК ИЗМЕНЕНИЯ КЛИМАТА ВЛИЯЮТ НА ПРИРОДУ И ЧЕЛОВЕКА.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МОЖНО ЛИ АДАПТИРОВАТЬСЯ К НЕИЗБЕЖНЫМ ПОСЛЕДСТВИЯМ?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1662" y="1786521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9900"/>
                </a:solidFill>
                <a:latin typeface="Arial Narrow" panose="020B0606020202030204" pitchFamily="34" charset="0"/>
              </a:rPr>
              <a:t>|  Блок 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268" y="238129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2.11.  На сколько повысился уровень Мирового океана за </a:t>
            </a:r>
            <a:r>
              <a:rPr lang="en-US" sz="1400" b="1" dirty="0">
                <a:solidFill>
                  <a:srgbClr val="0070C0"/>
                </a:solidFill>
              </a:rPr>
              <a:t>XX </a:t>
            </a:r>
            <a:r>
              <a:rPr lang="ru-RU" sz="1400" b="1" dirty="0">
                <a:solidFill>
                  <a:srgbClr val="0070C0"/>
                </a:solidFill>
              </a:rPr>
              <a:t>век?</a:t>
            </a:r>
          </a:p>
          <a:p>
            <a:r>
              <a:rPr lang="ru-RU" sz="1400" dirty="0"/>
              <a:t>А - на 1 сантиметр;</a:t>
            </a:r>
          </a:p>
          <a:p>
            <a:r>
              <a:rPr lang="ru-RU" sz="1400" dirty="0"/>
              <a:t>В - на 10 сантиметров;</a:t>
            </a:r>
          </a:p>
          <a:p>
            <a:r>
              <a:rPr lang="ru-RU" sz="1400" dirty="0"/>
              <a:t>С - на 17 сантиметров;</a:t>
            </a:r>
          </a:p>
          <a:p>
            <a:r>
              <a:rPr lang="en-US" sz="1400" dirty="0"/>
              <a:t>D</a:t>
            </a:r>
            <a:r>
              <a:rPr lang="ru-RU" sz="1400" dirty="0"/>
              <a:t> - не изменился.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6522" y="3147837"/>
            <a:ext cx="502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2.14.  Каковы основные причины того, что температура воздуха в центре города выше, чем температура в пригороде?</a:t>
            </a:r>
          </a:p>
          <a:p>
            <a:r>
              <a:rPr lang="ru-RU" sz="1400" dirty="0"/>
              <a:t>А - тепло от людей и тепло от зданий;</a:t>
            </a:r>
          </a:p>
          <a:p>
            <a:r>
              <a:rPr lang="ru-RU" sz="1400" dirty="0"/>
              <a:t>В - застой выбросов от автомобилей и тепло от зданий;</a:t>
            </a:r>
          </a:p>
          <a:p>
            <a:r>
              <a:rPr lang="ru-RU" sz="1400" dirty="0"/>
              <a:t>С - тепло от автомобилей и тепло от людей;</a:t>
            </a:r>
          </a:p>
          <a:p>
            <a:r>
              <a:rPr lang="en-US" sz="1400" dirty="0"/>
              <a:t>D</a:t>
            </a:r>
            <a:r>
              <a:rPr lang="ru-RU" sz="1400" dirty="0"/>
              <a:t> - отсутствие ветра и тепло от зданий.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08797" y="1553327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2.13.  За последние 35 лет площадь льдов в Северном Ледовитом океане и его морях…</a:t>
            </a:r>
          </a:p>
          <a:p>
            <a:r>
              <a:rPr lang="ru-RU" sz="1400" dirty="0"/>
              <a:t>А - сократилась на 15-20</a:t>
            </a:r>
            <a:r>
              <a:rPr lang="en-US" sz="1400" dirty="0"/>
              <a:t>%</a:t>
            </a:r>
            <a:r>
              <a:rPr lang="ru-RU" sz="1400" dirty="0"/>
              <a:t>;</a:t>
            </a:r>
          </a:p>
          <a:p>
            <a:r>
              <a:rPr lang="ru-RU" sz="1400" dirty="0"/>
              <a:t>В - сократилась на 5-10</a:t>
            </a:r>
            <a:r>
              <a:rPr lang="en-US" sz="1400" dirty="0"/>
              <a:t>%</a:t>
            </a:r>
            <a:r>
              <a:rPr lang="ru-RU" sz="1400" dirty="0"/>
              <a:t>;</a:t>
            </a:r>
          </a:p>
          <a:p>
            <a:r>
              <a:rPr lang="ru-RU" sz="1400" dirty="0"/>
              <a:t>С - увеличилась на 15-20</a:t>
            </a:r>
            <a:r>
              <a:rPr lang="en-US" sz="1400" dirty="0"/>
              <a:t>%</a:t>
            </a:r>
            <a:r>
              <a:rPr lang="ru-RU" sz="1400" dirty="0"/>
              <a:t>;</a:t>
            </a:r>
          </a:p>
          <a:p>
            <a:r>
              <a:rPr lang="en-US" sz="1400" dirty="0"/>
              <a:t>D</a:t>
            </a:r>
            <a:r>
              <a:rPr lang="ru-RU" sz="1400" dirty="0"/>
              <a:t> - увеличилась на 5-10</a:t>
            </a:r>
            <a:r>
              <a:rPr lang="en-US" sz="1400" dirty="0"/>
              <a:t>%</a:t>
            </a:r>
            <a:r>
              <a:rPr lang="ru-RU" sz="1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9227" y="4790612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2.15.  К какой группе стран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>
                <a:solidFill>
                  <a:srgbClr val="0070C0"/>
                </a:solidFill>
              </a:rPr>
              <a:t>по уровню развития относится Казахстан?</a:t>
            </a:r>
          </a:p>
          <a:p>
            <a:r>
              <a:rPr lang="ru-RU" sz="1400" dirty="0"/>
              <a:t>А - развивающиеся страны;</a:t>
            </a:r>
          </a:p>
          <a:p>
            <a:r>
              <a:rPr lang="ru-RU" sz="1400" dirty="0"/>
              <a:t>В - страны с быстрорастущей экономикой;</a:t>
            </a:r>
          </a:p>
          <a:p>
            <a:r>
              <a:rPr lang="ru-RU" sz="1400" dirty="0"/>
              <a:t>С - страны с переходной экономикой;</a:t>
            </a:r>
          </a:p>
          <a:p>
            <a:r>
              <a:rPr lang="en-US" sz="1400" dirty="0"/>
              <a:t>D</a:t>
            </a:r>
            <a:r>
              <a:rPr lang="ru-RU" sz="1400" dirty="0"/>
              <a:t> - наименее развитые страны.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1190" y="4266955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2.12.  Какая из стран пострадает больше всего, если уровень океана поднимется ещё на 50 см?</a:t>
            </a:r>
          </a:p>
          <a:p>
            <a:r>
              <a:rPr lang="ru-RU" sz="1400" dirty="0"/>
              <a:t>А - Казахстан;</a:t>
            </a:r>
          </a:p>
          <a:p>
            <a:r>
              <a:rPr lang="ru-RU" sz="1400" dirty="0"/>
              <a:t>В - Нидерланды;</a:t>
            </a:r>
          </a:p>
          <a:p>
            <a:r>
              <a:rPr lang="ru-RU" sz="1400" dirty="0"/>
              <a:t>С - Швейцария;</a:t>
            </a:r>
          </a:p>
          <a:p>
            <a:r>
              <a:rPr lang="en-US" sz="1400" dirty="0"/>
              <a:t>D</a:t>
            </a:r>
            <a:r>
              <a:rPr lang="ru-RU" sz="1400" dirty="0"/>
              <a:t> - Монголия.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5" y="205241"/>
            <a:ext cx="1531620" cy="16031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55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975" y="184091"/>
            <a:ext cx="9662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ЧАСТЬ 2. КАК ИЗМЕНЕНИЯ КЛИМАТА ВЛИЯЮТ НА ПРИРОДУ И ЧЕЛОВЕКА.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МОЖНО ЛИ АДАПТИРОВАТЬСЯ К НЕИЗБЕЖНЫМ ПОСЛЕДСТВИЯМ?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1662" y="1786521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9900"/>
                </a:solidFill>
                <a:latin typeface="Arial Narrow" panose="020B0606020202030204" pitchFamily="34" charset="0"/>
              </a:rPr>
              <a:t>|  Блок 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7689" y="2367643"/>
            <a:ext cx="102052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</a:rPr>
              <a:t>Вставьте пропущенное слово (словосочетание) или закончите предложение. </a:t>
            </a:r>
          </a:p>
          <a:p>
            <a:pPr algn="just"/>
            <a:endParaRPr lang="ru-RU" sz="14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/>
              <a:t>Вместе с ростом температуры, всё на планете выходит из равновесия: </a:t>
            </a:r>
          </a:p>
          <a:p>
            <a:pPr lvl="0" algn="just"/>
            <a:r>
              <a:rPr lang="ru-RU" sz="1400" dirty="0"/>
              <a:t>	тают ……………..………, повышается уровень ……………..………, </a:t>
            </a:r>
          </a:p>
          <a:p>
            <a:pPr lvl="0" algn="just"/>
            <a:r>
              <a:rPr lang="ru-RU" sz="1400" dirty="0"/>
              <a:t>	погода становится ……………..………. </a:t>
            </a:r>
          </a:p>
          <a:p>
            <a:pPr lvl="0" algn="just"/>
            <a:r>
              <a:rPr lang="ru-RU" sz="1400" dirty="0"/>
              <a:t>2. В Казахстане за последние годы ……………..……… частота и количество опасных природных явлений, таких, как грозы и ураганы.</a:t>
            </a:r>
          </a:p>
          <a:p>
            <a:pPr lvl="0" algn="just"/>
            <a:r>
              <a:rPr lang="ru-RU" sz="1400" dirty="0"/>
              <a:t>3. Биологическое разнообразие важно сохранить, потому что оно создаёт ……………..……… для ……………..……… ……………..………</a:t>
            </a:r>
          </a:p>
          <a:p>
            <a:pPr lvl="0" algn="just"/>
            <a:r>
              <a:rPr lang="ru-RU" sz="1400" dirty="0"/>
              <a:t>4. В Казахстане имеются 4 экологические системы: леса, ……………..………, пустыни, ……………..………. </a:t>
            </a:r>
          </a:p>
          <a:p>
            <a:pPr lvl="0" algn="just"/>
            <a:r>
              <a:rPr lang="ru-RU" sz="1400" dirty="0"/>
              <a:t>5. Национальные парки создают для разведения ……………..………. животных и растений, которых потом переселяют на охраняемую территорию.</a:t>
            </a:r>
          </a:p>
          <a:p>
            <a:pPr lvl="0" algn="just"/>
            <a:r>
              <a:rPr lang="ru-RU" sz="1400" dirty="0"/>
              <a:t>6. Озеро ……………..………. - пока единственное озеро Казахстана, которое вошло в состав международной организации «Живые озёра».</a:t>
            </a:r>
          </a:p>
          <a:p>
            <a:pPr lvl="0" algn="just"/>
            <a:r>
              <a:rPr lang="ru-RU" sz="1400" dirty="0"/>
              <a:t>7. Масштабные ……………..………., возникающие из-за экстремальной жары, часто становятся причиной гибели лесов.</a:t>
            </a:r>
          </a:p>
          <a:p>
            <a:pPr algn="just"/>
            <a:r>
              <a:rPr lang="ru-RU" sz="1400" dirty="0"/>
              <a:t>8. Важнейшее для климата свойство лесов: лес поглощает ……………..………. из атмосферы и обогащает её ……………..………..</a:t>
            </a:r>
          </a:p>
          <a:p>
            <a:pPr lvl="0"/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89" y="1029448"/>
            <a:ext cx="1500562" cy="2247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55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3817</Words>
  <Application>Microsoft Office PowerPoint</Application>
  <PresentationFormat>Произвольный</PresentationFormat>
  <Paragraphs>544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Wellington-Moore</dc:creator>
  <cp:lastModifiedBy>Пользователь Windows</cp:lastModifiedBy>
  <cp:revision>248</cp:revision>
  <cp:lastPrinted>2019-06-12T03:23:42Z</cp:lastPrinted>
  <dcterms:created xsi:type="dcterms:W3CDTF">2019-06-11T05:06:37Z</dcterms:created>
  <dcterms:modified xsi:type="dcterms:W3CDTF">2020-10-01T07:29:44Z</dcterms:modified>
</cp:coreProperties>
</file>