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6" r:id="rId2"/>
    <p:sldId id="425" r:id="rId3"/>
    <p:sldId id="426" r:id="rId4"/>
    <p:sldId id="428" r:id="rId5"/>
    <p:sldId id="427" r:id="rId6"/>
    <p:sldId id="429" r:id="rId7"/>
    <p:sldId id="453" r:id="rId8"/>
    <p:sldId id="454" r:id="rId9"/>
    <p:sldId id="434" r:id="rId10"/>
    <p:sldId id="435" r:id="rId11"/>
    <p:sldId id="455" r:id="rId12"/>
    <p:sldId id="439" r:id="rId13"/>
    <p:sldId id="452" r:id="rId14"/>
    <p:sldId id="441" r:id="rId15"/>
    <p:sldId id="449" r:id="rId16"/>
    <p:sldId id="450" r:id="rId17"/>
    <p:sldId id="444" r:id="rId18"/>
    <p:sldId id="451" r:id="rId19"/>
    <p:sldId id="447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0033CC"/>
    <a:srgbClr val="009900"/>
    <a:srgbClr val="0080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6953" autoAdjust="0"/>
  </p:normalViewPr>
  <p:slideViewPr>
    <p:cSldViewPr snapToGrid="0">
      <p:cViewPr>
        <p:scale>
          <a:sx n="70" d="100"/>
          <a:sy n="70" d="100"/>
        </p:scale>
        <p:origin x="-720" y="3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5105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1221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031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031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031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031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03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17F-C026-4881-A223-8AF7B0B75E33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78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A0F-175B-4336-906A-943D7D7725F3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93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C375-0EDA-4992-BED2-51E43EB2E504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3361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C74-79D2-43F6-BAAA-8FD92E364558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739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675-24E8-4497-87C0-8A495FC9D403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5243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E4D-77DD-4E3A-911D-2F27154EB75C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805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BA34-965E-49F1-B348-D5B13542EB7E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5573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4FA6-34E4-457C-9882-FFFF0DE0C286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11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FB4-0A6E-41C9-A56A-562C9A376D4F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09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CDD8-792D-4B85-92F6-C6B1C701A996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78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A6F4-0769-44A0-8831-B96821ECCF9E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253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BC2-583C-4C60-8F3B-746FC26DEDD3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86BEDD-7CF4-4ED4-8D35-05B7FCE8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515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223577" y="504723"/>
            <a:ext cx="1758250" cy="1146378"/>
            <a:chOff x="10229918" y="504723"/>
            <a:chExt cx="1758250" cy="114637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1" y="1828456"/>
            <a:ext cx="2247433" cy="1856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5885" y="2129051"/>
            <a:ext cx="6412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Модуль 2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2.3.2.Тесты </a:t>
            </a:r>
            <a:r>
              <a:rPr lang="ru-RU" sz="2000" b="1" dirty="0" smtClean="0">
                <a:solidFill>
                  <a:schemeClr val="bg1"/>
                </a:solidFill>
              </a:rPr>
              <a:t>по оценке усвоения школьниками материала Пособия «Климатическая Шкатулка»</a:t>
            </a:r>
          </a:p>
        </p:txBody>
      </p:sp>
      <p:pic>
        <p:nvPicPr>
          <p:cNvPr id="9" name="Picture 4" descr="&lt;strong&gt;Флаг&lt;/strong&gt; Армении — Википедия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35756" y="3221580"/>
            <a:ext cx="829674" cy="414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8985" y="3234519"/>
            <a:ext cx="292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Республика Армения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2771844" y="905063"/>
            <a:ext cx="645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КЛИМАТИЧЕСКАЯ ШКАТУЛКА</a:t>
            </a:r>
            <a:endParaRPr lang="ru-R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3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354" y="1595451"/>
            <a:ext cx="85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Arial Narrow" panose="020B0606020202030204" pitchFamily="34" charset="0"/>
              </a:rPr>
              <a:t>| </a:t>
            </a:r>
            <a:r>
              <a:rPr lang="ru-RU" sz="2400" b="1" dirty="0" smtClean="0">
                <a:solidFill>
                  <a:srgbClr val="33CC33"/>
                </a:solidFill>
                <a:latin typeface="Arial Narrow" panose="020B0606020202030204" pitchFamily="34" charset="0"/>
              </a:rPr>
              <a:t>Блок 1. </a:t>
            </a:r>
            <a:endParaRPr lang="ru-RU" sz="2400" b="1" dirty="0">
              <a:solidFill>
                <a:srgbClr val="33CC33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72" y="191390"/>
            <a:ext cx="1077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ЧАСТЬ 3. КАК ПРЕДОТВРАТИТЬ ОПАСНЫЕ ИЗМЕНЕНИЯ КЛИМАТА?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255" y="220293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3.6. </a:t>
            </a:r>
            <a:r>
              <a:rPr lang="ru-RU" sz="1400" b="1" dirty="0" smtClean="0">
                <a:solidFill>
                  <a:srgbClr val="0033CC"/>
                </a:solidFill>
              </a:rPr>
              <a:t>Какой процент </a:t>
            </a:r>
            <a:r>
              <a:rPr lang="ru-RU" sz="1400" b="1" dirty="0">
                <a:solidFill>
                  <a:srgbClr val="0033CC"/>
                </a:solidFill>
              </a:rPr>
              <a:t>импорта и экспорта товаров в </a:t>
            </a:r>
            <a:r>
              <a:rPr lang="ru-RU" sz="1400" b="1" dirty="0" smtClean="0">
                <a:solidFill>
                  <a:srgbClr val="0033CC"/>
                </a:solidFill>
              </a:rPr>
              <a:t>Армении </a:t>
            </a:r>
            <a:r>
              <a:rPr lang="ru-RU" sz="1400" b="1" dirty="0">
                <a:solidFill>
                  <a:srgbClr val="0033CC"/>
                </a:solidFill>
              </a:rPr>
              <a:t>приходится на железнодорожную сеть:</a:t>
            </a:r>
            <a:endParaRPr lang="en-US" sz="1400" b="1" dirty="0">
              <a:solidFill>
                <a:srgbClr val="0033CC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 </a:t>
            </a:r>
            <a:r>
              <a:rPr lang="ru-RU" sz="1400" dirty="0"/>
              <a:t>50%;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 </a:t>
            </a:r>
            <a:r>
              <a:rPr lang="ru-RU" sz="1400" dirty="0"/>
              <a:t>80%;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10</a:t>
            </a:r>
            <a:r>
              <a:rPr lang="ru-RU" sz="1400" dirty="0"/>
              <a:t>%;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70</a:t>
            </a:r>
            <a:r>
              <a:rPr lang="ru-RU" sz="1400" dirty="0"/>
              <a:t>%.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092309" y="2137738"/>
            <a:ext cx="502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3.9.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0033CC"/>
                </a:solidFill>
              </a:rPr>
              <a:t>В рамках м</a:t>
            </a:r>
            <a:r>
              <a:rPr lang="ru-RU" sz="1400" b="1" dirty="0" smtClean="0">
                <a:solidFill>
                  <a:srgbClr val="0033CC"/>
                </a:solidFill>
              </a:rPr>
              <a:t>еханизма чистого </a:t>
            </a:r>
            <a:r>
              <a:rPr lang="ru-RU" sz="1400" b="1" dirty="0">
                <a:solidFill>
                  <a:srgbClr val="0033CC"/>
                </a:solidFill>
              </a:rPr>
              <a:t>развития Киотского Протокола </a:t>
            </a:r>
            <a:r>
              <a:rPr lang="ru-RU" sz="1400" b="1" dirty="0" smtClean="0">
                <a:solidFill>
                  <a:srgbClr val="0033CC"/>
                </a:solidFill>
              </a:rPr>
              <a:t> на территории  </a:t>
            </a:r>
            <a:r>
              <a:rPr lang="ru-RU" sz="1400" b="1" dirty="0">
                <a:solidFill>
                  <a:srgbClr val="0033CC"/>
                </a:solidFill>
              </a:rPr>
              <a:t>какой мусорной свалки построен завод по переработке твердых бытовых отходов г. Еревана?</a:t>
            </a:r>
            <a:endParaRPr lang="en-US" sz="1400" b="1" dirty="0">
              <a:solidFill>
                <a:srgbClr val="0033CC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 </a:t>
            </a:r>
            <a:r>
              <a:rPr lang="ru-RU" sz="1400" dirty="0" err="1"/>
              <a:t>Ачапняк</a:t>
            </a:r>
            <a:r>
              <a:rPr lang="ru-RU" sz="1400" dirty="0"/>
              <a:t>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 </a:t>
            </a:r>
            <a:r>
              <a:rPr lang="ru-RU" sz="1400" dirty="0" err="1"/>
              <a:t>Нубарашен</a:t>
            </a:r>
            <a:r>
              <a:rPr lang="ru-RU" sz="1400" dirty="0"/>
              <a:t>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 </a:t>
            </a:r>
            <a:r>
              <a:rPr lang="ru-RU" sz="1400" dirty="0" err="1"/>
              <a:t>Норк</a:t>
            </a:r>
            <a:r>
              <a:rPr lang="ru-RU" sz="1400" dirty="0"/>
              <a:t>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 </a:t>
            </a:r>
            <a:r>
              <a:rPr lang="ru-RU" sz="1400" dirty="0" err="1"/>
              <a:t>Шенгавит</a:t>
            </a:r>
            <a:r>
              <a:rPr lang="ru-RU" sz="1400" dirty="0"/>
              <a:t>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2270" y="5073510"/>
            <a:ext cx="502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3.8. </a:t>
            </a:r>
            <a:r>
              <a:rPr lang="ru-RU" sz="1400" b="1" dirty="0">
                <a:solidFill>
                  <a:srgbClr val="0033CC"/>
                </a:solidFill>
              </a:rPr>
              <a:t>С какого года в Ереване действует метрополитен?</a:t>
            </a:r>
            <a:endParaRPr lang="en-US" sz="1400" b="1" dirty="0">
              <a:solidFill>
                <a:srgbClr val="0033CC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1</a:t>
            </a:r>
            <a:r>
              <a:rPr lang="ru-RU" sz="1400" dirty="0" smtClean="0"/>
              <a:t>981г.;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1950г.;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2000г.;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1960г.;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2309" y="4022156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3.10. </a:t>
            </a:r>
            <a:r>
              <a:rPr lang="ru-RU" sz="1400" b="1" dirty="0">
                <a:solidFill>
                  <a:srgbClr val="0033CC"/>
                </a:solidFill>
              </a:rPr>
              <a:t>В какой области Армении была построена первая ветряная электростанция?</a:t>
            </a:r>
            <a:endParaRPr lang="en-US" sz="1400" b="1" dirty="0">
              <a:solidFill>
                <a:srgbClr val="0033CC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Пушкинский горный перевал;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err="1"/>
              <a:t>Джаджурский</a:t>
            </a:r>
            <a:r>
              <a:rPr lang="ru-RU" sz="1400" dirty="0"/>
              <a:t> горный перевал;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Карахачский горный перевал;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Памбакский горный перевал.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7292" y="3636102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33CC"/>
                </a:solidFill>
              </a:rPr>
              <a:t>3.7. Какой вид транспорта не только </a:t>
            </a:r>
            <a:r>
              <a:rPr lang="ru-RU" sz="1400" b="1" dirty="0" smtClean="0">
                <a:solidFill>
                  <a:srgbClr val="0033CC"/>
                </a:solidFill>
              </a:rPr>
              <a:t>является наиболее экологиически чистым, </a:t>
            </a:r>
            <a:r>
              <a:rPr lang="ru-RU" sz="1400" b="1" dirty="0">
                <a:solidFill>
                  <a:srgbClr val="0033CC"/>
                </a:solidFill>
              </a:rPr>
              <a:t>но и полезен для здоровья?</a:t>
            </a:r>
            <a:endParaRPr lang="en-US" sz="1400" b="1" dirty="0">
              <a:solidFill>
                <a:srgbClr val="0033CC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Автомобиль;</a:t>
            </a:r>
            <a:endParaRPr lang="en-US" sz="1400" b="1" dirty="0">
              <a:solidFill>
                <a:srgbClr val="0033CC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Самолет;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Велосипед;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Поезд.</a:t>
            </a:r>
            <a:endParaRPr lang="en-US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29" y="4590962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9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354" y="1745577"/>
            <a:ext cx="85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Arial Narrow" panose="020B0606020202030204" pitchFamily="34" charset="0"/>
              </a:rPr>
              <a:t>| </a:t>
            </a:r>
            <a:r>
              <a:rPr lang="ru-RU" sz="2400" b="1" dirty="0" smtClean="0">
                <a:solidFill>
                  <a:srgbClr val="33CC33"/>
                </a:solidFill>
                <a:latin typeface="Arial Narrow" panose="020B0606020202030204" pitchFamily="34" charset="0"/>
              </a:rPr>
              <a:t>Блок 2. </a:t>
            </a:r>
            <a:endParaRPr lang="ru-RU" sz="2400" b="1" dirty="0">
              <a:solidFill>
                <a:srgbClr val="33CC33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72" y="301752"/>
            <a:ext cx="1077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Arial Narrow" pitchFamily="34" charset="0"/>
              </a:rPr>
              <a:t>ЧАСТЬ 3. КАК ПРЕДОТВРАТИТЬ ОПАСНЫЕ ИЗМЕНЕНИЯ КЛИМАТА?</a:t>
            </a:r>
            <a:endParaRPr lang="ru-RU" sz="28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258" y="2455329"/>
            <a:ext cx="10205235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Вставьте пропущенное слово (словосочетание) или закончите предложение. </a:t>
            </a:r>
          </a:p>
          <a:p>
            <a:pPr algn="just"/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 Армении самая мощная на сегодняшний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день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9900"/>
                </a:solidFill>
                <a:ea typeface="Calibri"/>
                <a:cs typeface="Times New Roman"/>
              </a:rPr>
              <a:t>…………….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электростанция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, состоящая из 4 ветряков и имеющая мощность 2,64Мвт, построена на Пушкинском горном перевале.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Из соломы и других отходов сельского хозяйства производятся 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………… и ..………… , которые заменяют дрова.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Армении первая железная дорога была построена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в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9900"/>
                </a:solidFill>
                <a:ea typeface="Calibri"/>
                <a:cs typeface="Times New Roman"/>
              </a:rPr>
              <a:t>………….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году.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По сравнению с бензином, автомобиль, работающий на природном газе, выделяет на 18-20% меньше СО</a:t>
            </a:r>
            <a:r>
              <a:rPr lang="ru-RU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на единицу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пробега.</a:t>
            </a:r>
            <a:endParaRPr lang="ru-RU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Армянская </a:t>
            </a:r>
            <a:r>
              <a:rPr lang="ru-RU" b="1" dirty="0" smtClean="0">
                <a:solidFill>
                  <a:srgbClr val="009900"/>
                </a:solidFill>
                <a:ea typeface="Calibri"/>
                <a:cs typeface="Times New Roman"/>
              </a:rPr>
              <a:t>………..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электростанция была построена в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1969 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году в </a:t>
            </a:r>
            <a:r>
              <a:rPr lang="ru-RU" dirty="0" err="1">
                <a:solidFill>
                  <a:prstClr val="black"/>
                </a:solidFill>
                <a:ea typeface="Calibri"/>
                <a:cs typeface="Times New Roman"/>
              </a:rPr>
              <a:t>Мецаморе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/>
            <a:endParaRPr lang="ru-RU" sz="1400" dirty="0" smtClean="0">
              <a:solidFill>
                <a:prstClr val="black"/>
              </a:solidFill>
            </a:endParaRPr>
          </a:p>
          <a:p>
            <a:endParaRPr lang="ru-RU" sz="1400" dirty="0" smtClean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25" y="5023766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" y="0"/>
            <a:ext cx="12194436" cy="239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435" y="677918"/>
            <a:ext cx="637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ЧАСТЬ 1. ПРОБЛЕМЫ ИЗМЕНЕНИЯ КЛИМАТА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9480" y="2165178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|  </a:t>
            </a:r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Блок 1. </a:t>
            </a:r>
            <a:endParaRPr lang="ru-RU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8353" y="192727"/>
            <a:ext cx="160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ОТВЕТЫ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0965862"/>
              </p:ext>
            </p:extLst>
          </p:nvPr>
        </p:nvGraphicFramePr>
        <p:xfrm>
          <a:off x="1455894" y="3154616"/>
          <a:ext cx="9553324" cy="3294888"/>
        </p:xfrm>
        <a:graphic>
          <a:graphicData uri="http://schemas.openxmlformats.org/drawingml/2006/table">
            <a:tbl>
              <a:tblPr/>
              <a:tblGrid>
                <a:gridCol w="860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8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940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Номер вопроса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Ответ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+mn-lt"/>
                          <a:ea typeface="Times New Roman"/>
                          <a:cs typeface="Times New Roman"/>
                        </a:rPr>
                        <a:t>Греция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1.2.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en-US" sz="1600" dirty="0" err="1" smtClean="0">
                          <a:latin typeface="+mn-lt"/>
                          <a:ea typeface="Times New Roman"/>
                          <a:cs typeface="Times New Roman"/>
                        </a:rPr>
                        <a:t>емпературная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  <a:ea typeface="Times New Roman"/>
                          <a:cs typeface="Times New Roman"/>
                        </a:rPr>
                        <a:t>инверсия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1.3.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-46</a:t>
                      </a:r>
                      <a:r>
                        <a:rPr lang="ru-RU" sz="16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1.4.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Мегри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1.5.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Б. Алисов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1.6.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Сухой субтропический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1.7.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Иджеван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1.8.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вершине горы Арагац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1.9.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220-250мм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1.10.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4200м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02" y="685169"/>
            <a:ext cx="2166481" cy="2296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4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" y="0"/>
            <a:ext cx="12194436" cy="239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2315" y="206218"/>
            <a:ext cx="774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Часть 1. ПРОБЛЕМЫ ИЗМЕНЕНИЯ КЛИМАТА.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3041" y="872120"/>
            <a:ext cx="193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|  </a:t>
            </a:r>
            <a:r>
              <a:rPr lang="ru-RU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Блок 2. </a:t>
            </a:r>
            <a:endParaRPr lang="ru-RU" sz="2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241" y="2094825"/>
            <a:ext cx="995470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Вставьте пропущенное слово (словосочетание) или закончите предложение. 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По своему географическому местоположению РА находится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в</a:t>
            </a:r>
            <a:r>
              <a:rPr lang="ru-RU" b="1" dirty="0">
                <a:solidFill>
                  <a:srgbClr val="0033CC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a typeface="Calibri"/>
                <a:cs typeface="Times New Roman"/>
              </a:rPr>
              <a:t>субтропическом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климатическом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поясе, входящем в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зону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a typeface="Calibri"/>
                <a:cs typeface="Times New Roman"/>
              </a:rPr>
              <a:t>умеренного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теплового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пояса Северного полушария.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Огибая горную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цепь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a typeface="Calibri"/>
                <a:cs typeface="Times New Roman"/>
              </a:rPr>
              <a:t>Большого Кавказа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арктические воздушные массы заходят в Армению и приводят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к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a typeface="Calibri"/>
                <a:cs typeface="Times New Roman"/>
              </a:rPr>
              <a:t>понижению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температуры воздуха.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На территории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Армении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весной и осенью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активизируются </a:t>
            </a:r>
            <a:r>
              <a:rPr lang="ru-RU" b="1" dirty="0" smtClean="0">
                <a:solidFill>
                  <a:srgbClr val="0033CC"/>
                </a:solidFill>
                <a:ea typeface="Calibri"/>
                <a:cs typeface="Times New Roman"/>
              </a:rPr>
              <a:t>умеренные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воздушные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массы, а летом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преобладают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a typeface="Calibri"/>
                <a:cs typeface="Times New Roman"/>
              </a:rPr>
              <a:t>тропические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воздушные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массы.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Армении минимальная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температура воздуха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(</a:t>
            </a:r>
            <a:r>
              <a:rPr lang="en-US" dirty="0" smtClean="0">
                <a:solidFill>
                  <a:prstClr val="black"/>
                </a:solidFill>
              </a:rPr>
              <a:t>-46°C</a:t>
            </a:r>
            <a:r>
              <a:rPr lang="ru-RU" dirty="0" smtClean="0">
                <a:solidFill>
                  <a:prstClr val="black"/>
                </a:solidFill>
              </a:rPr>
              <a:t> )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зарегистрирована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селе </a:t>
            </a:r>
            <a:r>
              <a:rPr lang="ru-RU" b="1" dirty="0" smtClean="0">
                <a:solidFill>
                  <a:srgbClr val="0033CC"/>
                </a:solidFill>
                <a:ea typeface="Calibri"/>
                <a:cs typeface="Times New Roman"/>
              </a:rPr>
              <a:t>Пахакн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около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озера Арпи, а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максимальная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– в  Мегри </a:t>
            </a:r>
            <a:r>
              <a:rPr lang="ru-RU" b="1" dirty="0" smtClean="0">
                <a:solidFill>
                  <a:srgbClr val="0033CC"/>
                </a:solidFill>
              </a:rPr>
              <a:t>+</a:t>
            </a:r>
            <a:r>
              <a:rPr lang="en-US" b="1" dirty="0" smtClean="0">
                <a:solidFill>
                  <a:srgbClr val="0033CC"/>
                </a:solidFill>
              </a:rPr>
              <a:t>4</a:t>
            </a:r>
            <a:r>
              <a:rPr lang="ru-RU" b="1" dirty="0" smtClean="0">
                <a:solidFill>
                  <a:srgbClr val="0033CC"/>
                </a:solidFill>
              </a:rPr>
              <a:t>7,3</a:t>
            </a:r>
            <a:r>
              <a:rPr lang="en-US" b="1" dirty="0">
                <a:solidFill>
                  <a:srgbClr val="0033CC"/>
                </a:solidFill>
              </a:rPr>
              <a:t> °C</a:t>
            </a:r>
            <a:r>
              <a:rPr lang="ru-RU" b="1" dirty="0" smtClean="0">
                <a:solidFill>
                  <a:srgbClr val="0033CC"/>
                </a:solidFill>
                <a:ea typeface="Calibri"/>
                <a:cs typeface="Times New Roman"/>
              </a:rPr>
              <a:t>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ea typeface="Calibri"/>
                <a:cs typeface="Times New Roman"/>
              </a:rPr>
              <a:t>В Армении наибольшое число пасмурных дней в году </a:t>
            </a:r>
            <a:r>
              <a:rPr lang="ru-RU" dirty="0" smtClean="0">
                <a:ea typeface="Calibri"/>
                <a:cs typeface="Times New Roman"/>
              </a:rPr>
              <a:t>(в среднем 60 </a:t>
            </a:r>
            <a:r>
              <a:rPr lang="ru-RU" dirty="0">
                <a:ea typeface="Calibri"/>
                <a:cs typeface="Times New Roman"/>
              </a:rPr>
              <a:t>дней) наблюдается в городе</a:t>
            </a:r>
            <a:r>
              <a:rPr lang="ru-RU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33CC"/>
                </a:solidFill>
                <a:ea typeface="Calibri"/>
                <a:cs typeface="Times New Roman"/>
              </a:rPr>
              <a:t>Иджеван</a:t>
            </a:r>
            <a:r>
              <a:rPr lang="ru-RU" b="1" dirty="0">
                <a:ea typeface="Calibri"/>
                <a:cs typeface="Times New Roman"/>
              </a:rPr>
              <a:t>,</a:t>
            </a:r>
            <a:r>
              <a:rPr lang="ru-RU" b="1" dirty="0">
                <a:solidFill>
                  <a:srgbClr val="0033CC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а наименьшее (в среднем 18 дней) в городе </a:t>
            </a:r>
            <a:r>
              <a:rPr lang="ru-RU" b="1" dirty="0" smtClean="0">
                <a:solidFill>
                  <a:srgbClr val="0033CC"/>
                </a:solidFill>
                <a:ea typeface="Calibri"/>
                <a:cs typeface="Times New Roman"/>
              </a:rPr>
              <a:t>Мартуни</a:t>
            </a:r>
            <a:r>
              <a:rPr lang="ru-RU" dirty="0" smtClean="0">
                <a:solidFill>
                  <a:srgbClr val="0033CC"/>
                </a:solidFill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241898"/>
            <a:ext cx="1801504" cy="1556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4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4769" y="202451"/>
            <a:ext cx="963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934" y="1841112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</a:t>
            </a:r>
            <a:r>
              <a:rPr lang="ru-RU" sz="2400" b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Блок 1.</a:t>
            </a:r>
            <a:endParaRPr lang="ru-RU" sz="2400" b="1" dirty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5389" y="1706216"/>
            <a:ext cx="160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ОТВЕТЫ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6130056"/>
              </p:ext>
            </p:extLst>
          </p:nvPr>
        </p:nvGraphicFramePr>
        <p:xfrm>
          <a:off x="464934" y="2672869"/>
          <a:ext cx="11027391" cy="3049524"/>
        </p:xfrm>
        <a:graphic>
          <a:graphicData uri="http://schemas.openxmlformats.org/drawingml/2006/table">
            <a:tbl>
              <a:tblPr/>
              <a:tblGrid>
                <a:gridCol w="1561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2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34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Номер вопроса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Ответ 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2.1.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10%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2.2.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Хосровский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2.3.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Армения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2.4.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аповедников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2.5.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2.6.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Обширная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вырубка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леса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2.7.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/>
                        <a:t>Уменьшение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количества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осадков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2.8.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Лиственница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2.9.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лесной зоны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2.10.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Б</a:t>
                      </a:r>
                      <a:r>
                        <a:rPr lang="ru-RU" sz="1600" dirty="0" smtClean="0"/>
                        <a:t>ез</a:t>
                      </a:r>
                      <a:r>
                        <a:rPr lang="en-US" sz="1600" dirty="0" smtClean="0"/>
                        <a:t>о</a:t>
                      </a:r>
                      <a:r>
                        <a:rPr lang="ru-RU" sz="1600" dirty="0" smtClean="0"/>
                        <a:t>а</a:t>
                      </a:r>
                      <a:r>
                        <a:rPr lang="en-US" sz="1600" dirty="0" err="1" smtClean="0"/>
                        <a:t>ровы</a:t>
                      </a:r>
                      <a:r>
                        <a:rPr lang="ru-RU" sz="1600" dirty="0" smtClean="0"/>
                        <a:t>й козел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5" y="236774"/>
            <a:ext cx="1531620" cy="160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975" y="184091"/>
            <a:ext cx="9662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1662" y="1786521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</a:t>
            </a:r>
            <a:r>
              <a:rPr lang="ru-RU" sz="2400" b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Блок 2.</a:t>
            </a:r>
            <a:endParaRPr lang="ru-RU" sz="2400" b="1" dirty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7689" y="2367643"/>
            <a:ext cx="10205235" cy="317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Вставьте пропущенное слово (словосочетание) или закончите предложение. </a:t>
            </a: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 Армении наибольшее количество теловых  </a:t>
            </a:r>
            <a:r>
              <a:rPr lang="ru-RU" dirty="0">
                <a:solidFill>
                  <a:srgbClr val="FF9900"/>
                </a:solidFill>
                <a:ea typeface="Calibri"/>
                <a:cs typeface="Times New Roman"/>
              </a:rPr>
              <a:t>волн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наблюдается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 городе Ереван, где максимально увеличилось число жарких дней за последние 30 лет.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Армения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имеет богатое биоразнообразие: около 3800 видов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цветущих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FF9900"/>
                </a:solidFill>
                <a:ea typeface="Calibri"/>
                <a:cs typeface="Times New Roman"/>
              </a:rPr>
              <a:t>растений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и более , чем 17500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видов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FF9900"/>
                </a:solidFill>
                <a:ea typeface="Calibri"/>
                <a:cs typeface="Times New Roman"/>
              </a:rPr>
              <a:t>животных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В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РА создано 4 национальных парка: </a:t>
            </a:r>
            <a:r>
              <a:rPr lang="ru-RU" dirty="0">
                <a:solidFill>
                  <a:prstClr val="black"/>
                </a:solidFill>
                <a:ea typeface="Calibri"/>
                <a:cs typeface="Gill Sans MT Condensed"/>
              </a:rPr>
              <a:t>“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Озеро Арпи</a:t>
            </a:r>
            <a:r>
              <a:rPr lang="ru-RU" dirty="0">
                <a:solidFill>
                  <a:prstClr val="black"/>
                </a:solidFill>
                <a:ea typeface="Calibri"/>
                <a:cs typeface="Gill Sans MT Condensed"/>
              </a:rPr>
              <a:t>”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Gill Sans MT Condensed"/>
              </a:rPr>
              <a:t>“</a:t>
            </a:r>
            <a:r>
              <a:rPr lang="ru-RU" dirty="0" smtClean="0">
                <a:solidFill>
                  <a:srgbClr val="FF9900"/>
                </a:solidFill>
                <a:ea typeface="Calibri"/>
                <a:cs typeface="Times New Roman"/>
              </a:rPr>
              <a:t>Дилижан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”, “Аревик</a:t>
            </a:r>
            <a:r>
              <a:rPr lang="ru-RU" dirty="0">
                <a:solidFill>
                  <a:prstClr val="black"/>
                </a:solidFill>
                <a:ea typeface="Calibri"/>
                <a:cs typeface="Gill Sans MT Condensed"/>
              </a:rPr>
              <a:t>”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и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“ </a:t>
            </a:r>
            <a:r>
              <a:rPr lang="ru-RU" dirty="0" smtClean="0">
                <a:solidFill>
                  <a:srgbClr val="FF9900"/>
                </a:solidFill>
                <a:ea typeface="Calibri"/>
                <a:cs typeface="Times New Roman"/>
              </a:rPr>
              <a:t>Севан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”.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Самый крупный заповедник Армении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Gill Sans MT Condensed"/>
              </a:rPr>
              <a:t>–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“</a:t>
            </a:r>
            <a:r>
              <a:rPr lang="ru-RU" dirty="0" err="1" smtClean="0">
                <a:solidFill>
                  <a:srgbClr val="FF9900"/>
                </a:solidFill>
                <a:ea typeface="Calibri"/>
                <a:cs typeface="Times New Roman"/>
              </a:rPr>
              <a:t>Хосровский</a:t>
            </a:r>
            <a:r>
              <a:rPr lang="ru-RU" dirty="0" smtClean="0">
                <a:solidFill>
                  <a:srgbClr val="FF9900"/>
                </a:solidFill>
                <a:ea typeface="Calibri"/>
                <a:cs typeface="Times New Roman"/>
              </a:rPr>
              <a:t> лес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”.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лесах Армении в основном </a:t>
            </a:r>
            <a:r>
              <a:rPr lang="ru-RU" dirty="0">
                <a:ea typeface="Calibri"/>
                <a:cs typeface="Times New Roman"/>
              </a:rPr>
              <a:t>встречаются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широколиственные виды деревьев и кустарников, сосуществующие друг с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другом: </a:t>
            </a:r>
            <a:r>
              <a:rPr lang="ru-RU" dirty="0" smtClean="0">
                <a:solidFill>
                  <a:srgbClr val="FF9900"/>
                </a:solidFill>
                <a:ea typeface="Calibri"/>
                <a:cs typeface="Times New Roman"/>
              </a:rPr>
              <a:t>дуб</a:t>
            </a:r>
            <a:r>
              <a:rPr lang="hy-AM" dirty="0" smtClean="0">
                <a:solidFill>
                  <a:srgbClr val="FF9900"/>
                </a:solidFill>
                <a:ea typeface="Calibri"/>
                <a:cs typeface="Times New Roman"/>
              </a:rPr>
              <a:t>, </a:t>
            </a:r>
            <a:r>
              <a:rPr lang="ru-RU" dirty="0">
                <a:ea typeface="Calibri"/>
                <a:cs typeface="Times New Roman"/>
              </a:rPr>
              <a:t>граб и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FF9900"/>
                </a:solidFill>
                <a:ea typeface="Calibri"/>
                <a:cs typeface="Times New Roman"/>
              </a:rPr>
              <a:t>бук</a:t>
            </a:r>
            <a:endParaRPr lang="ru-RU" dirty="0" smtClean="0">
              <a:solidFill>
                <a:srgbClr val="FF99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054" y="4218295"/>
            <a:ext cx="1500562" cy="2247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87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320" y="247160"/>
            <a:ext cx="112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958" y="1625826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</a:t>
            </a:r>
            <a:r>
              <a:rPr lang="ru-RU" sz="2400" b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Блок 2.</a:t>
            </a:r>
            <a:endParaRPr lang="ru-RU" sz="2400" b="1" dirty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978" y="2305390"/>
            <a:ext cx="10150644" cy="359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Вставьте пропущенное слово (словосочетание) или закончите предложение. </a:t>
            </a:r>
          </a:p>
          <a:p>
            <a:pPr algn="just"/>
            <a:endParaRPr lang="ru-RU" dirty="0" smtClean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6. </a:t>
            </a:r>
            <a:r>
              <a:rPr lang="ru-RU" dirty="0" smtClean="0">
                <a:solidFill>
                  <a:srgbClr val="FF9900"/>
                </a:solidFill>
                <a:ea typeface="Calibri"/>
                <a:cs typeface="Times New Roman"/>
              </a:rPr>
              <a:t>Платан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считался священным деревом древней Армении. </a:t>
            </a:r>
            <a:endParaRPr lang="en-US" dirty="0">
              <a:solidFill>
                <a:srgbClr val="FF99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7. На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севере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Армении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иногда встречаются небольшие участки сосновых лесов. Самые большие </a:t>
            </a:r>
            <a:r>
              <a:rPr lang="en-US" dirty="0" err="1">
                <a:solidFill>
                  <a:prstClr val="black"/>
                </a:solidFill>
                <a:ea typeface="Calibri"/>
                <a:cs typeface="Times New Roman"/>
              </a:rPr>
              <a:t>сосняки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Calibri"/>
                <a:cs typeface="Times New Roman"/>
              </a:rPr>
              <a:t>находятся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 в </a:t>
            </a:r>
            <a:r>
              <a:rPr lang="ru-RU" dirty="0" smtClean="0">
                <a:solidFill>
                  <a:srgbClr val="FF9900"/>
                </a:solidFill>
                <a:ea typeface="Calibri"/>
                <a:cs typeface="Times New Roman"/>
              </a:rPr>
              <a:t>Лорийской</a:t>
            </a:r>
            <a:r>
              <a:rPr lang="ru-RU" dirty="0">
                <a:ea typeface="Calibri"/>
                <a:cs typeface="Times New Roman"/>
              </a:rPr>
              <a:t> области. </a:t>
            </a: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8.Озеро </a:t>
            </a:r>
            <a:r>
              <a:rPr lang="ru-RU" dirty="0" smtClean="0">
                <a:solidFill>
                  <a:srgbClr val="FF9900"/>
                </a:solidFill>
                <a:ea typeface="Calibri"/>
                <a:cs typeface="Times New Roman"/>
              </a:rPr>
              <a:t>Севан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является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вторым по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величине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высокогорным пресноводным озером после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озеро </a:t>
            </a:r>
            <a:r>
              <a:rPr lang="ru-RU" dirty="0" smtClean="0">
                <a:solidFill>
                  <a:srgbClr val="FF9900"/>
                </a:solidFill>
                <a:ea typeface="Calibri"/>
                <a:cs typeface="Times New Roman"/>
              </a:rPr>
              <a:t>Титикака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 Южной Америке.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9.Полуострова </a:t>
            </a:r>
            <a:r>
              <a:rPr lang="ru-RU" dirty="0" err="1" smtClean="0">
                <a:solidFill>
                  <a:srgbClr val="FF9900"/>
                </a:solidFill>
                <a:ea typeface="Calibri"/>
                <a:cs typeface="Times New Roman"/>
              </a:rPr>
              <a:t>Норатус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и </a:t>
            </a:r>
            <a:r>
              <a:rPr lang="ru-RU" dirty="0" err="1" smtClean="0">
                <a:solidFill>
                  <a:srgbClr val="FF9900"/>
                </a:solidFill>
                <a:ea typeface="Calibri"/>
                <a:cs typeface="Times New Roman"/>
              </a:rPr>
              <a:t>Артаниш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делят озеро Севан на 2 части: Большой Севан и Малый Севан.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10. Самая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высокая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горная вершина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Армении  - </a:t>
            </a:r>
            <a:r>
              <a:rPr lang="ru-RU" dirty="0" smtClean="0">
                <a:solidFill>
                  <a:srgbClr val="FF9900"/>
                </a:solidFill>
                <a:ea typeface="Calibri"/>
                <a:cs typeface="Times New Roman"/>
              </a:rPr>
              <a:t>Арагац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(4090м), а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Армянского нагорья  -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Большой </a:t>
            </a:r>
            <a:r>
              <a:rPr lang="ru-RU" dirty="0" smtClean="0">
                <a:solidFill>
                  <a:srgbClr val="FF9900"/>
                </a:solidFill>
                <a:ea typeface="Calibri"/>
                <a:cs typeface="Times New Roman"/>
              </a:rPr>
              <a:t>Арарат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(5165м)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13" y="796135"/>
            <a:ext cx="1500562" cy="2247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56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354" y="1745577"/>
            <a:ext cx="85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Arial Narrow" panose="020B0606020202030204" pitchFamily="34" charset="0"/>
              </a:rPr>
              <a:t>| </a:t>
            </a:r>
            <a:r>
              <a:rPr lang="ru-RU" sz="2400" b="1" dirty="0" smtClean="0">
                <a:solidFill>
                  <a:srgbClr val="33CC33"/>
                </a:solidFill>
                <a:latin typeface="Arial Narrow" panose="020B0606020202030204" pitchFamily="34" charset="0"/>
              </a:rPr>
              <a:t>Блок 1. </a:t>
            </a:r>
            <a:endParaRPr lang="ru-RU" sz="2400" b="1" dirty="0">
              <a:solidFill>
                <a:srgbClr val="33CC33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947" y="230689"/>
            <a:ext cx="75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ЧАСТЬ 3. КАК ПРЕДОТВРАТИТЬ ОПАСНЫЕ ИЗМЕНЕНИЯ КЛИМАТА?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2231" y="788276"/>
            <a:ext cx="160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ОТВЕТЫ</a:t>
            </a:r>
            <a:r>
              <a:rPr lang="ru-RU" sz="2800" b="1" dirty="0" smtClean="0">
                <a:solidFill>
                  <a:srgbClr val="33CC33"/>
                </a:solidFill>
                <a:latin typeface="Arial Narrow" panose="020B0606020202030204" pitchFamily="34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6418750"/>
              </p:ext>
            </p:extLst>
          </p:nvPr>
        </p:nvGraphicFramePr>
        <p:xfrm>
          <a:off x="764273" y="2394874"/>
          <a:ext cx="10495129" cy="3090697"/>
        </p:xfrm>
        <a:graphic>
          <a:graphicData uri="http://schemas.openxmlformats.org/drawingml/2006/table">
            <a:tbl>
              <a:tblPr/>
              <a:tblGrid>
                <a:gridCol w="1485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927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6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Номер вопроса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Ответ 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Times New Roman"/>
                          <a:cs typeface="Times New Roman"/>
                        </a:rPr>
                        <a:t>3.1.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hy-AM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аз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Times New Roman"/>
                          <a:cs typeface="Times New Roman"/>
                        </a:rPr>
                        <a:t>3.2.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Гидроэнергия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n-lt"/>
                          <a:ea typeface="Times New Roman"/>
                          <a:cs typeface="Times New Roman"/>
                        </a:rPr>
                        <a:t>3.3.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Приливной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n-lt"/>
                          <a:ea typeface="Times New Roman"/>
                          <a:cs typeface="Times New Roman"/>
                        </a:rPr>
                        <a:t>3.4.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птичий помет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n-lt"/>
                          <a:ea typeface="Times New Roman"/>
                          <a:cs typeface="Times New Roman"/>
                        </a:rPr>
                        <a:t>3.5.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Росси</a:t>
                      </a: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n-lt"/>
                          <a:ea typeface="Times New Roman"/>
                          <a:cs typeface="Times New Roman"/>
                        </a:rPr>
                        <a:t>3.6.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70%.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n-lt"/>
                          <a:ea typeface="Times New Roman"/>
                          <a:cs typeface="Times New Roman"/>
                        </a:rPr>
                        <a:t>3.7.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Велосипед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n-lt"/>
                          <a:ea typeface="Times New Roman"/>
                          <a:cs typeface="Times New Roman"/>
                        </a:rPr>
                        <a:t>3.8.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1981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n-lt"/>
                          <a:ea typeface="Times New Roman"/>
                          <a:cs typeface="Times New Roman"/>
                        </a:rPr>
                        <a:t>3.9.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Нубарашен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n-lt"/>
                          <a:ea typeface="Times New Roman"/>
                          <a:cs typeface="Times New Roman"/>
                        </a:rPr>
                        <a:t>3.10.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Пушкинский горный перевал;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1" y="531622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9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354" y="1745577"/>
            <a:ext cx="85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Arial Narrow" panose="020B0606020202030204" pitchFamily="34" charset="0"/>
              </a:rPr>
              <a:t>| </a:t>
            </a:r>
            <a:r>
              <a:rPr lang="ru-RU" sz="2400" b="1" dirty="0" smtClean="0">
                <a:solidFill>
                  <a:srgbClr val="33CC33"/>
                </a:solidFill>
                <a:latin typeface="Arial Narrow" panose="020B0606020202030204" pitchFamily="34" charset="0"/>
              </a:rPr>
              <a:t>Блок 2. </a:t>
            </a:r>
            <a:endParaRPr lang="ru-RU" sz="2400" b="1" dirty="0">
              <a:solidFill>
                <a:srgbClr val="33CC33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72" y="301752"/>
            <a:ext cx="1077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Arial Narrow" pitchFamily="34" charset="0"/>
              </a:rPr>
              <a:t>ЧАСТЬ 3. КАК ПРЕДОТВРАТИТЬ ОПАСНЫЕ ИЗМЕНЕНИЯ КЛИМАТА?</a:t>
            </a:r>
            <a:endParaRPr lang="ru-RU" sz="28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258" y="2455329"/>
            <a:ext cx="10205235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Вставьте пропущенное слово (словосочетание) или закончите предложение. </a:t>
            </a: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 Армении самая мощная на сегодняшний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день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9900"/>
                </a:solidFill>
                <a:ea typeface="Calibri"/>
                <a:cs typeface="Times New Roman"/>
              </a:rPr>
              <a:t>ветряная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электростанция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, состоящая из 4 ветряков и имеющая мощность 2,64Мвт, построена на Пушкинском горном перевале.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Из соломы и других отходов сельского хозяйства производятся </a:t>
            </a:r>
            <a:r>
              <a:rPr lang="ru-RU" b="1" dirty="0">
                <a:solidFill>
                  <a:srgbClr val="009900"/>
                </a:solidFill>
                <a:ea typeface="Calibri"/>
                <a:cs typeface="Times New Roman"/>
              </a:rPr>
              <a:t>брикеты и пеллеты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, которые заменяют дрова.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Армении первая железная дорога была построена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в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9900"/>
                </a:solidFill>
                <a:ea typeface="Calibri"/>
                <a:cs typeface="Times New Roman"/>
              </a:rPr>
              <a:t>1889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году.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По сравнению с бензином, автомобиль, работающий на </a:t>
            </a:r>
            <a:r>
              <a:rPr lang="ru-RU" b="1" dirty="0">
                <a:solidFill>
                  <a:srgbClr val="009900"/>
                </a:solidFill>
                <a:ea typeface="Calibri"/>
                <a:cs typeface="Times New Roman"/>
              </a:rPr>
              <a:t>природном газе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, выделяет на 18-20% меньше СО</a:t>
            </a:r>
            <a:r>
              <a:rPr lang="ru-RU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на единицу пробега.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Армянская </a:t>
            </a:r>
            <a:r>
              <a:rPr lang="ru-RU" b="1" dirty="0" smtClean="0">
                <a:solidFill>
                  <a:srgbClr val="009900"/>
                </a:solidFill>
                <a:ea typeface="Calibri"/>
                <a:cs typeface="Times New Roman"/>
              </a:rPr>
              <a:t>атомная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электростанция была построена в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1969 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году в Мецаморе.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31" y="1134154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52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9743" y="369991"/>
            <a:ext cx="670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ПОДСЧЕТ РЕЗУЛЬТАТОВ И ИХ ОЦЕНКА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933" y="1759224"/>
            <a:ext cx="10890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| </a:t>
            </a: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Проверяется правильность ответов по каждому блоку. Каждый правильный ответ Блока 1 оценивается в 1 балл, каждое правильное предложение Блока 2 оценивается в 2 балла. Баллы за каждый блок суммируются.</a:t>
            </a: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9538530"/>
              </p:ext>
            </p:extLst>
          </p:nvPr>
        </p:nvGraphicFramePr>
        <p:xfrm>
          <a:off x="477673" y="2848718"/>
          <a:ext cx="10959151" cy="3059398"/>
        </p:xfrm>
        <a:graphic>
          <a:graphicData uri="http://schemas.openxmlformats.org/drawingml/2006/table">
            <a:tbl>
              <a:tblPr/>
              <a:tblGrid>
                <a:gridCol w="3275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7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1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2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27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3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Количество баллов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4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Знание школьниками материала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Часть 1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Часть 2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Часть 3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Полный курс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(все три части)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Исключительно высокое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19 – 20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28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30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19 – 20 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65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Значительное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18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23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16 – 18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51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Невысокое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13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15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17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13 – 15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38– 50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6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Неопределимое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в настоящее время)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16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9 – 12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27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Крайне низкое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Ниже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Ниже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Ниже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Ниже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Максимальное количество баллов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698" y="373914"/>
            <a:ext cx="1338152" cy="1686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4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527" y="301752"/>
            <a:ext cx="843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Часть 1. ПРОБЛЕМЫ ИЗМЕНЕНИЯ КЛИМАТА.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" y="749290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| 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Блок 1. 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" y="1663921"/>
            <a:ext cx="5029200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</a:rPr>
              <a:t>1. 1.Какая из перечисленных стран имеет самый влажный климат?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ru-RU" sz="1400" dirty="0"/>
              <a:t>Армения;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ru-RU" sz="1400" dirty="0"/>
              <a:t>Молдова;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ru-RU" sz="1400" dirty="0"/>
              <a:t>ЮАР;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ru-RU" sz="1400" dirty="0"/>
              <a:t>Греция.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" y="3447530"/>
            <a:ext cx="5029200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hy-AM" sz="1400" b="1" dirty="0" smtClean="0">
                <a:solidFill>
                  <a:srgbClr val="0070C0"/>
                </a:solidFill>
              </a:rPr>
              <a:t>1.</a:t>
            </a:r>
            <a:r>
              <a:rPr lang="ru-RU" sz="1400" b="1" dirty="0" smtClean="0">
                <a:solidFill>
                  <a:srgbClr val="0070C0"/>
                </a:solidFill>
              </a:rPr>
              <a:t>2.Зимой  </a:t>
            </a:r>
            <a:r>
              <a:rPr lang="ru-RU" sz="1400" b="1" dirty="0">
                <a:solidFill>
                  <a:srgbClr val="0070C0"/>
                </a:solidFill>
              </a:rPr>
              <a:t>длительное накопление холодных и тяжелых воздушных  масс в межгорных котловинах вызывает: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UcPeriod"/>
            </a:pPr>
            <a:r>
              <a:rPr lang="ru-RU" sz="1400" dirty="0"/>
              <a:t>температурную  </a:t>
            </a:r>
            <a:r>
              <a:rPr lang="ru-RU" sz="1400" dirty="0" smtClean="0"/>
              <a:t>инверсию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>;</a:t>
            </a:r>
            <a:endParaRPr lang="ru-RU" sz="1400" dirty="0"/>
          </a:p>
          <a:p>
            <a:pPr marL="342900" indent="-342900">
              <a:lnSpc>
                <a:spcPct val="115000"/>
              </a:lnSpc>
              <a:buFont typeface="+mj-lt"/>
              <a:buAutoNum type="alphaUcPeriod"/>
            </a:pPr>
            <a:r>
              <a:rPr lang="ru-RU" sz="1400" dirty="0" smtClean="0"/>
              <a:t>дожди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>;</a:t>
            </a:r>
            <a:r>
              <a:rPr lang="ru-RU" sz="1400" dirty="0" smtClean="0"/>
              <a:t> </a:t>
            </a:r>
            <a:endParaRPr lang="ru-RU" sz="1400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ru-RU" sz="1400" dirty="0" smtClean="0"/>
              <a:t>снегопад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> ;</a:t>
            </a:r>
            <a:endParaRPr lang="ru-RU" sz="1400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ru-RU" sz="1400" dirty="0" smtClean="0"/>
              <a:t>Град.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" y="5165881"/>
            <a:ext cx="5383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1. </a:t>
            </a:r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r>
              <a:rPr lang="ru-RU" sz="1400" b="1" dirty="0" smtClean="0">
                <a:solidFill>
                  <a:srgbClr val="0070C0"/>
                </a:solidFill>
              </a:rPr>
              <a:t>.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0070C0"/>
                </a:solidFill>
              </a:rPr>
              <a:t>Какая </a:t>
            </a:r>
            <a:r>
              <a:rPr lang="ru-RU" sz="1400" b="1" dirty="0" smtClean="0">
                <a:solidFill>
                  <a:srgbClr val="0070C0"/>
                </a:solidFill>
              </a:rPr>
              <a:t>минимальная </a:t>
            </a:r>
            <a:r>
              <a:rPr lang="ru-RU" sz="1400" b="1" dirty="0">
                <a:solidFill>
                  <a:srgbClr val="0070C0"/>
                </a:solidFill>
              </a:rPr>
              <a:t>температура была зарегистрирована в </a:t>
            </a:r>
            <a:r>
              <a:rPr lang="ru-RU" sz="1400" b="1" dirty="0" smtClean="0">
                <a:solidFill>
                  <a:srgbClr val="0070C0"/>
                </a:solidFill>
              </a:rPr>
              <a:t>Армени?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 -</a:t>
            </a:r>
            <a:r>
              <a:rPr lang="ru-RU" sz="1400" dirty="0" smtClean="0"/>
              <a:t>15</a:t>
            </a:r>
            <a:r>
              <a:rPr lang="ru-RU" sz="1400" baseline="30000" dirty="0" smtClean="0"/>
              <a:t>о</a:t>
            </a:r>
            <a:r>
              <a:rPr lang="ru-RU" sz="1400" dirty="0" smtClean="0"/>
              <a:t>С;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 -</a:t>
            </a:r>
            <a:r>
              <a:rPr lang="ru-RU" sz="1400" dirty="0" smtClean="0"/>
              <a:t>25</a:t>
            </a:r>
            <a:r>
              <a:rPr lang="ru-RU" sz="1400" baseline="30000" dirty="0" smtClean="0"/>
              <a:t>о</a:t>
            </a:r>
            <a:r>
              <a:rPr lang="ru-RU" sz="1400" dirty="0" smtClean="0"/>
              <a:t>С;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 -</a:t>
            </a:r>
            <a:r>
              <a:rPr lang="ru-RU" sz="1400" dirty="0" smtClean="0"/>
              <a:t>46</a:t>
            </a:r>
            <a:r>
              <a:rPr lang="ru-RU" sz="1400" baseline="30000" dirty="0" smtClean="0"/>
              <a:t>о</a:t>
            </a:r>
            <a:r>
              <a:rPr lang="ru-RU" sz="1400" dirty="0" smtClean="0"/>
              <a:t>С;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 -30</a:t>
            </a:r>
            <a:r>
              <a:rPr lang="ru-RU" sz="1400" baseline="30000" dirty="0"/>
              <a:t>о</a:t>
            </a:r>
            <a:r>
              <a:rPr lang="ru-RU" sz="1400" dirty="0"/>
              <a:t>С</a:t>
            </a:r>
            <a:r>
              <a:rPr lang="ru-RU" sz="1400" b="1" dirty="0"/>
              <a:t>.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2308" y="1750356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1</a:t>
            </a:r>
            <a:r>
              <a:rPr lang="ru-RU" sz="1400" b="1" dirty="0" smtClean="0">
                <a:solidFill>
                  <a:srgbClr val="0070C0"/>
                </a:solidFill>
              </a:rPr>
              <a:t>. 4. </a:t>
            </a:r>
            <a:r>
              <a:rPr lang="ru-RU" sz="1400" b="1" dirty="0">
                <a:solidFill>
                  <a:srgbClr val="0070C0"/>
                </a:solidFill>
              </a:rPr>
              <a:t>Где в </a:t>
            </a:r>
            <a:r>
              <a:rPr lang="ru-RU" sz="1400" b="1" dirty="0" smtClean="0">
                <a:solidFill>
                  <a:srgbClr val="0070C0"/>
                </a:solidFill>
              </a:rPr>
              <a:t>Армении </a:t>
            </a:r>
            <a:r>
              <a:rPr lang="ru-RU" sz="1400" b="1" dirty="0">
                <a:solidFill>
                  <a:srgbClr val="0070C0"/>
                </a:solidFill>
              </a:rPr>
              <a:t>зарегистрирована </a:t>
            </a:r>
            <a:r>
              <a:rPr lang="ru-RU" sz="1400" b="1" dirty="0" smtClean="0">
                <a:solidFill>
                  <a:srgbClr val="0070C0"/>
                </a:solidFill>
              </a:rPr>
              <a:t>максимальная </a:t>
            </a:r>
            <a:r>
              <a:rPr lang="ru-RU" sz="1400" b="1" dirty="0">
                <a:solidFill>
                  <a:srgbClr val="0070C0"/>
                </a:solidFill>
              </a:rPr>
              <a:t>температура?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Армавир;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Мегри</a:t>
            </a:r>
            <a:r>
              <a:rPr lang="ru-RU" sz="1400" dirty="0" smtClean="0"/>
              <a:t>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Ереван</a:t>
            </a:r>
            <a:r>
              <a:rPr lang="ru-RU" sz="1400" dirty="0"/>
              <a:t>; 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en-US" sz="1400" dirty="0" err="1" smtClean="0"/>
              <a:t>Капан</a:t>
            </a:r>
            <a:r>
              <a:rPr lang="en-US" sz="1400" dirty="0"/>
              <a:t>.</a:t>
            </a:r>
            <a:endParaRPr lang="en-US" sz="1400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476" y="3492407"/>
            <a:ext cx="5029200" cy="1579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1.5. По </a:t>
            </a:r>
            <a:r>
              <a:rPr lang="ru-RU" sz="1400" b="1" dirty="0">
                <a:solidFill>
                  <a:srgbClr val="0070C0"/>
                </a:solidFill>
              </a:rPr>
              <a:t>системе какого ученого классифицируются климатические пояса в Армении?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1400" dirty="0" err="1" smtClean="0"/>
              <a:t>Б.Алисов</a:t>
            </a:r>
            <a:r>
              <a:rPr lang="ru-RU" sz="1400" dirty="0"/>
              <a:t>;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1400" dirty="0" err="1" smtClean="0"/>
              <a:t>В.Докучаев</a:t>
            </a:r>
            <a:r>
              <a:rPr lang="ru-RU" sz="1400" dirty="0"/>
              <a:t>;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В.Вернандский</a:t>
            </a:r>
            <a:r>
              <a:rPr lang="ru-RU" sz="1400" dirty="0"/>
              <a:t>;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Г. </a:t>
            </a:r>
            <a:r>
              <a:rPr lang="ru-RU" sz="1400" dirty="0"/>
              <a:t>Габриелян</a:t>
            </a:r>
            <a:r>
              <a:rPr lang="ru-RU" sz="1400" b="1" dirty="0"/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84" y="4691647"/>
            <a:ext cx="1794580" cy="1902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4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527" y="301752"/>
            <a:ext cx="843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Часть 1. ПРОБЛЕМЫ ИЗМЕНЕНИЯ КЛИМАТА.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" y="749290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| 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Блок 1. 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268" y="1821732"/>
            <a:ext cx="502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1. 6. </a:t>
            </a:r>
            <a:r>
              <a:rPr lang="ru-RU" sz="1400" b="1" dirty="0">
                <a:solidFill>
                  <a:srgbClr val="0070C0"/>
                </a:solidFill>
              </a:rPr>
              <a:t>В какой </a:t>
            </a:r>
            <a:r>
              <a:rPr lang="ru-RU" sz="1400" b="1" dirty="0" smtClean="0">
                <a:solidFill>
                  <a:srgbClr val="0070C0"/>
                </a:solidFill>
              </a:rPr>
              <a:t>климатической области находится </a:t>
            </a:r>
            <a:r>
              <a:rPr lang="ru-RU" sz="1400" b="1" dirty="0">
                <a:solidFill>
                  <a:srgbClr val="0070C0"/>
                </a:solidFill>
              </a:rPr>
              <a:t>Армения?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Субтропический </a:t>
            </a:r>
            <a:r>
              <a:rPr lang="ru-RU" sz="1400" dirty="0" smtClean="0"/>
              <a:t>средиземноморской</a:t>
            </a:r>
            <a:r>
              <a:rPr lang="ru-RU" sz="1400" dirty="0"/>
              <a:t>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Умеренный </a:t>
            </a:r>
            <a:r>
              <a:rPr lang="ru-RU" sz="1400" dirty="0"/>
              <a:t>морской;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Сухой субтропической</a:t>
            </a:r>
            <a:r>
              <a:rPr lang="ru-RU" sz="1400" dirty="0"/>
              <a:t>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Умеренный муссонной</a:t>
            </a:r>
            <a:r>
              <a:rPr lang="ru-RU" sz="1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7544" y="3297966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1. 7. </a:t>
            </a:r>
            <a:r>
              <a:rPr lang="ru-RU" sz="1400" b="1" dirty="0">
                <a:solidFill>
                  <a:srgbClr val="0070C0"/>
                </a:solidFill>
              </a:rPr>
              <a:t>. В каком населенном пункте Армении наблюдается наибольшее количество пасмурных дней?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Гюмри</a:t>
            </a:r>
            <a:r>
              <a:rPr lang="ru-RU" sz="1400" dirty="0"/>
              <a:t>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err="1"/>
              <a:t>Мартуни</a:t>
            </a:r>
            <a:r>
              <a:rPr lang="ru-RU" sz="1400" dirty="0"/>
              <a:t>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Мегри;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Иджеван</a:t>
            </a:r>
            <a:r>
              <a:rPr lang="ru-RU" sz="1400" dirty="0"/>
              <a:t>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42952" y="4976639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1. 8. </a:t>
            </a:r>
            <a:r>
              <a:rPr lang="ru-RU" sz="1400" b="1" dirty="0">
                <a:solidFill>
                  <a:srgbClr val="0070C0"/>
                </a:solidFill>
              </a:rPr>
              <a:t>Где в Армении выпадает наибольшее годовое количество атмосферных осадков?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В  Араратской долине;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На вершине горы Арагац;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На </a:t>
            </a:r>
            <a:r>
              <a:rPr lang="ru-RU" sz="1400" dirty="0"/>
              <a:t>берегу озера Севан;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В </a:t>
            </a:r>
            <a:r>
              <a:rPr lang="ru-RU" sz="1400" dirty="0"/>
              <a:t>долине Ширака.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6523" y="1892246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1. 9. </a:t>
            </a:r>
            <a:r>
              <a:rPr lang="ru-RU" sz="1400" b="1" dirty="0">
                <a:solidFill>
                  <a:srgbClr val="0070C0"/>
                </a:solidFill>
              </a:rPr>
              <a:t>Минимальное количество осадков в Араратской долине: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400" dirty="0"/>
              <a:t>220-250мм;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400" dirty="0"/>
              <a:t>350-400мм;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400" dirty="0"/>
              <a:t>350-500мм;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400" dirty="0"/>
              <a:t>100-150мм.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1503" y="3723322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1. 10.</a:t>
            </a:r>
            <a:r>
              <a:rPr lang="ru-RU" sz="1400" b="1" dirty="0">
                <a:solidFill>
                  <a:srgbClr val="0070C0"/>
                </a:solidFill>
              </a:rPr>
              <a:t> На какой высоте начинается линия вечной мерзлоты в Армении?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400" dirty="0"/>
              <a:t>4800м;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400" dirty="0"/>
              <a:t>4400м;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400" dirty="0"/>
              <a:t>4200м;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400" dirty="0"/>
              <a:t>3700м.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84" y="4691647"/>
            <a:ext cx="1794580" cy="1902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4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" y="0"/>
            <a:ext cx="12194436" cy="239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2315" y="206218"/>
            <a:ext cx="774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Часть 1. ПРОБЛЕМЫ ИЗМЕНЕНИЯ КЛИМАТА.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3041" y="872120"/>
            <a:ext cx="193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| 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Блок 2. 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241" y="2046699"/>
            <a:ext cx="995470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Вставьте пропущенное слово (словосочетание) или закончите предложение. </a:t>
            </a:r>
          </a:p>
          <a:p>
            <a:endParaRPr lang="ru-RU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ea typeface="Calibri"/>
                <a:cs typeface="Times New Roman"/>
              </a:rPr>
              <a:t>По своему географическому местоположению </a:t>
            </a:r>
            <a:r>
              <a:rPr lang="ru-RU" dirty="0" smtClean="0">
                <a:ea typeface="Calibri"/>
                <a:cs typeface="Times New Roman"/>
              </a:rPr>
              <a:t>Армении находится в</a:t>
            </a:r>
            <a:r>
              <a:rPr lang="ru-RU" dirty="0">
                <a:solidFill>
                  <a:srgbClr val="0033CC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33CC"/>
                </a:solidFill>
                <a:ea typeface="Calibri"/>
                <a:cs typeface="Times New Roman"/>
              </a:rPr>
              <a:t>………………. </a:t>
            </a:r>
            <a:r>
              <a:rPr lang="ru-RU" dirty="0" smtClean="0">
                <a:ea typeface="Calibri"/>
                <a:cs typeface="Times New Roman"/>
              </a:rPr>
              <a:t>климатическом </a:t>
            </a:r>
            <a:r>
              <a:rPr lang="ru-RU" dirty="0">
                <a:ea typeface="Calibri"/>
                <a:cs typeface="Times New Roman"/>
              </a:rPr>
              <a:t>поясе, входящем в </a:t>
            </a:r>
            <a:r>
              <a:rPr lang="ru-RU" dirty="0" smtClean="0">
                <a:ea typeface="Calibri"/>
                <a:cs typeface="Times New Roman"/>
              </a:rPr>
              <a:t>зону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33CC"/>
                </a:solidFill>
                <a:ea typeface="Calibri"/>
                <a:cs typeface="Times New Roman"/>
              </a:rPr>
              <a:t>……….</a:t>
            </a:r>
            <a:r>
              <a:rPr lang="ru-RU" dirty="0" smtClean="0">
                <a:ea typeface="Calibri"/>
                <a:cs typeface="Times New Roman"/>
              </a:rPr>
              <a:t>теплового </a:t>
            </a:r>
            <a:r>
              <a:rPr lang="ru-RU" dirty="0">
                <a:ea typeface="Calibri"/>
                <a:cs typeface="Times New Roman"/>
              </a:rPr>
              <a:t>пояса Северного полушария.</a:t>
            </a:r>
            <a:endParaRPr lang="en-US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ea typeface="Calibri"/>
                <a:cs typeface="Times New Roman"/>
              </a:rPr>
              <a:t>Огибая горную </a:t>
            </a:r>
            <a:r>
              <a:rPr lang="ru-RU" dirty="0" smtClean="0">
                <a:ea typeface="Calibri"/>
                <a:cs typeface="Times New Roman"/>
              </a:rPr>
              <a:t>цепь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33CC"/>
                </a:solidFill>
                <a:ea typeface="Calibri"/>
                <a:cs typeface="Times New Roman"/>
              </a:rPr>
              <a:t>………….  ……………</a:t>
            </a:r>
            <a:r>
              <a:rPr lang="ru-RU" dirty="0" smtClean="0">
                <a:ea typeface="Calibri"/>
                <a:cs typeface="Times New Roman"/>
              </a:rPr>
              <a:t>, </a:t>
            </a:r>
            <a:r>
              <a:rPr lang="ru-RU" dirty="0">
                <a:ea typeface="Calibri"/>
                <a:cs typeface="Times New Roman"/>
              </a:rPr>
              <a:t>арктические воздушные массы заходят в Армению и приводят </a:t>
            </a:r>
            <a:r>
              <a:rPr lang="ru-RU" dirty="0" smtClean="0">
                <a:ea typeface="Calibri"/>
                <a:cs typeface="Times New Roman"/>
              </a:rPr>
              <a:t>к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33CC"/>
                </a:solidFill>
                <a:ea typeface="Calibri"/>
                <a:cs typeface="Times New Roman"/>
              </a:rPr>
              <a:t>………………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температуры воздуха.</a:t>
            </a:r>
            <a:endParaRPr lang="en-US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ea typeface="Calibri"/>
                <a:cs typeface="Times New Roman"/>
              </a:rPr>
              <a:t>На территории </a:t>
            </a:r>
            <a:r>
              <a:rPr lang="ru-RU" dirty="0" smtClean="0">
                <a:ea typeface="Calibri"/>
                <a:cs typeface="Times New Roman"/>
              </a:rPr>
              <a:t>Армени </a:t>
            </a:r>
            <a:r>
              <a:rPr lang="ru-RU" dirty="0">
                <a:ea typeface="Calibri"/>
                <a:cs typeface="Times New Roman"/>
              </a:rPr>
              <a:t>весной и осенью </a:t>
            </a:r>
            <a:r>
              <a:rPr lang="ru-RU" dirty="0" smtClean="0">
                <a:ea typeface="Calibri"/>
                <a:cs typeface="Times New Roman"/>
              </a:rPr>
              <a:t>активизируются </a:t>
            </a:r>
            <a:r>
              <a:rPr lang="ru-RU" dirty="0" smtClean="0">
                <a:solidFill>
                  <a:srgbClr val="0033CC"/>
                </a:solidFill>
                <a:ea typeface="Calibri"/>
                <a:cs typeface="Times New Roman"/>
              </a:rPr>
              <a:t>…………….</a:t>
            </a:r>
            <a:r>
              <a:rPr lang="ru-RU" dirty="0" smtClean="0">
                <a:ea typeface="Calibri"/>
                <a:cs typeface="Times New Roman"/>
              </a:rPr>
              <a:t> воздушные </a:t>
            </a:r>
            <a:r>
              <a:rPr lang="ru-RU" dirty="0">
                <a:ea typeface="Calibri"/>
                <a:cs typeface="Times New Roman"/>
              </a:rPr>
              <a:t>массы, а летом </a:t>
            </a:r>
            <a:r>
              <a:rPr lang="ru-RU" dirty="0" smtClean="0">
                <a:ea typeface="Calibri"/>
                <a:cs typeface="Times New Roman"/>
              </a:rPr>
              <a:t>преобладают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33CC"/>
                </a:solidFill>
                <a:ea typeface="Calibri"/>
                <a:cs typeface="Times New Roman"/>
              </a:rPr>
              <a:t>……………….</a:t>
            </a:r>
            <a:r>
              <a:rPr lang="ru-RU" dirty="0" smtClean="0">
                <a:ea typeface="Calibri"/>
                <a:cs typeface="Times New Roman"/>
              </a:rPr>
              <a:t>воздушные </a:t>
            </a:r>
            <a:r>
              <a:rPr lang="ru-RU" dirty="0">
                <a:ea typeface="Calibri"/>
                <a:cs typeface="Times New Roman"/>
              </a:rPr>
              <a:t>массы.</a:t>
            </a:r>
            <a:endParaRPr lang="en-US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ea typeface="Calibri"/>
                <a:cs typeface="Times New Roman"/>
              </a:rPr>
              <a:t>В </a:t>
            </a:r>
            <a:r>
              <a:rPr lang="ru-RU" dirty="0" smtClean="0">
                <a:ea typeface="Calibri"/>
                <a:cs typeface="Times New Roman"/>
              </a:rPr>
              <a:t>Армении </a:t>
            </a:r>
            <a:r>
              <a:rPr lang="ru-RU" dirty="0">
                <a:ea typeface="Calibri"/>
                <a:cs typeface="Times New Roman"/>
              </a:rPr>
              <a:t>минимальная температура воздуха (</a:t>
            </a:r>
            <a:r>
              <a:rPr lang="en-US" dirty="0"/>
              <a:t>-46 °C</a:t>
            </a:r>
            <a:r>
              <a:rPr lang="ru-RU" dirty="0"/>
              <a:t> )</a:t>
            </a:r>
            <a:r>
              <a:rPr lang="ru-RU" dirty="0">
                <a:ea typeface="Calibri"/>
                <a:cs typeface="Times New Roman"/>
              </a:rPr>
              <a:t> зарегистрирована в </a:t>
            </a:r>
            <a:r>
              <a:rPr lang="ru-RU" dirty="0" smtClean="0">
                <a:ea typeface="Calibri"/>
                <a:cs typeface="Times New Roman"/>
              </a:rPr>
              <a:t>селе </a:t>
            </a:r>
            <a:r>
              <a:rPr lang="ru-RU" dirty="0" smtClean="0">
                <a:solidFill>
                  <a:srgbClr val="0033CC"/>
                </a:solidFill>
                <a:ea typeface="Calibri"/>
                <a:cs typeface="Times New Roman"/>
              </a:rPr>
              <a:t>………..</a:t>
            </a:r>
            <a:r>
              <a:rPr lang="ru-RU" dirty="0" smtClean="0">
                <a:ea typeface="Calibri"/>
                <a:cs typeface="Times New Roman"/>
              </a:rPr>
              <a:t> около </a:t>
            </a:r>
            <a:r>
              <a:rPr lang="ru-RU" dirty="0">
                <a:ea typeface="Calibri"/>
                <a:cs typeface="Times New Roman"/>
              </a:rPr>
              <a:t>озера Арпи, </a:t>
            </a:r>
            <a:r>
              <a:rPr lang="ru-RU" dirty="0" smtClean="0">
                <a:ea typeface="Calibri"/>
                <a:cs typeface="Times New Roman"/>
              </a:rPr>
              <a:t>а </a:t>
            </a:r>
            <a:r>
              <a:rPr lang="ru-RU" dirty="0">
                <a:ea typeface="Calibri"/>
                <a:cs typeface="Times New Roman"/>
              </a:rPr>
              <a:t>максимальная – в  Мегри </a:t>
            </a:r>
            <a:r>
              <a:rPr lang="ru-RU" dirty="0" smtClean="0">
                <a:solidFill>
                  <a:srgbClr val="0033CC"/>
                </a:solidFill>
                <a:ea typeface="Calibri"/>
                <a:cs typeface="Times New Roman"/>
              </a:rPr>
              <a:t>……………….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ea typeface="Calibri"/>
                <a:cs typeface="Times New Roman"/>
              </a:rPr>
              <a:t>В Армении наибольшое число пасмурных дней в году </a:t>
            </a:r>
            <a:r>
              <a:rPr lang="ru-RU" dirty="0" smtClean="0">
                <a:ea typeface="Calibri"/>
                <a:cs typeface="Times New Roman"/>
              </a:rPr>
              <a:t>(в среднем 60 </a:t>
            </a:r>
            <a:r>
              <a:rPr lang="ru-RU" dirty="0">
                <a:ea typeface="Calibri"/>
                <a:cs typeface="Times New Roman"/>
              </a:rPr>
              <a:t>дней) наблюдается </a:t>
            </a:r>
            <a:r>
              <a:rPr lang="ru-RU" dirty="0" smtClean="0">
                <a:ea typeface="Calibri"/>
                <a:cs typeface="Times New Roman"/>
              </a:rPr>
              <a:t>в городе</a:t>
            </a:r>
            <a:r>
              <a:rPr lang="ru-RU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33CC"/>
                </a:solidFill>
                <a:ea typeface="Calibri"/>
                <a:cs typeface="Times New Roman"/>
              </a:rPr>
              <a:t>……………….</a:t>
            </a:r>
            <a:r>
              <a:rPr lang="ru-RU" dirty="0" smtClean="0">
                <a:solidFill>
                  <a:srgbClr val="FF0000"/>
                </a:solidFill>
                <a:ea typeface="Calibri"/>
                <a:cs typeface="Times New Roman"/>
              </a:rPr>
              <a:t>, </a:t>
            </a:r>
            <a:r>
              <a:rPr lang="ru-RU" dirty="0">
                <a:ea typeface="Calibri"/>
                <a:cs typeface="Times New Roman"/>
              </a:rPr>
              <a:t>а наименьшее (в среднем 18 дней) в городе </a:t>
            </a:r>
            <a:r>
              <a:rPr lang="ru-RU" dirty="0">
                <a:solidFill>
                  <a:srgbClr val="0033CC"/>
                </a:solidFill>
                <a:ea typeface="Calibri"/>
                <a:cs typeface="Times New Roman"/>
              </a:rPr>
              <a:t>…………….. </a:t>
            </a:r>
            <a:r>
              <a:rPr lang="ru-RU" dirty="0" smtClean="0">
                <a:solidFill>
                  <a:srgbClr val="0033CC"/>
                </a:solidFill>
                <a:ea typeface="Calibri"/>
                <a:cs typeface="Times New Roman"/>
              </a:rPr>
              <a:t>.</a:t>
            </a:r>
            <a:endParaRPr lang="en-US" dirty="0">
              <a:solidFill>
                <a:srgbClr val="0033CC"/>
              </a:solidFill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241898"/>
            <a:ext cx="1801504" cy="1556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4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515" y="78830"/>
            <a:ext cx="9631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1662" y="1786521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</a:t>
            </a:r>
            <a:r>
              <a:rPr lang="ru-RU" sz="2400" b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Блок 1.</a:t>
            </a:r>
            <a:endParaRPr lang="ru-RU" sz="2400" b="1" dirty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268" y="2381290"/>
            <a:ext cx="502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2.1.</a:t>
            </a:r>
            <a:r>
              <a:rPr lang="ru-RU" sz="1400" b="1" dirty="0">
                <a:solidFill>
                  <a:srgbClr val="0070C0"/>
                </a:solidFill>
              </a:rPr>
              <a:t> В </a:t>
            </a:r>
            <a:r>
              <a:rPr lang="ru-RU" sz="1400" b="1" dirty="0" smtClean="0">
                <a:solidFill>
                  <a:srgbClr val="0070C0"/>
                </a:solidFill>
              </a:rPr>
              <a:t>Армении </a:t>
            </a:r>
            <a:r>
              <a:rPr lang="ru-RU" sz="1400" b="1" dirty="0">
                <a:solidFill>
                  <a:srgbClr val="0070C0"/>
                </a:solidFill>
              </a:rPr>
              <a:t>площадь лесопокрытых территорий составляет</a:t>
            </a:r>
            <a:r>
              <a:rPr lang="ru-RU" sz="1400" dirty="0" smtClean="0"/>
              <a:t>:</a:t>
            </a:r>
            <a:endParaRPr lang="hy-AM" sz="1400" dirty="0" smtClean="0"/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 smtClean="0"/>
              <a:t>около</a:t>
            </a:r>
            <a:r>
              <a:rPr lang="en-US" sz="1400" dirty="0" smtClean="0"/>
              <a:t> </a:t>
            </a:r>
            <a:r>
              <a:rPr lang="en-US" sz="1400" dirty="0"/>
              <a:t>10%;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/>
              <a:t>около</a:t>
            </a:r>
            <a:r>
              <a:rPr lang="en-US" sz="1400" dirty="0"/>
              <a:t> 20%;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/>
              <a:t>около</a:t>
            </a:r>
            <a:r>
              <a:rPr lang="en-US" sz="1400" dirty="0"/>
              <a:t> 30%;</a:t>
            </a:r>
          </a:p>
          <a:p>
            <a:pPr marL="342900" lvl="0" indent="-342900">
              <a:buFont typeface="+mj-lt"/>
              <a:buAutoNum type="alphaUcPeriod"/>
            </a:pPr>
            <a:r>
              <a:rPr lang="ru-RU" sz="1400" dirty="0"/>
              <a:t>о</a:t>
            </a:r>
            <a:r>
              <a:rPr lang="en-US" sz="1400" dirty="0" err="1" smtClean="0"/>
              <a:t>коло</a:t>
            </a:r>
            <a:r>
              <a:rPr lang="ru-RU" sz="1400" dirty="0" smtClean="0"/>
              <a:t> </a:t>
            </a:r>
            <a:r>
              <a:rPr lang="en-US" sz="1400" dirty="0" smtClean="0"/>
              <a:t>40</a:t>
            </a:r>
            <a:r>
              <a:rPr lang="en-US" sz="1400" dirty="0"/>
              <a:t>%.</a:t>
            </a:r>
          </a:p>
          <a:p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06522" y="3181509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2.4.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Любая </a:t>
            </a:r>
            <a:r>
              <a:rPr lang="ru-RU" sz="1400" b="1" dirty="0">
                <a:solidFill>
                  <a:srgbClr val="0070C0"/>
                </a:solidFill>
              </a:rPr>
              <a:t>хозяйственная деятельность  </a:t>
            </a:r>
            <a:r>
              <a:rPr lang="ru-RU" sz="1400" b="1" dirty="0" smtClean="0">
                <a:solidFill>
                  <a:srgbClr val="0070C0"/>
                </a:solidFill>
              </a:rPr>
              <a:t>запрещена на </a:t>
            </a:r>
            <a:r>
              <a:rPr lang="ru-RU" sz="1400" b="1" dirty="0">
                <a:solidFill>
                  <a:srgbClr val="0070C0"/>
                </a:solidFill>
              </a:rPr>
              <a:t>территории: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/>
              <a:t>природных</a:t>
            </a:r>
            <a:r>
              <a:rPr lang="en-US" sz="1400" dirty="0"/>
              <a:t> </a:t>
            </a:r>
            <a:r>
              <a:rPr lang="en-US" sz="1400" dirty="0" err="1"/>
              <a:t>памятников</a:t>
            </a:r>
            <a:r>
              <a:rPr lang="en-US" sz="1400" dirty="0"/>
              <a:t>;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400" dirty="0" err="1"/>
              <a:t>заповедников</a:t>
            </a:r>
            <a:r>
              <a:rPr lang="en-US" sz="1400" dirty="0"/>
              <a:t>;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 smtClean="0"/>
              <a:t>заказник</a:t>
            </a:r>
            <a:r>
              <a:rPr lang="ru-RU" sz="1400" dirty="0" smtClean="0"/>
              <a:t>ов</a:t>
            </a:r>
            <a:r>
              <a:rPr lang="en-US" sz="1400" dirty="0" smtClean="0"/>
              <a:t>;</a:t>
            </a:r>
            <a:endParaRPr lang="en-US" sz="1400" dirty="0"/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 smtClean="0"/>
              <a:t>национальных</a:t>
            </a:r>
            <a:r>
              <a:rPr lang="en-US" sz="1400" dirty="0" smtClean="0"/>
              <a:t> </a:t>
            </a:r>
            <a:r>
              <a:rPr lang="en-US" sz="1400" dirty="0" err="1"/>
              <a:t>парков</a:t>
            </a:r>
            <a:r>
              <a:rPr lang="en-US" sz="1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06522" y="1657271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2.3. </a:t>
            </a:r>
            <a:r>
              <a:rPr lang="ru-RU" sz="1400" b="1" dirty="0">
                <a:solidFill>
                  <a:srgbClr val="0070C0"/>
                </a:solidFill>
              </a:rPr>
              <a:t>В какой стране находится самое большое пресноводное озеро в Юго-Западной Азии?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ru-RU" sz="1400" dirty="0"/>
              <a:t> </a:t>
            </a:r>
            <a:r>
              <a:rPr lang="en-US" sz="1400" dirty="0" err="1" smtClean="0"/>
              <a:t>Армени</a:t>
            </a:r>
            <a:r>
              <a:rPr lang="ru-RU" sz="1400" dirty="0" smtClean="0"/>
              <a:t>и</a:t>
            </a:r>
            <a:r>
              <a:rPr lang="en-US" sz="1400" dirty="0" smtClean="0"/>
              <a:t>;</a:t>
            </a:r>
            <a:endParaRPr lang="en-US" sz="1400" dirty="0"/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/>
              <a:t> </a:t>
            </a:r>
            <a:r>
              <a:rPr lang="en-US" sz="1400" dirty="0" err="1"/>
              <a:t>Израиле</a:t>
            </a:r>
            <a:r>
              <a:rPr lang="en-US" sz="1400" dirty="0"/>
              <a:t>;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/>
              <a:t> </a:t>
            </a:r>
            <a:r>
              <a:rPr lang="en-US" sz="1400" dirty="0" err="1"/>
              <a:t>Иране</a:t>
            </a:r>
            <a:r>
              <a:rPr lang="en-US" sz="1400" dirty="0"/>
              <a:t>;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/>
              <a:t> </a:t>
            </a:r>
            <a:r>
              <a:rPr lang="ru-RU" sz="1400" dirty="0" smtClean="0"/>
              <a:t>Ливане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06522" y="465384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2.5.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0070C0"/>
                </a:solidFill>
              </a:rPr>
              <a:t>Какой процент территории современной </a:t>
            </a:r>
            <a:r>
              <a:rPr lang="ru-RU" sz="1400" b="1" dirty="0" smtClean="0">
                <a:solidFill>
                  <a:srgbClr val="0070C0"/>
                </a:solidFill>
              </a:rPr>
              <a:t>Армении </a:t>
            </a:r>
            <a:r>
              <a:rPr lang="ru-RU" sz="1400" b="1" dirty="0">
                <a:solidFill>
                  <a:srgbClr val="0070C0"/>
                </a:solidFill>
              </a:rPr>
              <a:t>был покрыт лесами во 2 и 3 тысячелетии до н.э.?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/>
              <a:t>около</a:t>
            </a:r>
            <a:r>
              <a:rPr lang="en-US" sz="1400" dirty="0"/>
              <a:t> 10%;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/>
              <a:t>около</a:t>
            </a:r>
            <a:r>
              <a:rPr lang="en-US" sz="1400" dirty="0"/>
              <a:t> 30%;</a:t>
            </a:r>
          </a:p>
          <a:p>
            <a:pPr marL="342900" lvl="0" indent="-342900">
              <a:buFont typeface="+mj-lt"/>
              <a:buAutoNum type="alphaUcPeriod"/>
            </a:pPr>
            <a:r>
              <a:rPr lang="ru-RU" sz="1400" dirty="0"/>
              <a:t>о</a:t>
            </a:r>
            <a:r>
              <a:rPr lang="en-US" sz="1400" dirty="0" err="1" smtClean="0"/>
              <a:t>коло</a:t>
            </a:r>
            <a:r>
              <a:rPr lang="ru-RU" sz="1400" dirty="0" smtClean="0"/>
              <a:t> </a:t>
            </a:r>
            <a:r>
              <a:rPr lang="en-US" sz="1400" dirty="0" smtClean="0"/>
              <a:t>40</a:t>
            </a:r>
            <a:r>
              <a:rPr lang="en-US" sz="1400" dirty="0"/>
              <a:t>%;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/>
              <a:t>около</a:t>
            </a:r>
            <a:r>
              <a:rPr lang="en-US" sz="1400" dirty="0"/>
              <a:t> 60%.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392" y="4104572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2.2. </a:t>
            </a:r>
            <a:r>
              <a:rPr lang="ru-RU" sz="1400" b="1" dirty="0">
                <a:solidFill>
                  <a:srgbClr val="0070C0"/>
                </a:solidFill>
              </a:rPr>
              <a:t>Какая из перечисленных особо охраняемых территорий является заповедником</a:t>
            </a:r>
            <a:r>
              <a:rPr lang="ru-RU" sz="1400" b="1" dirty="0" smtClean="0">
                <a:solidFill>
                  <a:srgbClr val="0070C0"/>
                </a:solidFill>
              </a:rPr>
              <a:t>?</a:t>
            </a:r>
            <a:endParaRPr lang="hy-AM" sz="1400" b="1" dirty="0" smtClean="0">
              <a:solidFill>
                <a:srgbClr val="0070C0"/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 smtClean="0"/>
              <a:t>Водопад</a:t>
            </a:r>
            <a:r>
              <a:rPr lang="en-US" sz="1400" dirty="0" smtClean="0"/>
              <a:t> </a:t>
            </a:r>
            <a:r>
              <a:rPr lang="en-US" sz="1400" dirty="0" err="1"/>
              <a:t>Трчкан</a:t>
            </a:r>
            <a:r>
              <a:rPr lang="en-US" sz="1400" dirty="0"/>
              <a:t>;</a:t>
            </a:r>
          </a:p>
          <a:p>
            <a:pPr marL="342900" lvl="0" indent="-342900">
              <a:buFont typeface="+mj-lt"/>
              <a:buAutoNum type="alphaUcPeriod"/>
            </a:pPr>
            <a:r>
              <a:rPr lang="ru-RU" sz="1400" dirty="0" smtClean="0"/>
              <a:t>Национальный парк </a:t>
            </a:r>
            <a:r>
              <a:rPr lang="en-US" sz="1400" dirty="0" err="1" smtClean="0"/>
              <a:t>Севан</a:t>
            </a:r>
            <a:r>
              <a:rPr lang="en-US" sz="1400" dirty="0" smtClean="0"/>
              <a:t>;</a:t>
            </a:r>
            <a:endParaRPr lang="en-US" sz="1400" dirty="0"/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 smtClean="0"/>
              <a:t>Хосровский</a:t>
            </a:r>
            <a:r>
              <a:rPr lang="en-US" sz="1400" dirty="0" smtClean="0"/>
              <a:t> </a:t>
            </a:r>
            <a:r>
              <a:rPr lang="en-US" sz="1400" dirty="0" err="1" smtClean="0"/>
              <a:t>лес</a:t>
            </a:r>
            <a:r>
              <a:rPr lang="en-US" sz="1400" dirty="0" smtClean="0"/>
              <a:t>;</a:t>
            </a:r>
            <a:endParaRPr lang="en-US" sz="1400" dirty="0"/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 smtClean="0"/>
              <a:t>Oзеро</a:t>
            </a:r>
            <a:r>
              <a:rPr lang="en-US" sz="1400" dirty="0" smtClean="0"/>
              <a:t> </a:t>
            </a:r>
            <a:r>
              <a:rPr lang="en-US" sz="1400" dirty="0" err="1" smtClean="0"/>
              <a:t>Арпи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9" y="205241"/>
            <a:ext cx="1531620" cy="160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155" y="105267"/>
            <a:ext cx="9631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1662" y="1786521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</a:t>
            </a:r>
            <a:r>
              <a:rPr lang="ru-RU" sz="2400" b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Блок 1.</a:t>
            </a:r>
            <a:endParaRPr lang="ru-RU" sz="2400" b="1" dirty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660" y="237675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2.6.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>
                <a:solidFill>
                  <a:srgbClr val="0070C0"/>
                </a:solidFill>
              </a:rPr>
              <a:t>Какой из перечисленных факторов больше всего влияет на деградацию лесов в Армении?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ru-RU" sz="1400" dirty="0"/>
              <a:t>Использование лесов в целях отдыха и туризма;</a:t>
            </a:r>
            <a:endParaRPr lang="en-US" sz="1400" dirty="0"/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/>
              <a:t>Обширная</a:t>
            </a:r>
            <a:r>
              <a:rPr lang="en-US" sz="1400" dirty="0"/>
              <a:t> </a:t>
            </a:r>
            <a:r>
              <a:rPr lang="en-US" sz="1400" dirty="0" err="1"/>
              <a:t>вырубка</a:t>
            </a:r>
            <a:r>
              <a:rPr lang="en-US" sz="1400" dirty="0"/>
              <a:t> </a:t>
            </a:r>
            <a:r>
              <a:rPr lang="en-US" sz="1400" dirty="0" err="1"/>
              <a:t>леса</a:t>
            </a:r>
            <a:r>
              <a:rPr lang="en-US" sz="1400" dirty="0"/>
              <a:t>;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400" dirty="0" err="1" smtClean="0"/>
              <a:t>Колебания</a:t>
            </a:r>
            <a:r>
              <a:rPr lang="en-US" sz="1400" dirty="0" smtClean="0"/>
              <a:t> </a:t>
            </a:r>
            <a:r>
              <a:rPr lang="en-US" sz="1400" dirty="0" err="1"/>
              <a:t>атмосферного</a:t>
            </a:r>
            <a:r>
              <a:rPr lang="en-US" sz="1400" dirty="0"/>
              <a:t> </a:t>
            </a:r>
            <a:r>
              <a:rPr lang="en-US" sz="1400" dirty="0" err="1"/>
              <a:t>давления</a:t>
            </a:r>
            <a:r>
              <a:rPr lang="en-US" sz="1400" dirty="0"/>
              <a:t>;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Снижение </a:t>
            </a:r>
            <a:r>
              <a:rPr lang="ru-RU" sz="1400" dirty="0"/>
              <a:t>количества озона в атмосфере.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06522" y="3311613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2.9. </a:t>
            </a:r>
            <a:r>
              <a:rPr lang="ru-RU" sz="1400" b="1" dirty="0">
                <a:solidFill>
                  <a:srgbClr val="0070C0"/>
                </a:solidFill>
              </a:rPr>
              <a:t>При наличии климатических изменений в Армении прогнозируется: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/>
              <a:t>сокращение</a:t>
            </a:r>
            <a:r>
              <a:rPr lang="en-US" sz="1400" dirty="0"/>
              <a:t> </a:t>
            </a:r>
            <a:r>
              <a:rPr lang="en-US" sz="1400" dirty="0" err="1"/>
              <a:t>полупустынной</a:t>
            </a:r>
            <a:r>
              <a:rPr lang="en-US" sz="1400" dirty="0"/>
              <a:t> </a:t>
            </a:r>
            <a:r>
              <a:rPr lang="en-US" sz="1400" dirty="0" err="1"/>
              <a:t>зоны</a:t>
            </a:r>
            <a:r>
              <a:rPr lang="en-US" sz="1400" dirty="0"/>
              <a:t>;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расширение </a:t>
            </a:r>
            <a:r>
              <a:rPr lang="ru-RU" sz="1400" dirty="0"/>
              <a:t>лесной зоны;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сокращение </a:t>
            </a:r>
            <a:r>
              <a:rPr lang="ru-RU" sz="1400" dirty="0"/>
              <a:t>лесной зоны;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расширение </a:t>
            </a:r>
            <a:r>
              <a:rPr lang="ru-RU" sz="1400" dirty="0"/>
              <a:t>территорий альпийских лугов.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1660" y="4209355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2.</a:t>
            </a:r>
            <a:r>
              <a:rPr lang="hy-AM" sz="1400" b="1" dirty="0" smtClean="0">
                <a:solidFill>
                  <a:srgbClr val="0070C0"/>
                </a:solidFill>
              </a:rPr>
              <a:t>7</a:t>
            </a:r>
            <a:r>
              <a:rPr lang="ru-RU" sz="1400" b="1" dirty="0" smtClean="0">
                <a:solidFill>
                  <a:srgbClr val="0070C0"/>
                </a:solidFill>
              </a:rPr>
              <a:t>. </a:t>
            </a:r>
            <a:r>
              <a:rPr lang="ru-RU" sz="1400" b="1" dirty="0">
                <a:solidFill>
                  <a:srgbClr val="0070C0"/>
                </a:solidFill>
              </a:rPr>
              <a:t>В Армении замечен сдвиг нижней границы лесов  вверх. Что является основной причиной этого явления?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/>
              <a:t>Повышение</a:t>
            </a:r>
            <a:r>
              <a:rPr lang="en-US" sz="1400" dirty="0"/>
              <a:t> </a:t>
            </a:r>
            <a:r>
              <a:rPr lang="en-US" sz="1400" dirty="0" err="1"/>
              <a:t>температуры</a:t>
            </a:r>
            <a:r>
              <a:rPr lang="en-US" sz="1400" dirty="0"/>
              <a:t>;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/>
              <a:t>Понижение</a:t>
            </a:r>
            <a:r>
              <a:rPr lang="en-US" sz="1400" dirty="0"/>
              <a:t> </a:t>
            </a:r>
            <a:r>
              <a:rPr lang="en-US" sz="1400" dirty="0" err="1"/>
              <a:t>температуры</a:t>
            </a:r>
            <a:r>
              <a:rPr lang="en-US" sz="1400" dirty="0"/>
              <a:t>;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/>
              <a:t>Увеличение</a:t>
            </a:r>
            <a:r>
              <a:rPr lang="en-US" sz="1400" dirty="0"/>
              <a:t> </a:t>
            </a:r>
            <a:r>
              <a:rPr lang="en-US" sz="1400" dirty="0" err="1"/>
              <a:t>количества</a:t>
            </a:r>
            <a:r>
              <a:rPr lang="en-US" sz="1400" dirty="0"/>
              <a:t> </a:t>
            </a:r>
            <a:r>
              <a:rPr lang="en-US" sz="1400" dirty="0" err="1"/>
              <a:t>осадков</a:t>
            </a:r>
            <a:r>
              <a:rPr lang="en-US" sz="1400" dirty="0"/>
              <a:t>;</a:t>
            </a:r>
          </a:p>
          <a:p>
            <a:pPr marL="342900" lvl="0" indent="-342900">
              <a:buFont typeface="+mj-lt"/>
              <a:buAutoNum type="alphaUcPeriod"/>
            </a:pPr>
            <a:r>
              <a:rPr lang="ru-RU" sz="1400" dirty="0" smtClean="0"/>
              <a:t>Уменьшение</a:t>
            </a:r>
            <a:r>
              <a:rPr lang="en-US" sz="1400" dirty="0" smtClean="0"/>
              <a:t> </a:t>
            </a:r>
            <a:r>
              <a:rPr lang="en-US" sz="1400" dirty="0" err="1"/>
              <a:t>количества</a:t>
            </a:r>
            <a:r>
              <a:rPr lang="en-US" sz="1400" dirty="0"/>
              <a:t> </a:t>
            </a:r>
            <a:r>
              <a:rPr lang="en-US" sz="1400" dirty="0" err="1"/>
              <a:t>осадков</a:t>
            </a:r>
            <a:r>
              <a:rPr lang="en-US" sz="1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3817" y="4826514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2.10. </a:t>
            </a:r>
            <a:r>
              <a:rPr lang="ru-RU" sz="1400" b="1" dirty="0">
                <a:solidFill>
                  <a:srgbClr val="0070C0"/>
                </a:solidFill>
              </a:rPr>
              <a:t>Какое из этих животных  внесено в Красную книгу </a:t>
            </a:r>
            <a:r>
              <a:rPr lang="ru-RU" sz="1400" b="1" dirty="0" smtClean="0">
                <a:solidFill>
                  <a:srgbClr val="0070C0"/>
                </a:solidFill>
              </a:rPr>
              <a:t>Армении?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400" dirty="0"/>
              <a:t>Б</a:t>
            </a:r>
            <a:r>
              <a:rPr lang="ru-RU" sz="1400" dirty="0" err="1" smtClean="0"/>
              <a:t>урый</a:t>
            </a:r>
            <a:r>
              <a:rPr lang="ru-RU" sz="1400" dirty="0" smtClean="0"/>
              <a:t> </a:t>
            </a:r>
            <a:r>
              <a:rPr lang="ru-RU" sz="1400" dirty="0"/>
              <a:t>медведь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en-US" sz="1400" dirty="0" smtClean="0"/>
              <a:t>Б</a:t>
            </a:r>
            <a:r>
              <a:rPr lang="ru-RU" sz="1400" dirty="0" err="1" smtClean="0"/>
              <a:t>ез</a:t>
            </a:r>
            <a:r>
              <a:rPr lang="en-US" sz="1400" dirty="0"/>
              <a:t>о</a:t>
            </a:r>
            <a:r>
              <a:rPr lang="ru-RU" sz="1400" dirty="0" smtClean="0"/>
              <a:t>а</a:t>
            </a:r>
            <a:r>
              <a:rPr lang="en-US" sz="1400" dirty="0" err="1" smtClean="0"/>
              <a:t>ровы</a:t>
            </a:r>
            <a:r>
              <a:rPr lang="ru-RU" sz="1400" dirty="0" smtClean="0"/>
              <a:t>й </a:t>
            </a:r>
            <a:r>
              <a:rPr lang="ru-RU" sz="1400" dirty="0"/>
              <a:t>козел;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en-US" sz="1400" dirty="0" smtClean="0"/>
              <a:t>В</a:t>
            </a:r>
            <a:r>
              <a:rPr lang="ru-RU" sz="1400" dirty="0" smtClean="0"/>
              <a:t>о</a:t>
            </a:r>
            <a:r>
              <a:rPr lang="en-US" sz="1400" dirty="0" err="1"/>
              <a:t>лк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en-US" sz="1400" dirty="0" smtClean="0"/>
              <a:t>Л</a:t>
            </a:r>
            <a:r>
              <a:rPr lang="ru-RU" sz="1400" dirty="0" err="1" smtClean="0"/>
              <a:t>иса</a:t>
            </a:r>
            <a:r>
              <a:rPr lang="ru-RU" sz="1400" dirty="0"/>
              <a:t>.</a:t>
            </a:r>
            <a:endParaRPr lang="en-US" sz="1400" dirty="0"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3817" y="1794437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2.</a:t>
            </a:r>
            <a:r>
              <a:rPr lang="hy-AM" sz="1400" b="1" dirty="0" smtClean="0">
                <a:solidFill>
                  <a:srgbClr val="0070C0"/>
                </a:solidFill>
              </a:rPr>
              <a:t>8</a:t>
            </a:r>
            <a:r>
              <a:rPr lang="ru-RU" sz="1400" b="1" dirty="0" smtClean="0">
                <a:solidFill>
                  <a:srgbClr val="0070C0"/>
                </a:solidFill>
              </a:rPr>
              <a:t>. </a:t>
            </a:r>
            <a:r>
              <a:rPr lang="ru-RU" sz="1400" b="1" dirty="0">
                <a:solidFill>
                  <a:srgbClr val="0070C0"/>
                </a:solidFill>
              </a:rPr>
              <a:t>Какой из перечисленных видов деревьев не встречается в лесах Армении?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/>
              <a:t>Лиственница</a:t>
            </a:r>
            <a:r>
              <a:rPr lang="en-US" sz="1400" dirty="0"/>
              <a:t>;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/>
              <a:t>Бук</a:t>
            </a:r>
            <a:r>
              <a:rPr lang="en-US" sz="1400" dirty="0"/>
              <a:t>;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400" dirty="0" err="1" smtClean="0"/>
              <a:t>Дуб</a:t>
            </a:r>
            <a:r>
              <a:rPr lang="en-US" sz="1400" dirty="0"/>
              <a:t>;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400" dirty="0" err="1" smtClean="0"/>
              <a:t>Клен</a:t>
            </a:r>
            <a:r>
              <a:rPr lang="en-US" sz="1400" dirty="0"/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" y="205241"/>
            <a:ext cx="1531620" cy="160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975" y="184091"/>
            <a:ext cx="9662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1662" y="1786521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</a:t>
            </a:r>
            <a:r>
              <a:rPr lang="ru-RU" sz="2400" b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Блок 2.</a:t>
            </a:r>
            <a:endParaRPr lang="ru-RU" sz="2400" b="1" dirty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7689" y="2367643"/>
            <a:ext cx="929836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Вставьте пропущенное слово (словосочетание) или закончите предложение. </a:t>
            </a: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В Армении наибольшее количество тепловых 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наблюдается в городе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Ереван, где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максимально увеличилось число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жарких дней за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последние 30 лет.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Армения имеет богатое биоразнообразие: около 3800 видов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цветущих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………..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и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более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чем 17500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видов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………………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В Армении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создано 4 национальных парка: </a:t>
            </a:r>
            <a:r>
              <a:rPr lang="ru-RU" dirty="0">
                <a:solidFill>
                  <a:prstClr val="black"/>
                </a:solidFill>
                <a:ea typeface="Calibri"/>
                <a:cs typeface="Gill Sans MT Condensed"/>
              </a:rPr>
              <a:t>“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Озеро Арпи</a:t>
            </a:r>
            <a:r>
              <a:rPr lang="ru-RU" dirty="0">
                <a:solidFill>
                  <a:prstClr val="black"/>
                </a:solidFill>
                <a:ea typeface="Calibri"/>
                <a:cs typeface="Gill Sans MT Condensed"/>
              </a:rPr>
              <a:t>”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Gill Sans MT Condensed"/>
              </a:rPr>
              <a:t>“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…………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”, “Аревик</a:t>
            </a:r>
            <a:r>
              <a:rPr lang="ru-RU" dirty="0">
                <a:solidFill>
                  <a:prstClr val="black"/>
                </a:solidFill>
                <a:ea typeface="Calibri"/>
                <a:cs typeface="Gill Sans MT Condensed"/>
              </a:rPr>
              <a:t>”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и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“ 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………..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”.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Самый крупный заповедник Армении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Gill Sans MT Condensed"/>
              </a:rPr>
              <a:t>–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“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………….   …….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”.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 лесах Армении в преобладащим видом широколиственных деревьев являются: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………. ,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граб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и  </a:t>
            </a:r>
            <a:r>
              <a:rPr lang="ru-RU" b="1" dirty="0">
                <a:solidFill>
                  <a:srgbClr val="FF9900"/>
                </a:solidFill>
                <a:ea typeface="Calibri"/>
                <a:cs typeface="Times New Roman"/>
              </a:rPr>
              <a:t>……….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054" y="4218295"/>
            <a:ext cx="1500562" cy="2247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5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320" y="247160"/>
            <a:ext cx="112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958" y="1625826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</a:t>
            </a:r>
            <a:r>
              <a:rPr lang="ru-RU" sz="2400" b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Блок 2.</a:t>
            </a:r>
            <a:endParaRPr lang="ru-RU" sz="2400" b="1" dirty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978" y="2305390"/>
            <a:ext cx="10150644" cy="353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Вставьте пропущенное слово (словосочетание) или закончите предложение. </a:t>
            </a:r>
          </a:p>
          <a:p>
            <a:pPr algn="just"/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ru-RU" dirty="0" smtClean="0">
                <a:ea typeface="Calibri"/>
                <a:cs typeface="Times New Roman"/>
              </a:rPr>
              <a:t>. 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……….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с</a:t>
            </a:r>
            <a:r>
              <a:rPr lang="ru-RU" dirty="0" smtClean="0">
                <a:ea typeface="Calibri"/>
                <a:cs typeface="Times New Roman"/>
              </a:rPr>
              <a:t>читался священным деревом древней </a:t>
            </a:r>
            <a:r>
              <a:rPr lang="ru-RU" dirty="0">
                <a:ea typeface="Calibri"/>
                <a:cs typeface="Times New Roman"/>
              </a:rPr>
              <a:t>Армении. 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ru-RU" dirty="0" smtClean="0">
                <a:ea typeface="Calibri"/>
                <a:cs typeface="Times New Roman"/>
              </a:rPr>
              <a:t>На севере Армении  иногда встречаются небольшие участки сосновых лесов. Самые большие </a:t>
            </a:r>
            <a:r>
              <a:rPr lang="en-US" dirty="0" err="1" smtClean="0">
                <a:ea typeface="Calibri"/>
                <a:cs typeface="Times New Roman"/>
              </a:rPr>
              <a:t>сосняки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 err="1" smtClean="0">
                <a:ea typeface="Calibri"/>
                <a:cs typeface="Times New Roman"/>
              </a:rPr>
              <a:t>находятся</a:t>
            </a:r>
            <a:r>
              <a:rPr lang="en-US" dirty="0" smtClean="0">
                <a:ea typeface="Calibri"/>
                <a:cs typeface="Times New Roman"/>
              </a:rPr>
              <a:t> в  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………….</a:t>
            </a:r>
            <a:r>
              <a:rPr lang="hy-AM" b="1" dirty="0" smtClean="0">
                <a:solidFill>
                  <a:srgbClr val="FF9900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области.</a:t>
            </a:r>
            <a:endParaRPr lang="ru-RU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Озеро 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……….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является вторым по величине высокогорным пресноводным озером после  озера 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…….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в Южной Америке.</a:t>
            </a:r>
            <a:endParaRPr lang="en-US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Полуострова 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………….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и 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………..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делят озеро Севан на 2 части: Большой Севан и Малый Севан.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Самая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высокая горная вершина Армении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- 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…………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(4090м), а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Армянского нагорья  -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Большой </a:t>
            </a:r>
            <a:r>
              <a:rPr lang="ru-RU" b="1" dirty="0" smtClean="0">
                <a:solidFill>
                  <a:srgbClr val="FF9900"/>
                </a:solidFill>
                <a:ea typeface="Calibri"/>
                <a:cs typeface="Times New Roman"/>
              </a:rPr>
              <a:t>……………….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(5165м)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/>
            <a:endParaRPr lang="ru-RU" sz="1400" dirty="0" smtClean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13" y="796135"/>
            <a:ext cx="1500562" cy="2247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62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354" y="1745577"/>
            <a:ext cx="85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Arial Narrow" panose="020B0606020202030204" pitchFamily="34" charset="0"/>
              </a:rPr>
              <a:t>| </a:t>
            </a:r>
            <a:r>
              <a:rPr lang="ru-RU" sz="2400" b="1" dirty="0" smtClean="0">
                <a:solidFill>
                  <a:srgbClr val="33CC33"/>
                </a:solidFill>
                <a:latin typeface="Arial Narrow" panose="020B0606020202030204" pitchFamily="34" charset="0"/>
              </a:rPr>
              <a:t>Блок 1. </a:t>
            </a:r>
            <a:endParaRPr lang="ru-RU" sz="2400" b="1" dirty="0">
              <a:solidFill>
                <a:srgbClr val="33CC33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167" y="348204"/>
            <a:ext cx="1077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ЧАСТЬ 3. КАК ПРЕДОТВРАТИТЬ ОПАСНЫЕ ИЗМЕНЕНИЯ КЛИМАТА?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526" y="2570077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3.1. </a:t>
            </a:r>
            <a:r>
              <a:rPr lang="ru-RU" sz="1400" b="1" dirty="0">
                <a:solidFill>
                  <a:srgbClr val="0070C0"/>
                </a:solidFill>
              </a:rPr>
              <a:t>В Армении  большая часть  общего объема потребления энергии приходится на: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нефть</a:t>
            </a:r>
            <a:r>
              <a:rPr lang="ru-RU" sz="1400" dirty="0"/>
              <a:t>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газ</a:t>
            </a:r>
            <a:r>
              <a:rPr lang="ru-RU" sz="1400" dirty="0"/>
              <a:t>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солнечную </a:t>
            </a:r>
            <a:r>
              <a:rPr lang="ru-RU" sz="1400" dirty="0"/>
              <a:t>энергию;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en-US" sz="1400" dirty="0" err="1" smtClean="0"/>
              <a:t>каменный</a:t>
            </a:r>
            <a:r>
              <a:rPr lang="en-US" sz="1400" dirty="0" smtClean="0"/>
              <a:t> </a:t>
            </a:r>
            <a:r>
              <a:rPr lang="en-US" sz="1400" dirty="0" err="1"/>
              <a:t>уголь</a:t>
            </a:r>
            <a:r>
              <a:rPr lang="en-US" sz="1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6091" y="3250989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3.4. </a:t>
            </a:r>
            <a:r>
              <a:rPr lang="ru-RU" sz="1400" b="1" dirty="0">
                <a:solidFill>
                  <a:srgbClr val="0070C0"/>
                </a:solidFill>
              </a:rPr>
              <a:t>В Лусакерте построен завод по производству биогаза, который в качестве биомассы использует: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опилки;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птичий </a:t>
            </a:r>
            <a:r>
              <a:rPr lang="ru-RU" sz="1400" dirty="0" smtClean="0"/>
              <a:t>помет;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солому;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н</a:t>
            </a:r>
            <a:r>
              <a:rPr lang="ru-RU" sz="1400" dirty="0" smtClean="0"/>
              <a:t>авоз</a:t>
            </a:r>
            <a:r>
              <a:rPr lang="ru-RU" sz="1400" dirty="0"/>
              <a:t>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36091" y="1812633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3.3. </a:t>
            </a:r>
            <a:r>
              <a:rPr lang="ru-RU" sz="1400" b="1" dirty="0">
                <a:solidFill>
                  <a:srgbClr val="0070C0"/>
                </a:solidFill>
              </a:rPr>
              <a:t>3.Какой источник возобновляемой энергии </a:t>
            </a:r>
            <a:r>
              <a:rPr lang="ru-RU" sz="1400" b="1" dirty="0" smtClean="0">
                <a:solidFill>
                  <a:srgbClr val="0070C0"/>
                </a:solidFill>
              </a:rPr>
              <a:t> не может быть использован в Армнени?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Ветряной</a:t>
            </a:r>
            <a:r>
              <a:rPr lang="ru-RU" sz="1400" dirty="0"/>
              <a:t>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Солнечный</a:t>
            </a:r>
            <a:r>
              <a:rPr lang="ru-RU" sz="1400" dirty="0"/>
              <a:t>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Биологический</a:t>
            </a:r>
            <a:r>
              <a:rPr lang="ru-RU" sz="1400" dirty="0"/>
              <a:t>; 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Приливной.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7526" y="4485489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3.2. Какой возобнавляемый источник </a:t>
            </a:r>
            <a:r>
              <a:rPr lang="ru-RU" sz="1400" b="1" dirty="0">
                <a:solidFill>
                  <a:srgbClr val="0070C0"/>
                </a:solidFill>
              </a:rPr>
              <a:t>энергии</a:t>
            </a:r>
            <a:r>
              <a:rPr lang="ru-RU" sz="1400" b="1" dirty="0" smtClean="0">
                <a:solidFill>
                  <a:srgbClr val="0070C0"/>
                </a:solidFill>
              </a:rPr>
              <a:t> наиболее широко используется для пролучения  </a:t>
            </a:r>
            <a:r>
              <a:rPr lang="ru-RU" sz="1400" b="1" dirty="0">
                <a:solidFill>
                  <a:srgbClr val="0070C0"/>
                </a:solidFill>
              </a:rPr>
              <a:t>электроэнергии </a:t>
            </a:r>
            <a:r>
              <a:rPr lang="ru-RU" sz="1400" b="1" dirty="0" smtClean="0">
                <a:solidFill>
                  <a:srgbClr val="0070C0"/>
                </a:solidFill>
              </a:rPr>
              <a:t> в Армении?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1400" dirty="0"/>
              <a:t>Солненая энергия;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Энергия ветра; 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Гидроэнергия;</a:t>
            </a:r>
            <a:endParaRPr lang="ru-RU" sz="1400" dirty="0"/>
          </a:p>
          <a:p>
            <a:pPr marL="342900" indent="-342900">
              <a:buFont typeface="+mj-lt"/>
              <a:buAutoNum type="alphaUcPeriod"/>
            </a:pPr>
            <a:r>
              <a:rPr lang="ru-RU" sz="1400" dirty="0" smtClean="0"/>
              <a:t>Геотермальная </a:t>
            </a:r>
            <a:r>
              <a:rPr lang="ru-RU" sz="1400" dirty="0"/>
              <a:t>энергия.</a:t>
            </a:r>
            <a:endParaRPr lang="hy-AM" sz="1400" dirty="0"/>
          </a:p>
          <a:p>
            <a:pPr marL="342900" indent="-342900">
              <a:buFont typeface="+mj-lt"/>
              <a:buAutoNum type="alphaUcPeriod"/>
            </a:pP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36091" y="4906540"/>
            <a:ext cx="502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3.5. Армения в основном импортирует природный газ из:</a:t>
            </a:r>
            <a:endParaRPr lang="en-US" sz="1400" b="1" dirty="0">
              <a:solidFill>
                <a:srgbClr val="0070C0"/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 smtClean="0"/>
              <a:t>Казахстан</a:t>
            </a:r>
            <a:r>
              <a:rPr lang="ru-RU" sz="1400" dirty="0" smtClean="0"/>
              <a:t>а</a:t>
            </a:r>
            <a:r>
              <a:rPr lang="en-US" sz="1400" dirty="0" smtClean="0"/>
              <a:t>;</a:t>
            </a:r>
            <a:endParaRPr lang="en-US" sz="1400" dirty="0"/>
          </a:p>
          <a:p>
            <a:pPr marL="342900" lvl="0" indent="-342900">
              <a:buFont typeface="+mj-lt"/>
              <a:buAutoNum type="alphaUcPeriod"/>
            </a:pPr>
            <a:r>
              <a:rPr lang="ru-RU" sz="1400" dirty="0" smtClean="0"/>
              <a:t>Украины</a:t>
            </a:r>
            <a:r>
              <a:rPr lang="en-US" sz="1400" dirty="0" smtClean="0"/>
              <a:t>;</a:t>
            </a:r>
            <a:endParaRPr lang="en-US" sz="1400" dirty="0"/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 smtClean="0"/>
              <a:t>Росси</a:t>
            </a:r>
            <a:r>
              <a:rPr lang="ru-RU" sz="1400" dirty="0" smtClean="0"/>
              <a:t>и</a:t>
            </a:r>
            <a:r>
              <a:rPr lang="en-US" sz="1400" dirty="0" smtClean="0"/>
              <a:t>;</a:t>
            </a:r>
            <a:endParaRPr lang="en-US" sz="1400" dirty="0"/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 err="1" smtClean="0"/>
              <a:t>Грузи</a:t>
            </a:r>
            <a:r>
              <a:rPr lang="ru-RU" sz="1400" dirty="0"/>
              <a:t>и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27" y="1020352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9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6696</TotalTime>
  <Words>1988</Words>
  <Application>Microsoft Office PowerPoint</Application>
  <PresentationFormat>Произвольный</PresentationFormat>
  <Paragraphs>395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</dc:creator>
  <cp:lastModifiedBy>Пользователь Windows</cp:lastModifiedBy>
  <cp:revision>200</cp:revision>
  <cp:lastPrinted>2019-06-12T03:23:42Z</cp:lastPrinted>
  <dcterms:created xsi:type="dcterms:W3CDTF">2019-06-11T05:06:37Z</dcterms:created>
  <dcterms:modified xsi:type="dcterms:W3CDTF">2020-10-01T07:28:04Z</dcterms:modified>
</cp:coreProperties>
</file>