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16" r:id="rId2"/>
    <p:sldId id="434" r:id="rId3"/>
    <p:sldId id="436" r:id="rId4"/>
    <p:sldId id="437" r:id="rId5"/>
    <p:sldId id="438" r:id="rId6"/>
    <p:sldId id="452" r:id="rId7"/>
    <p:sldId id="457" r:id="rId8"/>
    <p:sldId id="458" r:id="rId9"/>
    <p:sldId id="443" r:id="rId10"/>
    <p:sldId id="444" r:id="rId11"/>
    <p:sldId id="445" r:id="rId12"/>
    <p:sldId id="454" r:id="rId13"/>
    <p:sldId id="459" r:id="rId14"/>
    <p:sldId id="460" r:id="rId15"/>
    <p:sldId id="455" r:id="rId16"/>
    <p:sldId id="456" r:id="rId17"/>
    <p:sldId id="419" r:id="rId18"/>
    <p:sldId id="461" r:id="rId19"/>
    <p:sldId id="429" r:id="rId20"/>
    <p:sldId id="430" r:id="rId21"/>
    <p:sldId id="450" r:id="rId22"/>
    <p:sldId id="451" r:id="rId23"/>
    <p:sldId id="422"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2BC"/>
    <a:srgbClr val="CCE0F4"/>
    <a:srgbClr val="669E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6" autoAdjust="0"/>
    <p:restoredTop sz="96057" autoAdjust="0"/>
  </p:normalViewPr>
  <p:slideViewPr>
    <p:cSldViewPr snapToGrid="0">
      <p:cViewPr varScale="1">
        <p:scale>
          <a:sx n="63" d="100"/>
          <a:sy n="63" d="100"/>
        </p:scale>
        <p:origin x="-864" y="-102"/>
      </p:cViewPr>
      <p:guideLst>
        <p:guide orient="horz" pos="2161"/>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40E771E-502B-4D6D-86C2-B7254F656D24}" type="datetimeFigureOut">
              <a:rPr lang="en-US" smtClean="0"/>
              <a:pPr/>
              <a:t>9/29/2020</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227B1AA-4574-4822-8670-9389C2249636}" type="slidenum">
              <a:rPr lang="en-US" smtClean="0"/>
              <a:pPr/>
              <a:t>‹#›</a:t>
            </a:fld>
            <a:endParaRPr lang="en-US"/>
          </a:p>
        </p:txBody>
      </p:sp>
    </p:spTree>
    <p:extLst>
      <p:ext uri="{BB962C8B-B14F-4D97-AF65-F5344CB8AC3E}">
        <p14:creationId xmlns="" xmlns:p14="http://schemas.microsoft.com/office/powerpoint/2010/main" val="9851050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54914D50-9ABC-4242-8011-E3B5ED9AB960}" type="datetimeFigureOut">
              <a:rPr lang="en-GB" smtClean="0"/>
              <a:pPr/>
              <a:t>29/09/2020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646E1803-C899-49C7-9F38-712029D853D5}" type="slidenum">
              <a:rPr lang="en-GB" smtClean="0"/>
              <a:pPr/>
              <a:t>‹#›</a:t>
            </a:fld>
            <a:endParaRPr lang="en-GB"/>
          </a:p>
        </p:txBody>
      </p:sp>
    </p:spTree>
    <p:extLst>
      <p:ext uri="{BB962C8B-B14F-4D97-AF65-F5344CB8AC3E}">
        <p14:creationId xmlns="" xmlns:p14="http://schemas.microsoft.com/office/powerpoint/2010/main" val="39512214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782420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186705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186705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p14="http://schemas.microsoft.com/office/powerpoint/2010/main" xmlns="" val="1230270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p14="http://schemas.microsoft.com/office/powerpoint/2010/main" xmlns="" val="123027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97634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97634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dirty="0" smtClean="0"/>
              <a:t>Игра может проходить в формате «Команда на команду». В этом случае команды</a:t>
            </a:r>
            <a:r>
              <a:rPr lang="ru-RU" baseline="0" dirty="0" smtClean="0"/>
              <a:t> </a:t>
            </a:r>
            <a:r>
              <a:rPr lang="ru-RU" dirty="0" smtClean="0"/>
              <a:t>игроков располагаются напротив друг друга, правила остаются теми же, а ход передаётся «змейкой»: первый игрок команды 1 – первый игрок команды 2 – второй</a:t>
            </a:r>
            <a:r>
              <a:rPr lang="ru-RU" baseline="0" dirty="0" smtClean="0"/>
              <a:t> </a:t>
            </a:r>
            <a:r>
              <a:rPr lang="ru-RU" dirty="0" smtClean="0"/>
              <a:t>игрок команды 1 – второй игрок команды 2 и т.д. Выигрывает та команда, игроки</a:t>
            </a:r>
            <a:r>
              <a:rPr lang="ru-RU" baseline="0" dirty="0" smtClean="0"/>
              <a:t> </a:t>
            </a:r>
            <a:r>
              <a:rPr lang="ru-RU" dirty="0" smtClean="0"/>
              <a:t>которой первыми отгадают свои термины.</a:t>
            </a:r>
          </a:p>
          <a:p>
            <a:pPr algn="just"/>
            <a:r>
              <a:rPr lang="ru-RU" dirty="0" smtClean="0"/>
              <a:t>• По желанию в игру могут быть добавлены другие термины, явления или персонажи.</a:t>
            </a:r>
          </a:p>
          <a:p>
            <a:pPr algn="just"/>
            <a:r>
              <a:rPr lang="ru-RU" dirty="0" smtClean="0"/>
              <a:t>• По желанию может быть введено дополнительное поощрение игроку, наиболее</a:t>
            </a:r>
            <a:r>
              <a:rPr lang="ru-RU" baseline="0" dirty="0" smtClean="0"/>
              <a:t> </a:t>
            </a:r>
            <a:r>
              <a:rPr lang="ru-RU" dirty="0" smtClean="0"/>
              <a:t>активно отвечающему на вопросы других игроков.</a:t>
            </a:r>
          </a:p>
          <a:p>
            <a:pPr algn="just"/>
            <a:r>
              <a:rPr lang="ru-RU" dirty="0" smtClean="0"/>
              <a:t>• Учителю рекомендуется хранить стопку карточек в недоступном для учеников месте,</a:t>
            </a:r>
            <a:r>
              <a:rPr lang="ru-RU" baseline="0" dirty="0" smtClean="0"/>
              <a:t> </a:t>
            </a:r>
            <a:r>
              <a:rPr lang="ru-RU" dirty="0" smtClean="0"/>
              <a:t>чтобы у будущих игроков не было возможности узнать, какие термины</a:t>
            </a:r>
            <a:r>
              <a:rPr lang="ru-RU" baseline="0" dirty="0" smtClean="0"/>
              <a:t> </a:t>
            </a:r>
            <a:r>
              <a:rPr lang="ru-RU" dirty="0" smtClean="0"/>
              <a:t>будут использованы в игре.</a:t>
            </a:r>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p14="http://schemas.microsoft.com/office/powerpoint/2010/main" xmlns="" val="406321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392221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2632857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1220067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1161955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304099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207461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78310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164893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182410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p14="http://schemas.microsoft.com/office/powerpoint/2010/main" xmlns="" val="373649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p14="http://schemas.microsoft.com/office/powerpoint/2010/main" xmlns="" val="355125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Tree>
    <p:extLst>
      <p:ext uri="{BB962C8B-B14F-4D97-AF65-F5344CB8AC3E}">
        <p14:creationId xmlns="" xmlns:p14="http://schemas.microsoft.com/office/powerpoint/2010/main" val="367146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FDEC36-D1BB-4D9D-A237-43E3340100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A30B73E6-5D64-4E71-8367-332F8EE2F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21191073-DEF9-4FB6-8736-DA8289D5C7B9}"/>
              </a:ext>
            </a:extLst>
          </p:cNvPr>
          <p:cNvSpPr>
            <a:spLocks noGrp="1"/>
          </p:cNvSpPr>
          <p:nvPr>
            <p:ph type="dt" sz="half" idx="10"/>
          </p:nvPr>
        </p:nvSpPr>
        <p:spPr/>
        <p:txBody>
          <a:bodyPr/>
          <a:lstStyle/>
          <a:p>
            <a:fld id="{A9DB117F-C026-4881-A223-8AF7B0B75E33}" type="datetime1">
              <a:rPr lang="en-GB" smtClean="0"/>
              <a:pPr/>
              <a:t>29/09/2020</a:t>
            </a:fld>
            <a:endParaRPr lang="en-GB"/>
          </a:p>
        </p:txBody>
      </p:sp>
      <p:sp>
        <p:nvSpPr>
          <p:cNvPr id="5" name="Footer Placeholder 4">
            <a:extLst>
              <a:ext uri="{FF2B5EF4-FFF2-40B4-BE49-F238E27FC236}">
                <a16:creationId xmlns="" xmlns:a16="http://schemas.microsoft.com/office/drawing/2014/main" id="{97165A5B-4A90-4BBF-8FF3-389096A371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A22BB57-D977-4988-B09E-ADC8291799B7}"/>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55787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E7F7C5-6BDC-42A6-B46C-29C3F0F8D8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98B0A8E-FAA9-4AE4-9294-5F6A2474E1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0BD9F71-8080-48B7-AD60-1759BD89CE4D}"/>
              </a:ext>
            </a:extLst>
          </p:cNvPr>
          <p:cNvSpPr>
            <a:spLocks noGrp="1"/>
          </p:cNvSpPr>
          <p:nvPr>
            <p:ph type="dt" sz="half" idx="10"/>
          </p:nvPr>
        </p:nvSpPr>
        <p:spPr/>
        <p:txBody>
          <a:bodyPr/>
          <a:lstStyle/>
          <a:p>
            <a:fld id="{05309A0F-175B-4336-906A-943D7D7725F3}" type="datetime1">
              <a:rPr lang="en-GB" smtClean="0"/>
              <a:pPr/>
              <a:t>29/09/2020</a:t>
            </a:fld>
            <a:endParaRPr lang="en-GB"/>
          </a:p>
        </p:txBody>
      </p:sp>
      <p:sp>
        <p:nvSpPr>
          <p:cNvPr id="5" name="Footer Placeholder 4">
            <a:extLst>
              <a:ext uri="{FF2B5EF4-FFF2-40B4-BE49-F238E27FC236}">
                <a16:creationId xmlns="" xmlns:a16="http://schemas.microsoft.com/office/drawing/2014/main" id="{D71CB265-03DB-4742-84CB-8C151A85B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7A044CA-5A9C-473F-9D64-22B8CBFE6EA1}"/>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65930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614F15B-0720-4800-83CE-C0A7C17A35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3119A33-3C5D-4281-87BA-7C5C559620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CE7B50C-1D42-4FF7-9151-1D2EBF06FF15}"/>
              </a:ext>
            </a:extLst>
          </p:cNvPr>
          <p:cNvSpPr>
            <a:spLocks noGrp="1"/>
          </p:cNvSpPr>
          <p:nvPr>
            <p:ph type="dt" sz="half" idx="10"/>
          </p:nvPr>
        </p:nvSpPr>
        <p:spPr/>
        <p:txBody>
          <a:bodyPr/>
          <a:lstStyle/>
          <a:p>
            <a:fld id="{AE3DC375-0EDA-4992-BED2-51E43EB2E504}" type="datetime1">
              <a:rPr lang="en-GB" smtClean="0"/>
              <a:pPr/>
              <a:t>29/09/2020</a:t>
            </a:fld>
            <a:endParaRPr lang="en-GB"/>
          </a:p>
        </p:txBody>
      </p:sp>
      <p:sp>
        <p:nvSpPr>
          <p:cNvPr id="5" name="Footer Placeholder 4">
            <a:extLst>
              <a:ext uri="{FF2B5EF4-FFF2-40B4-BE49-F238E27FC236}">
                <a16:creationId xmlns="" xmlns:a16="http://schemas.microsoft.com/office/drawing/2014/main" id="{6A456A03-71C7-43BE-8438-C31A6D6EE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804308C-B149-4E0C-A3FB-08737C033D08}"/>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93361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EC8FC0-BB90-44FB-93C4-470CEFF41B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A8B1AFE-B9CA-4857-9711-AF2DEE2805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2946647-574A-43CE-BA70-59EE24A971F2}"/>
              </a:ext>
            </a:extLst>
          </p:cNvPr>
          <p:cNvSpPr>
            <a:spLocks noGrp="1"/>
          </p:cNvSpPr>
          <p:nvPr>
            <p:ph type="dt" sz="half" idx="10"/>
          </p:nvPr>
        </p:nvSpPr>
        <p:spPr/>
        <p:txBody>
          <a:bodyPr/>
          <a:lstStyle/>
          <a:p>
            <a:fld id="{AC845C74-79D2-43F6-BAAA-8FD92E364558}" type="datetime1">
              <a:rPr lang="en-GB" smtClean="0"/>
              <a:pPr/>
              <a:t>29/09/2020</a:t>
            </a:fld>
            <a:endParaRPr lang="en-GB"/>
          </a:p>
        </p:txBody>
      </p:sp>
      <p:sp>
        <p:nvSpPr>
          <p:cNvPr id="5" name="Footer Placeholder 4">
            <a:extLst>
              <a:ext uri="{FF2B5EF4-FFF2-40B4-BE49-F238E27FC236}">
                <a16:creationId xmlns="" xmlns:a16="http://schemas.microsoft.com/office/drawing/2014/main" id="{4F805A06-3055-4A37-BC3B-461EDBC261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279A427-80C1-4990-B439-14FACEA81500}"/>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8739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296239-5CDB-4B2D-9550-817E5EAAC0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6F283D0-7B5B-4528-B07B-670AB9233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60D7440-F5F6-4E2A-A5F0-E2BBFD80C0C7}"/>
              </a:ext>
            </a:extLst>
          </p:cNvPr>
          <p:cNvSpPr>
            <a:spLocks noGrp="1"/>
          </p:cNvSpPr>
          <p:nvPr>
            <p:ph type="dt" sz="half" idx="10"/>
          </p:nvPr>
        </p:nvSpPr>
        <p:spPr/>
        <p:txBody>
          <a:bodyPr/>
          <a:lstStyle/>
          <a:p>
            <a:fld id="{8C9F7675-24E8-4497-87C0-8A495FC9D403}" type="datetime1">
              <a:rPr lang="en-GB" smtClean="0"/>
              <a:pPr/>
              <a:t>29/09/2020</a:t>
            </a:fld>
            <a:endParaRPr lang="en-GB"/>
          </a:p>
        </p:txBody>
      </p:sp>
      <p:sp>
        <p:nvSpPr>
          <p:cNvPr id="5" name="Footer Placeholder 4">
            <a:extLst>
              <a:ext uri="{FF2B5EF4-FFF2-40B4-BE49-F238E27FC236}">
                <a16:creationId xmlns="" xmlns:a16="http://schemas.microsoft.com/office/drawing/2014/main" id="{240FB790-C7B0-4B68-B8E1-91D7B6521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701F713-2E05-4932-9984-91C415737929}"/>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05243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809528-FCC2-4C5B-9774-08DC75A2E9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13368C7-BC06-4E95-B071-E3803E6C5F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E2BE5197-FF94-4237-BC27-ECE1A9504B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FA1CEF6-8EBA-42E9-9CD6-C09630DA00C5}"/>
              </a:ext>
            </a:extLst>
          </p:cNvPr>
          <p:cNvSpPr>
            <a:spLocks noGrp="1"/>
          </p:cNvSpPr>
          <p:nvPr>
            <p:ph type="dt" sz="half" idx="10"/>
          </p:nvPr>
        </p:nvSpPr>
        <p:spPr/>
        <p:txBody>
          <a:bodyPr/>
          <a:lstStyle/>
          <a:p>
            <a:fld id="{96A5FE4D-77DD-4E3A-911D-2F27154EB75C}" type="datetime1">
              <a:rPr lang="en-GB" smtClean="0"/>
              <a:pPr/>
              <a:t>29/09/2020</a:t>
            </a:fld>
            <a:endParaRPr lang="en-GB"/>
          </a:p>
        </p:txBody>
      </p:sp>
      <p:sp>
        <p:nvSpPr>
          <p:cNvPr id="6" name="Footer Placeholder 5">
            <a:extLst>
              <a:ext uri="{FF2B5EF4-FFF2-40B4-BE49-F238E27FC236}">
                <a16:creationId xmlns="" xmlns:a16="http://schemas.microsoft.com/office/drawing/2014/main" id="{35867526-9E0E-40E8-A095-8DC2A4D9C9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DCCEAAF-72EA-44E1-BAED-866F29512790}"/>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368055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75793-4C37-4DC5-B353-A48F42BB6C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B7D57C4-53E6-4D5F-A538-520DA67CE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CE4F2DA-FEEE-4C16-9043-D07BAAA379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FE452C36-E238-4469-BE77-F8A38DFA7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525CB1F-8730-49FA-B97E-28E4EEF230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9DE56A1-4175-48F1-9D4B-E8FC24D667AC}"/>
              </a:ext>
            </a:extLst>
          </p:cNvPr>
          <p:cNvSpPr>
            <a:spLocks noGrp="1"/>
          </p:cNvSpPr>
          <p:nvPr>
            <p:ph type="dt" sz="half" idx="10"/>
          </p:nvPr>
        </p:nvSpPr>
        <p:spPr/>
        <p:txBody>
          <a:bodyPr/>
          <a:lstStyle/>
          <a:p>
            <a:fld id="{F5DCBA34-965E-49F1-B348-D5B13542EB7E}" type="datetime1">
              <a:rPr lang="en-GB" smtClean="0"/>
              <a:pPr/>
              <a:t>29/09/2020</a:t>
            </a:fld>
            <a:endParaRPr lang="en-GB"/>
          </a:p>
        </p:txBody>
      </p:sp>
      <p:sp>
        <p:nvSpPr>
          <p:cNvPr id="8" name="Footer Placeholder 7">
            <a:extLst>
              <a:ext uri="{FF2B5EF4-FFF2-40B4-BE49-F238E27FC236}">
                <a16:creationId xmlns="" xmlns:a16="http://schemas.microsoft.com/office/drawing/2014/main" id="{935810EA-5AA1-4B6E-8B18-6520AE3C4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384310D5-9685-45DA-872F-9796A85D0B16}"/>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35573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1C9C9-F5DE-48E8-AD17-FB3D1E62A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685B421-0BAB-41AA-9318-FB0FF7524B02}"/>
              </a:ext>
            </a:extLst>
          </p:cNvPr>
          <p:cNvSpPr>
            <a:spLocks noGrp="1"/>
          </p:cNvSpPr>
          <p:nvPr>
            <p:ph type="dt" sz="half" idx="10"/>
          </p:nvPr>
        </p:nvSpPr>
        <p:spPr/>
        <p:txBody>
          <a:bodyPr/>
          <a:lstStyle/>
          <a:p>
            <a:fld id="{AF374FA6-34E4-457C-9882-FFFF0DE0C286}" type="datetime1">
              <a:rPr lang="en-GB" smtClean="0"/>
              <a:pPr/>
              <a:t>29/09/2020</a:t>
            </a:fld>
            <a:endParaRPr lang="en-GB"/>
          </a:p>
        </p:txBody>
      </p:sp>
      <p:sp>
        <p:nvSpPr>
          <p:cNvPr id="4" name="Footer Placeholder 3">
            <a:extLst>
              <a:ext uri="{FF2B5EF4-FFF2-40B4-BE49-F238E27FC236}">
                <a16:creationId xmlns="" xmlns:a16="http://schemas.microsoft.com/office/drawing/2014/main" id="{28801B58-1DDB-4ECB-AE5A-3D6E98DD2F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23EDD43-1278-4C4A-8D41-299A615832EC}"/>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64111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5AA1BE1-CE50-4D38-B9AF-82303DD99AE7}"/>
              </a:ext>
            </a:extLst>
          </p:cNvPr>
          <p:cNvSpPr>
            <a:spLocks noGrp="1"/>
          </p:cNvSpPr>
          <p:nvPr>
            <p:ph type="dt" sz="half" idx="10"/>
          </p:nvPr>
        </p:nvSpPr>
        <p:spPr/>
        <p:txBody>
          <a:bodyPr/>
          <a:lstStyle/>
          <a:p>
            <a:fld id="{DF6D1FB4-0A6E-41C9-A56A-562C9A376D4F}" type="datetime1">
              <a:rPr lang="en-GB" smtClean="0"/>
              <a:pPr/>
              <a:t>29/09/2020</a:t>
            </a:fld>
            <a:endParaRPr lang="en-GB"/>
          </a:p>
        </p:txBody>
      </p:sp>
      <p:sp>
        <p:nvSpPr>
          <p:cNvPr id="3" name="Footer Placeholder 2">
            <a:extLst>
              <a:ext uri="{FF2B5EF4-FFF2-40B4-BE49-F238E27FC236}">
                <a16:creationId xmlns="" xmlns:a16="http://schemas.microsoft.com/office/drawing/2014/main" id="{D7209B13-BF08-42B4-81BC-165231019F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9C17A44E-E448-4C5A-A55B-381B6D5BAE74}"/>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68093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9E3540-0DBE-43BD-9AB7-557A35A6C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3AAA404-DDC7-457C-AF9F-A465FB48D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324F7450-60D5-463C-9C6C-1294B6785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E3FBB57-578A-4838-86FA-DDB83AC6B6F2}"/>
              </a:ext>
            </a:extLst>
          </p:cNvPr>
          <p:cNvSpPr>
            <a:spLocks noGrp="1"/>
          </p:cNvSpPr>
          <p:nvPr>
            <p:ph type="dt" sz="half" idx="10"/>
          </p:nvPr>
        </p:nvSpPr>
        <p:spPr/>
        <p:txBody>
          <a:bodyPr/>
          <a:lstStyle/>
          <a:p>
            <a:fld id="{EF1ACDD8-792D-4B85-92F6-C6B1C701A996}" type="datetime1">
              <a:rPr lang="en-GB" smtClean="0"/>
              <a:pPr/>
              <a:t>29/09/2020</a:t>
            </a:fld>
            <a:endParaRPr lang="en-GB"/>
          </a:p>
        </p:txBody>
      </p:sp>
      <p:sp>
        <p:nvSpPr>
          <p:cNvPr id="6" name="Footer Placeholder 5">
            <a:extLst>
              <a:ext uri="{FF2B5EF4-FFF2-40B4-BE49-F238E27FC236}">
                <a16:creationId xmlns="" xmlns:a16="http://schemas.microsoft.com/office/drawing/2014/main" id="{F4934C33-FB93-4128-BF44-F3842656A0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DAF6B76-DDC1-4EA8-A5DA-F07B9E8972D5}"/>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478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B43A1-E28A-41E6-B5B9-438BE440A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7BA5F3CE-358B-410C-A7DA-695F830CB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8C07AA92-6D00-4B55-A81E-46777DE9F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725527D-E1B8-4959-BEA8-F7059F71BE01}"/>
              </a:ext>
            </a:extLst>
          </p:cNvPr>
          <p:cNvSpPr>
            <a:spLocks noGrp="1"/>
          </p:cNvSpPr>
          <p:nvPr>
            <p:ph type="dt" sz="half" idx="10"/>
          </p:nvPr>
        </p:nvSpPr>
        <p:spPr/>
        <p:txBody>
          <a:bodyPr/>
          <a:lstStyle/>
          <a:p>
            <a:fld id="{BEF2A6F4-0769-44A0-8831-B96821ECCF9E}" type="datetime1">
              <a:rPr lang="en-GB" smtClean="0"/>
              <a:pPr/>
              <a:t>29/09/2020</a:t>
            </a:fld>
            <a:endParaRPr lang="en-GB"/>
          </a:p>
        </p:txBody>
      </p:sp>
      <p:sp>
        <p:nvSpPr>
          <p:cNvPr id="6" name="Footer Placeholder 5">
            <a:extLst>
              <a:ext uri="{FF2B5EF4-FFF2-40B4-BE49-F238E27FC236}">
                <a16:creationId xmlns="" xmlns:a16="http://schemas.microsoft.com/office/drawing/2014/main" id="{A39BE726-24B9-4EB0-8ECE-5D99A213E0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6E236C8-4C30-448F-ADC7-68C4EDD14513}"/>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72535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BA51674-BACC-44E9-ADF6-F04B30503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5F72BD8-9D24-4AA0-B04D-BDFDE34B8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691DD42-EB82-4182-BF31-61D9F29A04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43BC2-583C-4C60-8F3B-746FC26DEDD3}" type="datetime1">
              <a:rPr lang="en-GB" smtClean="0"/>
              <a:pPr/>
              <a:t>29/09/2020</a:t>
            </a:fld>
            <a:endParaRPr lang="en-GB"/>
          </a:p>
        </p:txBody>
      </p:sp>
      <p:sp>
        <p:nvSpPr>
          <p:cNvPr id="5" name="Footer Placeholder 4">
            <a:extLst>
              <a:ext uri="{FF2B5EF4-FFF2-40B4-BE49-F238E27FC236}">
                <a16:creationId xmlns="" xmlns:a16="http://schemas.microsoft.com/office/drawing/2014/main" id="{1786BEDD-7CF4-4ED4-8D35-05B7FCE89B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F9362EE3-C764-4631-92E4-5A2CA888F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70210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gif"/><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5" y="0"/>
            <a:ext cx="12265515" cy="6858000"/>
          </a:xfrm>
          <a:prstGeom prst="rect">
            <a:avLst/>
          </a:prstGeom>
        </p:spPr>
      </p:pic>
      <p:grpSp>
        <p:nvGrpSpPr>
          <p:cNvPr id="3" name="Группа 2"/>
          <p:cNvGrpSpPr/>
          <p:nvPr/>
        </p:nvGrpSpPr>
        <p:grpSpPr>
          <a:xfrm>
            <a:off x="10229918" y="504723"/>
            <a:ext cx="1758250" cy="1146378"/>
            <a:chOff x="10229918" y="504723"/>
            <a:chExt cx="1758250" cy="1146378"/>
          </a:xfrm>
        </p:grpSpPr>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265297" y="504723"/>
              <a:ext cx="722871" cy="1137853"/>
            </a:xfrm>
            <a:prstGeom prst="rect">
              <a:avLst/>
            </a:prstGeom>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229918" y="914844"/>
              <a:ext cx="937054" cy="736257"/>
            </a:xfrm>
            <a:prstGeom prst="rect">
              <a:avLst/>
            </a:prstGeom>
          </p:spPr>
        </p:pic>
      </p:grpSp>
      <p:pic>
        <p:nvPicPr>
          <p:cNvPr id="12" name="Рисунок 1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33511" y="1828456"/>
            <a:ext cx="2247433" cy="1856575"/>
          </a:xfrm>
          <a:prstGeom prst="rect">
            <a:avLst/>
          </a:prstGeom>
        </p:spPr>
      </p:pic>
      <p:sp>
        <p:nvSpPr>
          <p:cNvPr id="13" name="TextBox 12"/>
          <p:cNvSpPr txBox="1"/>
          <p:nvPr/>
        </p:nvSpPr>
        <p:spPr>
          <a:xfrm>
            <a:off x="4216908" y="6189148"/>
            <a:ext cx="3758184" cy="461665"/>
          </a:xfrm>
          <a:prstGeom prst="rect">
            <a:avLst/>
          </a:prstGeom>
          <a:noFill/>
        </p:spPr>
        <p:txBody>
          <a:bodyPr wrap="square" rtlCol="0">
            <a:spAutoFit/>
          </a:bodyPr>
          <a:lstStyle/>
          <a:p>
            <a:pPr algn="ctr"/>
            <a:r>
              <a:rPr lang="ru-RU" sz="1200" dirty="0">
                <a:solidFill>
                  <a:schemeClr val="bg1"/>
                </a:solidFill>
              </a:rPr>
              <a:t>Программа развития </a:t>
            </a:r>
            <a:r>
              <a:rPr lang="ru-RU" sz="1200" dirty="0" smtClean="0">
                <a:solidFill>
                  <a:schemeClr val="bg1"/>
                </a:solidFill>
              </a:rPr>
              <a:t>ООН</a:t>
            </a:r>
            <a:endParaRPr lang="en-US" sz="1200" dirty="0" smtClean="0">
              <a:solidFill>
                <a:schemeClr val="bg1"/>
              </a:solidFill>
            </a:endParaRPr>
          </a:p>
          <a:p>
            <a:pPr algn="ctr"/>
            <a:r>
              <a:rPr lang="en-US" sz="1200" dirty="0" smtClean="0">
                <a:solidFill>
                  <a:schemeClr val="bg1"/>
                </a:solidFill>
              </a:rPr>
              <a:t>2020</a:t>
            </a:r>
            <a:endParaRPr lang="ru-RU" sz="1200" dirty="0">
              <a:solidFill>
                <a:schemeClr val="bg1"/>
              </a:solidFill>
            </a:endParaRPr>
          </a:p>
        </p:txBody>
      </p:sp>
      <p:sp>
        <p:nvSpPr>
          <p:cNvPr id="4" name="TextBox 3"/>
          <p:cNvSpPr txBox="1"/>
          <p:nvPr/>
        </p:nvSpPr>
        <p:spPr>
          <a:xfrm>
            <a:off x="2743200" y="806878"/>
            <a:ext cx="6457243" cy="707886"/>
          </a:xfrm>
          <a:prstGeom prst="rect">
            <a:avLst/>
          </a:prstGeom>
          <a:noFill/>
        </p:spPr>
        <p:txBody>
          <a:bodyPr wrap="square" rtlCol="0">
            <a:spAutoFit/>
          </a:bodyPr>
          <a:lstStyle/>
          <a:p>
            <a:r>
              <a:rPr lang="ru-RU" sz="4000" b="1" dirty="0" smtClean="0">
                <a:solidFill>
                  <a:schemeClr val="bg1"/>
                </a:solidFill>
                <a:latin typeface="Arial Narrow" panose="020B0606020202030204" pitchFamily="34" charset="0"/>
              </a:rPr>
              <a:t>КЛИМАТИЧЕСКАЯ ШКАТУЛКА</a:t>
            </a:r>
            <a:endParaRPr lang="ru-RU" sz="4000" b="1" dirty="0">
              <a:solidFill>
                <a:schemeClr val="bg1"/>
              </a:solidFill>
              <a:latin typeface="Arial Narrow" panose="020B0606020202030204" pitchFamily="34" charset="0"/>
            </a:endParaRPr>
          </a:p>
        </p:txBody>
      </p:sp>
      <p:sp>
        <p:nvSpPr>
          <p:cNvPr id="8" name="TextBox 7"/>
          <p:cNvSpPr txBox="1"/>
          <p:nvPr/>
        </p:nvSpPr>
        <p:spPr>
          <a:xfrm>
            <a:off x="3105007" y="1708792"/>
            <a:ext cx="6694313" cy="1015663"/>
          </a:xfrm>
          <a:prstGeom prst="rect">
            <a:avLst/>
          </a:prstGeom>
          <a:noFill/>
        </p:spPr>
        <p:txBody>
          <a:bodyPr wrap="square" rtlCol="0">
            <a:spAutoFit/>
          </a:bodyPr>
          <a:lstStyle/>
          <a:p>
            <a:r>
              <a:rPr lang="ru-RU" sz="2000" b="1" dirty="0" smtClean="0">
                <a:solidFill>
                  <a:schemeClr val="bg1"/>
                </a:solidFill>
              </a:rPr>
              <a:t>Модуль 2. </a:t>
            </a:r>
          </a:p>
          <a:p>
            <a:r>
              <a:rPr lang="ru-RU" sz="2000" b="1" dirty="0" smtClean="0">
                <a:solidFill>
                  <a:schemeClr val="bg1"/>
                </a:solidFill>
              </a:rPr>
              <a:t>2.2.2. Примеры </a:t>
            </a:r>
            <a:r>
              <a:rPr lang="ru-RU" sz="2000" b="1" dirty="0">
                <a:solidFill>
                  <a:schemeClr val="bg1"/>
                </a:solidFill>
              </a:rPr>
              <a:t>игровых форм и методов обучения по теме </a:t>
            </a:r>
            <a:r>
              <a:rPr lang="ru-RU" sz="2000" b="1" dirty="0" smtClean="0">
                <a:solidFill>
                  <a:schemeClr val="bg1"/>
                </a:solidFill>
              </a:rPr>
              <a:t>«Изменение климата» </a:t>
            </a:r>
            <a:r>
              <a:rPr lang="ru-RU" sz="2000" b="1" dirty="0" smtClean="0">
                <a:solidFill>
                  <a:schemeClr val="bg1"/>
                </a:solidFill>
              </a:rPr>
              <a:t>.</a:t>
            </a:r>
            <a:endParaRPr lang="ru-RU" sz="2000" b="1" dirty="0">
              <a:solidFill>
                <a:schemeClr val="bg1"/>
              </a:solidFill>
            </a:endParaRPr>
          </a:p>
        </p:txBody>
      </p:sp>
    </p:spTree>
    <p:extLst>
      <p:ext uri="{BB962C8B-B14F-4D97-AF65-F5344CB8AC3E}">
        <p14:creationId xmlns="" xmlns:p14="http://schemas.microsoft.com/office/powerpoint/2010/main" val="1381355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7" name="TextBox 6"/>
          <p:cNvSpPr txBox="1"/>
          <p:nvPr/>
        </p:nvSpPr>
        <p:spPr>
          <a:xfrm>
            <a:off x="-116112" y="1740046"/>
            <a:ext cx="3646487" cy="338554"/>
          </a:xfrm>
          <a:prstGeom prst="rect">
            <a:avLst/>
          </a:prstGeom>
          <a:noFill/>
        </p:spPr>
        <p:txBody>
          <a:bodyPr wrap="square" rtlCol="0">
            <a:spAutoFit/>
          </a:bodyPr>
          <a:lstStyle/>
          <a:p>
            <a:pPr algn="ctr"/>
            <a:r>
              <a:rPr lang="ru-RU" sz="1600" b="1" dirty="0" smtClean="0">
                <a:solidFill>
                  <a:srgbClr val="0070C0"/>
                </a:solidFill>
              </a:rPr>
              <a:t>Станция 1 – «Эко-станция»</a:t>
            </a:r>
            <a:endParaRPr lang="ru-RU" sz="1600" dirty="0" smtClean="0"/>
          </a:p>
        </p:txBody>
      </p:sp>
      <p:pic>
        <p:nvPicPr>
          <p:cNvPr id="9" name="Picture 2" descr="C:\Users\ЕЛЕНА\Desktop\през. в картинках Климатическая шкатулка\1bbd7b52aec4e2036c73421794ce1467-20.jpg"/>
          <p:cNvPicPr>
            <a:picLocks noChangeAspect="1" noChangeArrowheads="1"/>
          </p:cNvPicPr>
          <p:nvPr/>
        </p:nvPicPr>
        <p:blipFill>
          <a:blip r:embed="rId5" cstate="print"/>
          <a:srcRect l="2362" t="525" r="2756" b="2625"/>
          <a:stretch>
            <a:fillRect/>
          </a:stretch>
        </p:blipFill>
        <p:spPr bwMode="auto">
          <a:xfrm>
            <a:off x="174169" y="2057433"/>
            <a:ext cx="3068152" cy="2441997"/>
          </a:xfrm>
          <a:prstGeom prst="rect">
            <a:avLst/>
          </a:prstGeom>
          <a:noFill/>
          <a:ln w="9525">
            <a:noFill/>
            <a:miter lim="800000"/>
            <a:headEnd/>
            <a:tailEnd/>
          </a:ln>
        </p:spPr>
      </p:pic>
      <p:sp>
        <p:nvSpPr>
          <p:cNvPr id="14" name="TextBox 13"/>
          <p:cNvSpPr txBox="1"/>
          <p:nvPr/>
        </p:nvSpPr>
        <p:spPr>
          <a:xfrm>
            <a:off x="3472316" y="2139520"/>
            <a:ext cx="3206455" cy="338554"/>
          </a:xfrm>
          <a:prstGeom prst="rect">
            <a:avLst/>
          </a:prstGeom>
          <a:noFill/>
        </p:spPr>
        <p:txBody>
          <a:bodyPr wrap="square" rtlCol="0">
            <a:spAutoFit/>
          </a:bodyPr>
          <a:lstStyle/>
          <a:p>
            <a:pPr algn="ctr"/>
            <a:r>
              <a:rPr lang="ru-RU" sz="1600" b="1" dirty="0" smtClean="0">
                <a:solidFill>
                  <a:srgbClr val="0070C0"/>
                </a:solidFill>
              </a:rPr>
              <a:t>Станция 2 – «Красная книга»</a:t>
            </a:r>
            <a:endParaRPr lang="ru-RU" sz="1600" dirty="0" smtClean="0"/>
          </a:p>
        </p:txBody>
      </p:sp>
      <p:pic>
        <p:nvPicPr>
          <p:cNvPr id="15" name="Picture 1" descr="C:\Users\ЕЛЕНА\Desktop\през. в картинках Климатическая шкатулка\1bbd7b52aec4e2036c73421794ce1467-23.jpg"/>
          <p:cNvPicPr>
            <a:picLocks noChangeAspect="1" noChangeArrowheads="1"/>
          </p:cNvPicPr>
          <p:nvPr/>
        </p:nvPicPr>
        <p:blipFill>
          <a:blip r:embed="rId6" cstate="print"/>
          <a:srcRect/>
          <a:stretch>
            <a:fillRect/>
          </a:stretch>
        </p:blipFill>
        <p:spPr bwMode="auto">
          <a:xfrm>
            <a:off x="7234154" y="2667993"/>
            <a:ext cx="4602119" cy="3152235"/>
          </a:xfrm>
          <a:prstGeom prst="rect">
            <a:avLst/>
          </a:prstGeom>
          <a:noFill/>
          <a:ln w="9525">
            <a:noFill/>
            <a:miter lim="800000"/>
            <a:headEnd/>
            <a:tailEnd/>
          </a:ln>
        </p:spPr>
      </p:pic>
      <p:sp>
        <p:nvSpPr>
          <p:cNvPr id="16" name="TextBox 15"/>
          <p:cNvSpPr txBox="1"/>
          <p:nvPr/>
        </p:nvSpPr>
        <p:spPr>
          <a:xfrm>
            <a:off x="6862764" y="2362241"/>
            <a:ext cx="5321852" cy="338554"/>
          </a:xfrm>
          <a:prstGeom prst="rect">
            <a:avLst/>
          </a:prstGeom>
          <a:noFill/>
        </p:spPr>
        <p:txBody>
          <a:bodyPr wrap="square" rtlCol="0">
            <a:spAutoFit/>
          </a:bodyPr>
          <a:lstStyle/>
          <a:p>
            <a:pPr algn="ctr"/>
            <a:r>
              <a:rPr lang="ru-RU" sz="1600" b="1" dirty="0" smtClean="0">
                <a:solidFill>
                  <a:srgbClr val="0070C0"/>
                </a:solidFill>
              </a:rPr>
              <a:t>Станция 3 – «Как сократить углеродный след»</a:t>
            </a:r>
            <a:endParaRPr lang="ru-RU" sz="1600" dirty="0" smtClean="0"/>
          </a:p>
        </p:txBody>
      </p:sp>
      <p:pic>
        <p:nvPicPr>
          <p:cNvPr id="17" name="Рисунок 1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867151" y="416052"/>
            <a:ext cx="1781560" cy="1864745"/>
          </a:xfrm>
          <a:prstGeom prst="rect">
            <a:avLst/>
          </a:prstGeom>
        </p:spPr>
      </p:pic>
      <p:sp>
        <p:nvSpPr>
          <p:cNvPr id="13" name="TextBox 12"/>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18" name="TextBox 17"/>
          <p:cNvSpPr txBox="1"/>
          <p:nvPr/>
        </p:nvSpPr>
        <p:spPr>
          <a:xfrm>
            <a:off x="792480" y="749290"/>
            <a:ext cx="6814820" cy="1200329"/>
          </a:xfrm>
          <a:prstGeom prst="rect">
            <a:avLst/>
          </a:prstGeom>
          <a:noFill/>
        </p:spPr>
        <p:txBody>
          <a:bodyPr wrap="square" rtlCol="0">
            <a:spAutoFit/>
          </a:bodyPr>
          <a:lstStyle/>
          <a:p>
            <a:r>
              <a:rPr lang="ru-RU" sz="2400" b="1" dirty="0" smtClean="0">
                <a:solidFill>
                  <a:schemeClr val="bg1"/>
                </a:solidFill>
                <a:latin typeface="Arial Narrow" panose="020B0606020202030204" pitchFamily="34" charset="0"/>
              </a:rPr>
              <a:t>| Викторина. </a:t>
            </a:r>
            <a:r>
              <a:rPr lang="ru-RU" sz="2400" b="1" dirty="0" smtClean="0">
                <a:solidFill>
                  <a:schemeClr val="bg1"/>
                </a:solidFill>
                <a:latin typeface="Arial Narrow" panose="020B0606020202030204" pitchFamily="34" charset="0"/>
              </a:rPr>
              <a:t>«</a:t>
            </a:r>
            <a:r>
              <a:rPr lang="ru-RU" sz="2000" b="1" dirty="0" smtClean="0">
                <a:solidFill>
                  <a:schemeClr val="bg1"/>
                </a:solidFill>
                <a:latin typeface="Arial Narrow" panose="020B0606020202030204" pitchFamily="34" charset="0"/>
              </a:rPr>
              <a:t>СО2КРАЩАЙ! СО2УЧАСТВУЙ! СО2ХРАНЯЙ!»</a:t>
            </a:r>
            <a:endParaRPr lang="ru-RU" sz="2000" b="1" dirty="0" smtClean="0">
              <a:solidFill>
                <a:schemeClr val="bg1"/>
              </a:solidFill>
              <a:latin typeface="Arial Narrow" panose="020B0606020202030204" pitchFamily="34" charset="0"/>
            </a:endParaRPr>
          </a:p>
          <a:p>
            <a:r>
              <a:rPr lang="ru-RU" sz="2400" b="1" dirty="0">
                <a:solidFill>
                  <a:schemeClr val="bg1"/>
                </a:solidFill>
                <a:latin typeface="Arial Narrow" panose="020B0606020202030204" pitchFamily="34" charset="0"/>
              </a:rPr>
              <a:t>(разработано в России)</a:t>
            </a:r>
          </a:p>
          <a:p>
            <a:endParaRPr lang="ru-RU" sz="2400" b="1" dirty="0">
              <a:solidFill>
                <a:schemeClr val="bg1"/>
              </a:solidFill>
              <a:latin typeface="Arial Narrow" panose="020B0606020202030204" pitchFamily="34" charset="0"/>
            </a:endParaRPr>
          </a:p>
        </p:txBody>
      </p:sp>
      <p:pic>
        <p:nvPicPr>
          <p:cNvPr id="1026" name="Picture 2" descr="Красная книга мира (Молюков М., Пескова И.) - купить книгу с ..."/>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964933" y="2484309"/>
            <a:ext cx="2156619" cy="2860487"/>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p:cNvSpPr txBox="1"/>
          <p:nvPr/>
        </p:nvSpPr>
        <p:spPr>
          <a:xfrm>
            <a:off x="119017" y="4379409"/>
            <a:ext cx="3157584" cy="1169551"/>
          </a:xfrm>
          <a:prstGeom prst="rect">
            <a:avLst/>
          </a:prstGeom>
          <a:noFill/>
        </p:spPr>
        <p:txBody>
          <a:bodyPr wrap="square" rtlCol="0">
            <a:spAutoFit/>
          </a:bodyPr>
          <a:lstStyle/>
          <a:p>
            <a:r>
              <a:rPr lang="ru-RU" sz="1400" dirty="0" smtClean="0">
                <a:solidFill>
                  <a:prstClr val="black"/>
                </a:solidFill>
              </a:rPr>
              <a:t>Учащимся необходимо выбрать 5 карточек викторины для школьников из пособия «Климатической шкатулки» и ответить на поставленные вопросы</a:t>
            </a:r>
            <a:endParaRPr lang="ru-RU" sz="1400" dirty="0"/>
          </a:p>
        </p:txBody>
      </p:sp>
      <p:sp>
        <p:nvSpPr>
          <p:cNvPr id="20" name="TextBox 19"/>
          <p:cNvSpPr txBox="1"/>
          <p:nvPr/>
        </p:nvSpPr>
        <p:spPr>
          <a:xfrm>
            <a:off x="3870960" y="5337637"/>
            <a:ext cx="2636520" cy="954107"/>
          </a:xfrm>
          <a:prstGeom prst="rect">
            <a:avLst/>
          </a:prstGeom>
          <a:noFill/>
        </p:spPr>
        <p:txBody>
          <a:bodyPr wrap="square" rtlCol="0">
            <a:spAutoFit/>
          </a:bodyPr>
          <a:lstStyle/>
          <a:p>
            <a:r>
              <a:rPr lang="ru-RU" sz="1400" dirty="0" smtClean="0"/>
              <a:t>Необходимо перечислить животные и растения, занесенные в Красную книгу региона за 1 минуту.</a:t>
            </a:r>
            <a:endParaRPr lang="ru-RU" sz="1400" dirty="0"/>
          </a:p>
        </p:txBody>
      </p:sp>
      <p:sp>
        <p:nvSpPr>
          <p:cNvPr id="21" name="TextBox 20"/>
          <p:cNvSpPr txBox="1"/>
          <p:nvPr/>
        </p:nvSpPr>
        <p:spPr>
          <a:xfrm>
            <a:off x="7150964" y="5802295"/>
            <a:ext cx="4705756" cy="954107"/>
          </a:xfrm>
          <a:prstGeom prst="rect">
            <a:avLst/>
          </a:prstGeom>
          <a:noFill/>
        </p:spPr>
        <p:txBody>
          <a:bodyPr wrap="square" rtlCol="0">
            <a:spAutoFit/>
          </a:bodyPr>
          <a:lstStyle/>
          <a:p>
            <a:r>
              <a:rPr lang="ru-RU" sz="1400" dirty="0" smtClean="0"/>
              <a:t>На плакате из «Климатической шкатулки» «Как сократить углеродный след» ребята должны найти и назвать 3 объекта, которые увеличивают СО</a:t>
            </a:r>
            <a:r>
              <a:rPr lang="ru-RU" sz="1400" baseline="-25000" dirty="0" smtClean="0"/>
              <a:t>2 </a:t>
            </a:r>
            <a:r>
              <a:rPr lang="ru-RU" sz="1400" dirty="0" smtClean="0"/>
              <a:t>и 3 объекта, которые уменьшают.</a:t>
            </a:r>
            <a:endParaRPr lang="ru-RU" sz="1400" dirty="0"/>
          </a:p>
        </p:txBody>
      </p:sp>
    </p:spTree>
    <p:extLst>
      <p:ext uri="{BB962C8B-B14F-4D97-AF65-F5344CB8AC3E}">
        <p14:creationId xmlns="" xmlns:p14="http://schemas.microsoft.com/office/powerpoint/2010/main" val="1785159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7" name="TextBox 6"/>
          <p:cNvSpPr txBox="1"/>
          <p:nvPr/>
        </p:nvSpPr>
        <p:spPr>
          <a:xfrm>
            <a:off x="304800" y="1861966"/>
            <a:ext cx="3093720" cy="584775"/>
          </a:xfrm>
          <a:prstGeom prst="rect">
            <a:avLst/>
          </a:prstGeom>
          <a:noFill/>
        </p:spPr>
        <p:txBody>
          <a:bodyPr wrap="square" rtlCol="0">
            <a:spAutoFit/>
          </a:bodyPr>
          <a:lstStyle/>
          <a:p>
            <a:pPr algn="ctr"/>
            <a:r>
              <a:rPr lang="ru-RU" sz="1600" b="1" dirty="0" smtClean="0">
                <a:solidFill>
                  <a:srgbClr val="0070C0"/>
                </a:solidFill>
              </a:rPr>
              <a:t>Станция 4 – </a:t>
            </a:r>
          </a:p>
          <a:p>
            <a:pPr algn="ctr"/>
            <a:r>
              <a:rPr lang="ru-RU" sz="1600" b="1" dirty="0" smtClean="0">
                <a:solidFill>
                  <a:srgbClr val="0070C0"/>
                </a:solidFill>
              </a:rPr>
              <a:t>«Энергосбережение в доме»</a:t>
            </a:r>
            <a:endParaRPr lang="ru-RU" sz="1600" dirty="0" smtClean="0"/>
          </a:p>
        </p:txBody>
      </p:sp>
      <p:pic>
        <p:nvPicPr>
          <p:cNvPr id="13" name="Picture 2" descr="D:\Users\user\Desktop\РИСУНКИ\slide_7.jpg"/>
          <p:cNvPicPr>
            <a:picLocks noChangeAspect="1" noChangeArrowheads="1"/>
          </p:cNvPicPr>
          <p:nvPr/>
        </p:nvPicPr>
        <p:blipFill>
          <a:blip r:embed="rId5" cstate="print"/>
          <a:srcRect/>
          <a:stretch>
            <a:fillRect/>
          </a:stretch>
        </p:blipFill>
        <p:spPr bwMode="auto">
          <a:xfrm>
            <a:off x="838200" y="2429059"/>
            <a:ext cx="1728192" cy="1950838"/>
          </a:xfrm>
          <a:prstGeom prst="rect">
            <a:avLst/>
          </a:prstGeom>
          <a:noFill/>
        </p:spPr>
      </p:pic>
      <p:pic>
        <p:nvPicPr>
          <p:cNvPr id="17" name="Picture 3" descr="C:\Users\ЕЛЕНА\Desktop\Новая папка (2)\Page8.jpg"/>
          <p:cNvPicPr>
            <a:picLocks noChangeAspect="1" noChangeArrowheads="1"/>
          </p:cNvPicPr>
          <p:nvPr/>
        </p:nvPicPr>
        <p:blipFill>
          <a:blip r:embed="rId6" cstate="print"/>
          <a:srcRect l="8095" t="52187" r="9523" b="16161"/>
          <a:stretch>
            <a:fillRect/>
          </a:stretch>
        </p:blipFill>
        <p:spPr bwMode="auto">
          <a:xfrm>
            <a:off x="3398520" y="2790835"/>
            <a:ext cx="4599758" cy="2499669"/>
          </a:xfrm>
          <a:prstGeom prst="rect">
            <a:avLst/>
          </a:prstGeom>
          <a:noFill/>
          <a:ln w="9525">
            <a:noFill/>
            <a:miter lim="800000"/>
            <a:headEnd/>
            <a:tailEnd/>
          </a:ln>
        </p:spPr>
      </p:pic>
      <p:sp>
        <p:nvSpPr>
          <p:cNvPr id="18" name="TextBox 17"/>
          <p:cNvSpPr txBox="1"/>
          <p:nvPr/>
        </p:nvSpPr>
        <p:spPr>
          <a:xfrm>
            <a:off x="4261938" y="2449019"/>
            <a:ext cx="3266622" cy="338554"/>
          </a:xfrm>
          <a:prstGeom prst="rect">
            <a:avLst/>
          </a:prstGeom>
          <a:noFill/>
        </p:spPr>
        <p:txBody>
          <a:bodyPr wrap="square" rtlCol="0">
            <a:spAutoFit/>
          </a:bodyPr>
          <a:lstStyle/>
          <a:p>
            <a:pPr algn="ctr"/>
            <a:r>
              <a:rPr lang="ru-RU" sz="1600" b="1" dirty="0" smtClean="0">
                <a:solidFill>
                  <a:srgbClr val="0070C0"/>
                </a:solidFill>
              </a:rPr>
              <a:t>Станция 5 – «Кроссворд»</a:t>
            </a:r>
            <a:endParaRPr lang="ru-RU" sz="1600" dirty="0" smtClean="0"/>
          </a:p>
        </p:txBody>
      </p:sp>
      <p:sp>
        <p:nvSpPr>
          <p:cNvPr id="19" name="TextBox 18"/>
          <p:cNvSpPr txBox="1"/>
          <p:nvPr/>
        </p:nvSpPr>
        <p:spPr>
          <a:xfrm>
            <a:off x="8266430" y="2937454"/>
            <a:ext cx="3651250" cy="584775"/>
          </a:xfrm>
          <a:prstGeom prst="rect">
            <a:avLst/>
          </a:prstGeom>
          <a:noFill/>
        </p:spPr>
        <p:txBody>
          <a:bodyPr wrap="square" rtlCol="0">
            <a:spAutoFit/>
          </a:bodyPr>
          <a:lstStyle/>
          <a:p>
            <a:pPr algn="ctr"/>
            <a:r>
              <a:rPr lang="ru-RU" sz="1600" b="1" dirty="0" smtClean="0">
                <a:solidFill>
                  <a:srgbClr val="0070C0"/>
                </a:solidFill>
              </a:rPr>
              <a:t>Станция 6 – </a:t>
            </a:r>
          </a:p>
          <a:p>
            <a:pPr algn="ctr"/>
            <a:r>
              <a:rPr lang="ru-RU" sz="1600" b="1" dirty="0" smtClean="0">
                <a:solidFill>
                  <a:srgbClr val="0070C0"/>
                </a:solidFill>
              </a:rPr>
              <a:t>«Тест «Мой углеродный след»</a:t>
            </a:r>
            <a:endParaRPr lang="ru-RU" sz="1600" dirty="0" smtClean="0"/>
          </a:p>
        </p:txBody>
      </p:sp>
      <p:sp>
        <p:nvSpPr>
          <p:cNvPr id="14" name="TextBox 13"/>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15" name="TextBox 14"/>
          <p:cNvSpPr txBox="1"/>
          <p:nvPr/>
        </p:nvSpPr>
        <p:spPr>
          <a:xfrm>
            <a:off x="792480" y="749290"/>
            <a:ext cx="6814820" cy="1200329"/>
          </a:xfrm>
          <a:prstGeom prst="rect">
            <a:avLst/>
          </a:prstGeom>
          <a:noFill/>
        </p:spPr>
        <p:txBody>
          <a:bodyPr wrap="square" rtlCol="0">
            <a:spAutoFit/>
          </a:bodyPr>
          <a:lstStyle/>
          <a:p>
            <a:r>
              <a:rPr lang="ru-RU" sz="2400" b="1" dirty="0" smtClean="0">
                <a:solidFill>
                  <a:schemeClr val="bg1"/>
                </a:solidFill>
                <a:latin typeface="Arial Narrow" panose="020B0606020202030204" pitchFamily="34" charset="0"/>
              </a:rPr>
              <a:t>| Викторина. </a:t>
            </a:r>
            <a:r>
              <a:rPr lang="ru-RU" sz="2400" b="1" dirty="0" smtClean="0">
                <a:solidFill>
                  <a:schemeClr val="bg1"/>
                </a:solidFill>
                <a:latin typeface="Arial Narrow" panose="020B0606020202030204" pitchFamily="34" charset="0"/>
              </a:rPr>
              <a:t>«</a:t>
            </a:r>
            <a:r>
              <a:rPr lang="ru-RU" sz="2000" b="1" dirty="0" smtClean="0">
                <a:solidFill>
                  <a:schemeClr val="bg1"/>
                </a:solidFill>
                <a:latin typeface="Arial Narrow" panose="020B0606020202030204" pitchFamily="34" charset="0"/>
              </a:rPr>
              <a:t>СО2КРАЩАЙ! СО2УЧАСТВУЙ! СО2ХРАНЯЙ!</a:t>
            </a:r>
            <a:r>
              <a:rPr lang="ru-RU" sz="2400" b="1" dirty="0" smtClean="0">
                <a:solidFill>
                  <a:schemeClr val="bg1"/>
                </a:solidFill>
                <a:latin typeface="Arial Narrow" panose="020B0606020202030204" pitchFamily="34" charset="0"/>
              </a:rPr>
              <a:t>»</a:t>
            </a:r>
            <a:endParaRPr lang="ru-RU" sz="2400" b="1" dirty="0" smtClean="0">
              <a:solidFill>
                <a:schemeClr val="bg1"/>
              </a:solidFill>
              <a:latin typeface="Arial Narrow" panose="020B0606020202030204" pitchFamily="34" charset="0"/>
            </a:endParaRPr>
          </a:p>
          <a:p>
            <a:r>
              <a:rPr lang="ru-RU" sz="2400" b="1" dirty="0">
                <a:solidFill>
                  <a:schemeClr val="bg1"/>
                </a:solidFill>
                <a:latin typeface="Arial Narrow" panose="020B0606020202030204" pitchFamily="34" charset="0"/>
              </a:rPr>
              <a:t>(разработано в России)</a:t>
            </a:r>
          </a:p>
          <a:p>
            <a:endParaRPr lang="ru-RU" sz="2400" b="1" dirty="0">
              <a:solidFill>
                <a:schemeClr val="bg1"/>
              </a:solidFill>
              <a:latin typeface="Arial Narrow" panose="020B0606020202030204" pitchFamily="34" charset="0"/>
            </a:endParaRPr>
          </a:p>
        </p:txBody>
      </p:sp>
      <p:sp>
        <p:nvSpPr>
          <p:cNvPr id="22" name="TextBox 21"/>
          <p:cNvSpPr txBox="1"/>
          <p:nvPr/>
        </p:nvSpPr>
        <p:spPr>
          <a:xfrm>
            <a:off x="670559" y="4416083"/>
            <a:ext cx="2072641" cy="1815882"/>
          </a:xfrm>
          <a:prstGeom prst="rect">
            <a:avLst/>
          </a:prstGeom>
          <a:noFill/>
        </p:spPr>
        <p:txBody>
          <a:bodyPr wrap="square" rtlCol="0">
            <a:spAutoFit/>
          </a:bodyPr>
          <a:lstStyle/>
          <a:p>
            <a:r>
              <a:rPr lang="ru-RU" sz="1400" dirty="0" smtClean="0"/>
              <a:t>Участникам за определенное время (3 минуты) нужно вспомнить и назвать как можно больше способов энергосбережения в доме.</a:t>
            </a:r>
            <a:endParaRPr lang="ru-RU" sz="1400" dirty="0"/>
          </a:p>
        </p:txBody>
      </p:sp>
      <p:sp>
        <p:nvSpPr>
          <p:cNvPr id="23" name="TextBox 22"/>
          <p:cNvSpPr txBox="1"/>
          <p:nvPr/>
        </p:nvSpPr>
        <p:spPr>
          <a:xfrm>
            <a:off x="4828735" y="5140569"/>
            <a:ext cx="2806505" cy="523220"/>
          </a:xfrm>
          <a:prstGeom prst="rect">
            <a:avLst/>
          </a:prstGeom>
          <a:noFill/>
        </p:spPr>
        <p:txBody>
          <a:bodyPr wrap="square" rtlCol="0">
            <a:spAutoFit/>
          </a:bodyPr>
          <a:lstStyle/>
          <a:p>
            <a:pPr algn="just"/>
            <a:r>
              <a:rPr lang="ru-RU" sz="1400" dirty="0" smtClean="0">
                <a:solidFill>
                  <a:prstClr val="black"/>
                </a:solidFill>
              </a:rPr>
              <a:t>Участники должны решить предложенный кроссворд</a:t>
            </a:r>
            <a:endParaRPr lang="ru-RU" sz="1400" dirty="0"/>
          </a:p>
        </p:txBody>
      </p:sp>
      <p:sp>
        <p:nvSpPr>
          <p:cNvPr id="24" name="TextBox 23"/>
          <p:cNvSpPr txBox="1"/>
          <p:nvPr/>
        </p:nvSpPr>
        <p:spPr>
          <a:xfrm>
            <a:off x="8488680" y="3491132"/>
            <a:ext cx="3337559" cy="738664"/>
          </a:xfrm>
          <a:prstGeom prst="rect">
            <a:avLst/>
          </a:prstGeom>
          <a:noFill/>
        </p:spPr>
        <p:txBody>
          <a:bodyPr wrap="square" rtlCol="0">
            <a:spAutoFit/>
          </a:bodyPr>
          <a:lstStyle/>
          <a:p>
            <a:pPr algn="just"/>
            <a:r>
              <a:rPr lang="ru-RU" sz="1400" dirty="0" smtClean="0"/>
              <a:t>Участникам необходимо выбрать правильный вариант ответа, набрав определенное количество баллов.</a:t>
            </a:r>
            <a:endParaRPr lang="ru-RU" sz="1400" dirty="0"/>
          </a:p>
        </p:txBody>
      </p:sp>
    </p:spTree>
    <p:extLst>
      <p:ext uri="{BB962C8B-B14F-4D97-AF65-F5344CB8AC3E}">
        <p14:creationId xmlns="" xmlns:p14="http://schemas.microsoft.com/office/powerpoint/2010/main" val="1876113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21" name="TextBox 20"/>
          <p:cNvSpPr txBox="1"/>
          <p:nvPr/>
        </p:nvSpPr>
        <p:spPr>
          <a:xfrm>
            <a:off x="281962" y="2022599"/>
            <a:ext cx="4870450" cy="338554"/>
          </a:xfrm>
          <a:prstGeom prst="rect">
            <a:avLst/>
          </a:prstGeom>
          <a:noFill/>
        </p:spPr>
        <p:txBody>
          <a:bodyPr wrap="square" rtlCol="0">
            <a:spAutoFit/>
          </a:bodyPr>
          <a:lstStyle/>
          <a:p>
            <a:pPr algn="ctr"/>
            <a:r>
              <a:rPr lang="ru-RU" sz="1600" b="1" dirty="0" smtClean="0">
                <a:solidFill>
                  <a:srgbClr val="0070C0"/>
                </a:solidFill>
              </a:rPr>
              <a:t>Станция 7 – «Карта»</a:t>
            </a:r>
            <a:endParaRPr lang="ru-RU" sz="1600" dirty="0" smtClean="0"/>
          </a:p>
        </p:txBody>
      </p:sp>
      <p:sp>
        <p:nvSpPr>
          <p:cNvPr id="14" name="TextBox 13"/>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15" name="TextBox 14"/>
          <p:cNvSpPr txBox="1"/>
          <p:nvPr/>
        </p:nvSpPr>
        <p:spPr>
          <a:xfrm>
            <a:off x="792480" y="749290"/>
            <a:ext cx="6814820" cy="1200329"/>
          </a:xfrm>
          <a:prstGeom prst="rect">
            <a:avLst/>
          </a:prstGeom>
          <a:noFill/>
        </p:spPr>
        <p:txBody>
          <a:bodyPr wrap="square" rtlCol="0">
            <a:spAutoFit/>
          </a:bodyPr>
          <a:lstStyle/>
          <a:p>
            <a:r>
              <a:rPr lang="ru-RU" sz="2400" b="1" dirty="0" smtClean="0">
                <a:solidFill>
                  <a:schemeClr val="bg1"/>
                </a:solidFill>
                <a:latin typeface="Arial Narrow" panose="020B0606020202030204" pitchFamily="34" charset="0"/>
              </a:rPr>
              <a:t>| Викторина. </a:t>
            </a:r>
            <a:r>
              <a:rPr lang="ru-RU" sz="2400" b="1" dirty="0" smtClean="0">
                <a:solidFill>
                  <a:schemeClr val="bg1"/>
                </a:solidFill>
                <a:latin typeface="Arial Narrow" panose="020B0606020202030204" pitchFamily="34" charset="0"/>
              </a:rPr>
              <a:t>«</a:t>
            </a:r>
            <a:r>
              <a:rPr lang="ru-RU" sz="2000" b="1" dirty="0" smtClean="0">
                <a:solidFill>
                  <a:schemeClr val="bg1"/>
                </a:solidFill>
                <a:latin typeface="Arial Narrow" panose="020B0606020202030204" pitchFamily="34" charset="0"/>
              </a:rPr>
              <a:t>СО2КРАЩАЙ! СО2УЧАСТВУЙ! СО2ХРАНЯЙ!»</a:t>
            </a:r>
            <a:endParaRPr lang="ru-RU" sz="2000" b="1" dirty="0" smtClean="0">
              <a:solidFill>
                <a:schemeClr val="bg1"/>
              </a:solidFill>
              <a:latin typeface="Arial Narrow" panose="020B0606020202030204" pitchFamily="34" charset="0"/>
            </a:endParaRPr>
          </a:p>
          <a:p>
            <a:r>
              <a:rPr lang="ru-RU" sz="2400" b="1" dirty="0">
                <a:solidFill>
                  <a:schemeClr val="bg1"/>
                </a:solidFill>
                <a:latin typeface="Arial Narrow" panose="020B0606020202030204" pitchFamily="34" charset="0"/>
              </a:rPr>
              <a:t>(разработано в России)</a:t>
            </a:r>
          </a:p>
          <a:p>
            <a:endParaRPr lang="ru-RU" sz="2400" b="1" dirty="0">
              <a:solidFill>
                <a:schemeClr val="bg1"/>
              </a:solidFill>
              <a:latin typeface="Arial Narrow" panose="020B0606020202030204" pitchFamily="34" charset="0"/>
            </a:endParaRPr>
          </a:p>
        </p:txBody>
      </p:sp>
      <p:sp>
        <p:nvSpPr>
          <p:cNvPr id="16" name="TextBox 15"/>
          <p:cNvSpPr txBox="1"/>
          <p:nvPr/>
        </p:nvSpPr>
        <p:spPr>
          <a:xfrm>
            <a:off x="5896632" y="3156181"/>
            <a:ext cx="4611474" cy="523220"/>
          </a:xfrm>
          <a:prstGeom prst="rect">
            <a:avLst/>
          </a:prstGeom>
          <a:noFill/>
        </p:spPr>
        <p:txBody>
          <a:bodyPr wrap="square" rtlCol="0">
            <a:spAutoFit/>
          </a:bodyPr>
          <a:lstStyle/>
          <a:p>
            <a:r>
              <a:rPr lang="ru-RU" sz="1400" dirty="0" smtClean="0"/>
              <a:t>На последней станции всем участникам необходимо собрать все фрагменты карты в целую. </a:t>
            </a:r>
            <a:endParaRPr lang="ru-RU" sz="1400" dirty="0"/>
          </a:p>
        </p:txBody>
      </p:sp>
      <p:pic>
        <p:nvPicPr>
          <p:cNvPr id="2050" name="Picture 2" descr="Материки, части света и страны. - География"/>
          <p:cNvPicPr>
            <a:picLocks noChangeAspect="1" noChangeArrowheads="1"/>
          </p:cNvPicPr>
          <p:nvPr/>
        </p:nvPicPr>
        <p:blipFill>
          <a:blip r:embed="rId5" cstate="print"/>
          <a:srcRect/>
          <a:stretch>
            <a:fillRect/>
          </a:stretch>
        </p:blipFill>
        <p:spPr bwMode="auto">
          <a:xfrm>
            <a:off x="200545" y="2472570"/>
            <a:ext cx="5762625" cy="3000376"/>
          </a:xfrm>
          <a:prstGeom prst="rect">
            <a:avLst/>
          </a:prstGeom>
          <a:noFill/>
        </p:spPr>
      </p:pic>
      <p:pic>
        <p:nvPicPr>
          <p:cNvPr id="22" name="Рисунок 2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974233" y="3719616"/>
            <a:ext cx="1826192" cy="1670375"/>
          </a:xfrm>
          <a:prstGeom prst="rect">
            <a:avLst/>
          </a:prstGeom>
        </p:spPr>
      </p:pic>
    </p:spTree>
    <p:extLst>
      <p:ext uri="{BB962C8B-B14F-4D97-AF65-F5344CB8AC3E}">
        <p14:creationId xmlns="" xmlns:p14="http://schemas.microsoft.com/office/powerpoint/2010/main" val="1876113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0"/>
            <a:ext cx="12194436" cy="2396011"/>
          </a:xfrm>
          <a:prstGeom prst="rect">
            <a:avLst/>
          </a:prstGeom>
        </p:spPr>
      </p:pic>
      <p:sp>
        <p:nvSpPr>
          <p:cNvPr id="14" name="TextBox 13"/>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15" name="TextBox 14"/>
          <p:cNvSpPr txBox="1"/>
          <p:nvPr/>
        </p:nvSpPr>
        <p:spPr>
          <a:xfrm>
            <a:off x="792480" y="749290"/>
            <a:ext cx="6814820" cy="830997"/>
          </a:xfrm>
          <a:prstGeom prst="rect">
            <a:avLst/>
          </a:prstGeom>
          <a:noFill/>
        </p:spPr>
        <p:txBody>
          <a:bodyPr wrap="square" rtlCol="0">
            <a:spAutoFit/>
          </a:bodyPr>
          <a:lstStyle/>
          <a:p>
            <a:r>
              <a:rPr lang="ru-RU" sz="2400" b="1" dirty="0" smtClean="0">
                <a:solidFill>
                  <a:schemeClr val="bg1"/>
                </a:solidFill>
                <a:latin typeface="Arial Narrow" panose="020B0606020202030204" pitchFamily="34" charset="0"/>
              </a:rPr>
              <a:t>| </a:t>
            </a:r>
            <a:r>
              <a:rPr lang="ru-RU" sz="2400" b="1" dirty="0" err="1" smtClean="0">
                <a:solidFill>
                  <a:schemeClr val="bg1"/>
                </a:solidFill>
                <a:latin typeface="Arial Narrow" panose="020B0606020202030204" pitchFamily="34" charset="0"/>
              </a:rPr>
              <a:t>Квест</a:t>
            </a:r>
            <a:r>
              <a:rPr lang="ru-RU" sz="2400" b="1" dirty="0" smtClean="0">
                <a:solidFill>
                  <a:schemeClr val="bg1"/>
                </a:solidFill>
                <a:latin typeface="Arial Narrow" panose="020B0606020202030204" pitchFamily="34" charset="0"/>
              </a:rPr>
              <a:t>. Игра «по станциям» «5 шагов»</a:t>
            </a:r>
          </a:p>
          <a:p>
            <a:r>
              <a:rPr lang="ru-RU" sz="2400" b="1" dirty="0" smtClean="0">
                <a:solidFill>
                  <a:schemeClr val="bg1"/>
                </a:solidFill>
                <a:latin typeface="Arial Narrow" panose="020B0606020202030204" pitchFamily="34" charset="0"/>
              </a:rPr>
              <a:t>(разработано в Узбекистане)</a:t>
            </a:r>
            <a:endParaRPr lang="ru-RU" sz="2400" b="1" dirty="0">
              <a:solidFill>
                <a:schemeClr val="bg1"/>
              </a:solidFill>
              <a:latin typeface="Arial Narrow" panose="020B0606020202030204" pitchFamily="34" charset="0"/>
            </a:endParaRPr>
          </a:p>
        </p:txBody>
      </p:sp>
      <p:sp>
        <p:nvSpPr>
          <p:cNvPr id="16" name="Прямоугольник 15"/>
          <p:cNvSpPr/>
          <p:nvPr/>
        </p:nvSpPr>
        <p:spPr>
          <a:xfrm>
            <a:off x="740979" y="1979778"/>
            <a:ext cx="10515600" cy="1980542"/>
          </a:xfrm>
          <a:prstGeom prst="rect">
            <a:avLst/>
          </a:prstGeom>
        </p:spPr>
        <p:txBody>
          <a:bodyPr wrap="square">
            <a:spAutoFit/>
          </a:bodyPr>
          <a:lstStyle/>
          <a:p>
            <a:pPr algn="just">
              <a:lnSpc>
                <a:spcPct val="115000"/>
              </a:lnSpc>
              <a:spcAft>
                <a:spcPts val="600"/>
              </a:spcAft>
            </a:pPr>
            <a:r>
              <a:rPr lang="ru-RU" sz="1400" b="1" dirty="0" smtClean="0">
                <a:solidFill>
                  <a:srgbClr val="0072BC"/>
                </a:solidFill>
                <a:ea typeface="Times New Roman" panose="02020603050405020304" pitchFamily="18" charset="0"/>
                <a:cs typeface="Times New Roman" panose="02020603050405020304" pitchFamily="18" charset="0"/>
              </a:rPr>
              <a:t>Перед началом игры все участники получают маршрутный лист, согласно которому поэтапно проходят станции и получают балл за правильные ответы.</a:t>
            </a:r>
          </a:p>
          <a:p>
            <a:pPr algn="just">
              <a:lnSpc>
                <a:spcPct val="115000"/>
              </a:lnSpc>
              <a:spcAft>
                <a:spcPts val="600"/>
              </a:spcAft>
            </a:pPr>
            <a:r>
              <a:rPr lang="ru-RU" sz="1400" b="1" dirty="0" smtClean="0">
                <a:ea typeface="Times New Roman" panose="02020603050405020304" pitchFamily="18" charset="0"/>
                <a:cs typeface="Times New Roman" panose="02020603050405020304" pitchFamily="18" charset="0"/>
              </a:rPr>
              <a:t>Станция 1</a:t>
            </a:r>
            <a:r>
              <a:rPr lang="ru-RU" sz="1400" dirty="0" smtClean="0">
                <a:ea typeface="Times New Roman" panose="02020603050405020304" pitchFamily="18" charset="0"/>
                <a:cs typeface="Times New Roman" panose="02020603050405020304" pitchFamily="18" charset="0"/>
              </a:rPr>
              <a:t> – Участники подходят к первой станции и получают следующее задание</a:t>
            </a:r>
            <a:r>
              <a:rPr lang="ru-RU" sz="1400" i="1" dirty="0" smtClean="0">
                <a:ea typeface="Times New Roman" panose="02020603050405020304" pitchFamily="18" charset="0"/>
                <a:cs typeface="Times New Roman" panose="02020603050405020304" pitchFamily="18" charset="0"/>
              </a:rPr>
              <a:t>: </a:t>
            </a:r>
            <a:r>
              <a:rPr lang="ru-RU" sz="1400" b="1" i="1" dirty="0" smtClean="0">
                <a:solidFill>
                  <a:srgbClr val="0070C0"/>
                </a:solidFill>
                <a:ea typeface="Times New Roman" panose="02020603050405020304" pitchFamily="18" charset="0"/>
                <a:cs typeface="Times New Roman" panose="02020603050405020304" pitchFamily="18" charset="0"/>
              </a:rPr>
              <a:t>«Эксперты </a:t>
            </a:r>
            <a:r>
              <a:rPr lang="ru-RU" sz="1400" b="1" i="1" dirty="0">
                <a:solidFill>
                  <a:srgbClr val="0070C0"/>
                </a:solidFill>
                <a:ea typeface="Times New Roman" panose="02020603050405020304" pitchFamily="18" charset="0"/>
                <a:cs typeface="Times New Roman" panose="02020603050405020304" pitchFamily="18" charset="0"/>
              </a:rPr>
              <a:t>утверждают, что выбросы </a:t>
            </a:r>
            <a:r>
              <a:rPr lang="ru-RU" sz="1400" b="1" i="1" dirty="0" smtClean="0">
                <a:solidFill>
                  <a:srgbClr val="0070C0"/>
                </a:solidFill>
                <a:ea typeface="Times New Roman" panose="02020603050405020304" pitchFamily="18" charset="0"/>
                <a:cs typeface="Times New Roman" panose="02020603050405020304" pitchFamily="18" charset="0"/>
              </a:rPr>
              <a:t>парниковых газов </a:t>
            </a:r>
            <a:r>
              <a:rPr lang="ru-RU" sz="1400" b="1" i="1" dirty="0">
                <a:solidFill>
                  <a:srgbClr val="0070C0"/>
                </a:solidFill>
                <a:ea typeface="Times New Roman" panose="02020603050405020304" pitchFamily="18" charset="0"/>
                <a:cs typeface="Times New Roman" panose="02020603050405020304" pitchFamily="18" charset="0"/>
              </a:rPr>
              <a:t>должны быть уменьшены почти на 50 %. </a:t>
            </a:r>
            <a:r>
              <a:rPr lang="ru-RU" sz="1400" b="1" i="1" dirty="0" smtClean="0">
                <a:solidFill>
                  <a:srgbClr val="0070C0"/>
                </a:solidFill>
                <a:ea typeface="Times New Roman" panose="02020603050405020304" pitchFamily="18" charset="0"/>
                <a:cs typeface="Times New Roman" panose="02020603050405020304" pitchFamily="18" charset="0"/>
              </a:rPr>
              <a:t>Как это </a:t>
            </a:r>
            <a:r>
              <a:rPr lang="ru-RU" sz="1400" b="1" i="1" dirty="0">
                <a:solidFill>
                  <a:srgbClr val="0070C0"/>
                </a:solidFill>
                <a:ea typeface="Times New Roman" panose="02020603050405020304" pitchFamily="18" charset="0"/>
                <a:cs typeface="Times New Roman" panose="02020603050405020304" pitchFamily="18" charset="0"/>
              </a:rPr>
              <a:t>можно </a:t>
            </a:r>
            <a:r>
              <a:rPr lang="ru-RU" sz="1400" b="1" i="1" dirty="0" smtClean="0">
                <a:solidFill>
                  <a:srgbClr val="0070C0"/>
                </a:solidFill>
                <a:ea typeface="Times New Roman" panose="02020603050405020304" pitchFamily="18" charset="0"/>
                <a:cs typeface="Times New Roman" panose="02020603050405020304" pitchFamily="18" charset="0"/>
              </a:rPr>
              <a:t>сделать? </a:t>
            </a:r>
            <a:r>
              <a:rPr lang="ru-RU" sz="1400" b="1" i="1" dirty="0">
                <a:solidFill>
                  <a:srgbClr val="0070C0"/>
                </a:solidFill>
                <a:ea typeface="Times New Roman" panose="02020603050405020304" pitchFamily="18" charset="0"/>
                <a:cs typeface="Times New Roman" panose="02020603050405020304" pitchFamily="18" charset="0"/>
              </a:rPr>
              <a:t>Попробуйте написать рекомендации в </a:t>
            </a:r>
            <a:r>
              <a:rPr lang="ru-RU" sz="1400" b="1" i="1" dirty="0" smtClean="0">
                <a:solidFill>
                  <a:srgbClr val="0070C0"/>
                </a:solidFill>
                <a:ea typeface="Times New Roman" panose="02020603050405020304" pitchFamily="18" charset="0"/>
                <a:cs typeface="Times New Roman" panose="02020603050405020304" pitchFamily="18" charset="0"/>
              </a:rPr>
              <a:t>стихах».</a:t>
            </a:r>
            <a:r>
              <a:rPr lang="ru-RU" sz="1400" dirty="0" smtClean="0">
                <a:ea typeface="Times New Roman" panose="02020603050405020304" pitchFamily="18" charset="0"/>
                <a:cs typeface="Times New Roman" panose="02020603050405020304" pitchFamily="18" charset="0"/>
              </a:rPr>
              <a:t> Команды </a:t>
            </a:r>
            <a:r>
              <a:rPr lang="ru-RU" sz="1400" dirty="0">
                <a:ea typeface="Times New Roman" panose="02020603050405020304" pitchFamily="18" charset="0"/>
                <a:cs typeface="Times New Roman" panose="02020603050405020304" pitchFamily="18" charset="0"/>
              </a:rPr>
              <a:t>вносят предложения об уменьшении </a:t>
            </a:r>
            <a:r>
              <a:rPr lang="ru-RU" sz="1400" dirty="0" smtClean="0">
                <a:ea typeface="Times New Roman" panose="02020603050405020304" pitchFamily="18" charset="0"/>
                <a:cs typeface="Times New Roman" panose="02020603050405020304" pitchFamily="18" charset="0"/>
              </a:rPr>
              <a:t>выбросов парниковых газов в </a:t>
            </a:r>
            <a:r>
              <a:rPr lang="ru-RU" sz="1400" dirty="0">
                <a:ea typeface="Times New Roman" panose="02020603050405020304" pitchFamily="18" charset="0"/>
                <a:cs typeface="Times New Roman" panose="02020603050405020304" pitchFamily="18" charset="0"/>
              </a:rPr>
              <a:t>атмосферу при использовании автомобилей, об электромобилях и </a:t>
            </a:r>
            <a:r>
              <a:rPr lang="ru-RU" sz="1400" dirty="0" smtClean="0">
                <a:ea typeface="Times New Roman" panose="02020603050405020304" pitchFamily="18" charset="0"/>
                <a:cs typeface="Times New Roman" panose="02020603050405020304" pitchFamily="18" charset="0"/>
              </a:rPr>
              <a:t>другие предложения, оформляют плакат со стихами.</a:t>
            </a:r>
            <a:endParaRPr lang="ru-RU" sz="1400" dirty="0">
              <a:ea typeface="Times New Roman" panose="02020603050405020304" pitchFamily="18" charset="0"/>
              <a:cs typeface="Times New Roman" panose="02020603050405020304" pitchFamily="18" charset="0"/>
            </a:endParaRPr>
          </a:p>
          <a:p>
            <a:pPr algn="just">
              <a:lnSpc>
                <a:spcPct val="115000"/>
              </a:lnSpc>
              <a:spcAft>
                <a:spcPts val="600"/>
              </a:spcAft>
            </a:pPr>
            <a:endParaRPr lang="ru-RU" sz="1400" dirty="0" smtClean="0">
              <a:ea typeface="Times New Roman" panose="02020603050405020304" pitchFamily="18" charset="0"/>
              <a:cs typeface="Times New Roman" panose="02020603050405020304" pitchFamily="18" charset="0"/>
            </a:endParaRPr>
          </a:p>
        </p:txBody>
      </p:sp>
      <p:pic>
        <p:nvPicPr>
          <p:cNvPr id="22" name="Рисунок 2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7527" y="4037545"/>
            <a:ext cx="2160263" cy="1732633"/>
          </a:xfrm>
          <a:prstGeom prst="rect">
            <a:avLst/>
          </a:prstGeom>
        </p:spPr>
      </p:pic>
      <p:sp>
        <p:nvSpPr>
          <p:cNvPr id="8" name="TextBox 7"/>
          <p:cNvSpPr txBox="1"/>
          <p:nvPr/>
        </p:nvSpPr>
        <p:spPr>
          <a:xfrm>
            <a:off x="3247697" y="4114800"/>
            <a:ext cx="8166537" cy="1932837"/>
          </a:xfrm>
          <a:prstGeom prst="rect">
            <a:avLst/>
          </a:prstGeom>
          <a:noFill/>
        </p:spPr>
        <p:txBody>
          <a:bodyPr wrap="square" rtlCol="0">
            <a:spAutoFit/>
          </a:bodyPr>
          <a:lstStyle/>
          <a:p>
            <a:pPr lvl="0" algn="just">
              <a:lnSpc>
                <a:spcPct val="115000"/>
              </a:lnSpc>
              <a:spcAft>
                <a:spcPts val="600"/>
              </a:spcAft>
            </a:pPr>
            <a:r>
              <a:rPr lang="ru-RU" sz="1400" b="1" dirty="0" smtClean="0">
                <a:solidFill>
                  <a:prstClr val="black"/>
                </a:solidFill>
                <a:ea typeface="Times New Roman" panose="02020603050405020304" pitchFamily="18" charset="0"/>
                <a:cs typeface="Times New Roman" panose="02020603050405020304" pitchFamily="18" charset="0"/>
              </a:rPr>
              <a:t>Станция 2</a:t>
            </a:r>
            <a:r>
              <a:rPr lang="ru-RU" sz="1400" dirty="0" smtClean="0">
                <a:solidFill>
                  <a:prstClr val="black"/>
                </a:solidFill>
                <a:ea typeface="Times New Roman" panose="02020603050405020304" pitchFamily="18" charset="0"/>
                <a:cs typeface="Times New Roman" panose="02020603050405020304" pitchFamily="18" charset="0"/>
              </a:rPr>
              <a:t> – По карте маршрута участники находят вторую станцию и получают второе задание. </a:t>
            </a:r>
            <a:r>
              <a:rPr lang="ru-RU" sz="1400" b="1" i="1" dirty="0" smtClean="0">
                <a:solidFill>
                  <a:srgbClr val="0070C0"/>
                </a:solidFill>
                <a:ea typeface="Times New Roman" panose="02020603050405020304" pitchFamily="18" charset="0"/>
                <a:cs typeface="Times New Roman" panose="02020603050405020304" pitchFamily="18" charset="0"/>
              </a:rPr>
              <a:t>Задание: «К 2050 году эксперты советуют получать 85 % энергии из возобновляемых источников. Что это за источники, и как их можно использовать в нашей школе?» </a:t>
            </a:r>
            <a:r>
              <a:rPr lang="ru-RU" sz="1400" dirty="0" smtClean="0">
                <a:solidFill>
                  <a:prstClr val="black"/>
                </a:solidFill>
                <a:ea typeface="Times New Roman" panose="02020603050405020304" pitchFamily="18" charset="0"/>
                <a:cs typeface="Times New Roman" panose="02020603050405020304" pitchFamily="18" charset="0"/>
              </a:rPr>
              <a:t>Команды вносят предложения по использованию энергии солнца, ветра, воды в школе, составляя план реконструкции школы. Дополнительные баллы – за рекомендации по энергосбережению.</a:t>
            </a:r>
          </a:p>
          <a:p>
            <a:endParaRPr lang="ru-RU" dirty="0"/>
          </a:p>
        </p:txBody>
      </p:sp>
    </p:spTree>
    <p:extLst>
      <p:ext uri="{BB962C8B-B14F-4D97-AF65-F5344CB8AC3E}">
        <p14:creationId xmlns:p14="http://schemas.microsoft.com/office/powerpoint/2010/main" xmlns="" val="283017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0"/>
            <a:ext cx="12194436" cy="2396011"/>
          </a:xfrm>
          <a:prstGeom prst="rect">
            <a:avLst/>
          </a:prstGeom>
        </p:spPr>
      </p:pic>
      <p:sp>
        <p:nvSpPr>
          <p:cNvPr id="14" name="TextBox 13"/>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15" name="TextBox 14"/>
          <p:cNvSpPr txBox="1"/>
          <p:nvPr/>
        </p:nvSpPr>
        <p:spPr>
          <a:xfrm>
            <a:off x="792480" y="749290"/>
            <a:ext cx="6814820" cy="830997"/>
          </a:xfrm>
          <a:prstGeom prst="rect">
            <a:avLst/>
          </a:prstGeom>
          <a:noFill/>
        </p:spPr>
        <p:txBody>
          <a:bodyPr wrap="square" rtlCol="0">
            <a:spAutoFit/>
          </a:bodyPr>
          <a:lstStyle/>
          <a:p>
            <a:r>
              <a:rPr lang="ru-RU" sz="2400" b="1" dirty="0" smtClean="0">
                <a:solidFill>
                  <a:schemeClr val="bg1"/>
                </a:solidFill>
                <a:latin typeface="Arial Narrow" panose="020B0606020202030204" pitchFamily="34" charset="0"/>
              </a:rPr>
              <a:t>| </a:t>
            </a:r>
            <a:r>
              <a:rPr lang="ru-RU" sz="2400" b="1" dirty="0" err="1" smtClean="0">
                <a:solidFill>
                  <a:schemeClr val="bg1"/>
                </a:solidFill>
                <a:latin typeface="Arial Narrow" panose="020B0606020202030204" pitchFamily="34" charset="0"/>
              </a:rPr>
              <a:t>Квест</a:t>
            </a:r>
            <a:r>
              <a:rPr lang="ru-RU" sz="2400" b="1" dirty="0" smtClean="0">
                <a:solidFill>
                  <a:schemeClr val="bg1"/>
                </a:solidFill>
                <a:latin typeface="Arial Narrow" panose="020B0606020202030204" pitchFamily="34" charset="0"/>
              </a:rPr>
              <a:t>. Игра «по станциям» «5 шагов»</a:t>
            </a:r>
          </a:p>
          <a:p>
            <a:r>
              <a:rPr lang="ru-RU" sz="2400" b="1" dirty="0" smtClean="0">
                <a:solidFill>
                  <a:schemeClr val="bg1"/>
                </a:solidFill>
                <a:latin typeface="Arial Narrow" panose="020B0606020202030204" pitchFamily="34" charset="0"/>
              </a:rPr>
              <a:t>(разработано в Узбекистане)</a:t>
            </a:r>
            <a:endParaRPr lang="ru-RU" sz="2400" b="1" dirty="0">
              <a:solidFill>
                <a:schemeClr val="bg1"/>
              </a:solidFill>
              <a:latin typeface="Arial Narrow" panose="020B0606020202030204" pitchFamily="34" charset="0"/>
            </a:endParaRPr>
          </a:p>
        </p:txBody>
      </p:sp>
      <p:sp>
        <p:nvSpPr>
          <p:cNvPr id="16" name="Прямоугольник 15"/>
          <p:cNvSpPr/>
          <p:nvPr/>
        </p:nvSpPr>
        <p:spPr>
          <a:xfrm>
            <a:off x="788275" y="2003938"/>
            <a:ext cx="10641725" cy="3048527"/>
          </a:xfrm>
          <a:prstGeom prst="rect">
            <a:avLst/>
          </a:prstGeom>
        </p:spPr>
        <p:txBody>
          <a:bodyPr wrap="square">
            <a:spAutoFit/>
          </a:bodyPr>
          <a:lstStyle/>
          <a:p>
            <a:pPr algn="just">
              <a:lnSpc>
                <a:spcPct val="115000"/>
              </a:lnSpc>
              <a:spcAft>
                <a:spcPts val="600"/>
              </a:spcAft>
            </a:pPr>
            <a:r>
              <a:rPr lang="ru-RU" sz="1400" b="1" dirty="0" smtClean="0">
                <a:ea typeface="Times New Roman" panose="02020603050405020304" pitchFamily="18" charset="0"/>
                <a:cs typeface="Times New Roman" panose="02020603050405020304" pitchFamily="18" charset="0"/>
              </a:rPr>
              <a:t>Станция </a:t>
            </a:r>
            <a:r>
              <a:rPr lang="ru-RU" sz="1400" b="1" dirty="0">
                <a:ea typeface="Times New Roman" panose="02020603050405020304" pitchFamily="18" charset="0"/>
                <a:cs typeface="Times New Roman" panose="02020603050405020304" pitchFamily="18" charset="0"/>
              </a:rPr>
              <a:t>3</a:t>
            </a:r>
            <a:r>
              <a:rPr lang="ru-RU" sz="1400" dirty="0">
                <a:ea typeface="Times New Roman" panose="02020603050405020304" pitchFamily="18" charset="0"/>
                <a:cs typeface="Times New Roman" panose="02020603050405020304" pitchFamily="18" charset="0"/>
              </a:rPr>
              <a:t> – </a:t>
            </a:r>
            <a:r>
              <a:rPr lang="ru-RU" sz="1400" dirty="0" smtClean="0">
                <a:ea typeface="Times New Roman" panose="02020603050405020304" pitchFamily="18" charset="0"/>
                <a:cs typeface="Times New Roman" panose="02020603050405020304" pitchFamily="18" charset="0"/>
              </a:rPr>
              <a:t>На третьей станции участникам достается следующее задание: </a:t>
            </a:r>
            <a:r>
              <a:rPr lang="ru-RU" sz="1400" b="1" i="1" dirty="0" smtClean="0">
                <a:solidFill>
                  <a:srgbClr val="0070C0"/>
                </a:solidFill>
                <a:ea typeface="Times New Roman" panose="02020603050405020304" pitchFamily="18" charset="0"/>
                <a:cs typeface="Times New Roman" panose="02020603050405020304" pitchFamily="18" charset="0"/>
              </a:rPr>
              <a:t>«Эксперты считают</a:t>
            </a:r>
            <a:r>
              <a:rPr lang="ru-RU" sz="1400" b="1" i="1" dirty="0">
                <a:solidFill>
                  <a:srgbClr val="0070C0"/>
                </a:solidFill>
                <a:ea typeface="Times New Roman" panose="02020603050405020304" pitchFamily="18" charset="0"/>
                <a:cs typeface="Times New Roman" panose="02020603050405020304" pitchFamily="18" charset="0"/>
              </a:rPr>
              <a:t>, что добыча и использование каменного угля должны полностью прекратиться. Почему? Отметьте на карте места, где </a:t>
            </a:r>
            <a:r>
              <a:rPr lang="ru-RU" sz="1400" b="1" i="1" dirty="0" smtClean="0">
                <a:solidFill>
                  <a:srgbClr val="0070C0"/>
                </a:solidFill>
                <a:ea typeface="Times New Roman" panose="02020603050405020304" pitchFamily="18" charset="0"/>
                <a:cs typeface="Times New Roman" panose="02020603050405020304" pitchFamily="18" charset="0"/>
              </a:rPr>
              <a:t>в нашей стране целесообразно </a:t>
            </a:r>
            <a:r>
              <a:rPr lang="ru-RU" sz="1400" b="1" i="1" dirty="0">
                <a:solidFill>
                  <a:srgbClr val="0070C0"/>
                </a:solidFill>
                <a:ea typeface="Times New Roman" panose="02020603050405020304" pitchFamily="18" charset="0"/>
                <a:cs typeface="Times New Roman" panose="02020603050405020304" pitchFamily="18" charset="0"/>
              </a:rPr>
              <a:t>вырабатывать альтернативную </a:t>
            </a:r>
            <a:r>
              <a:rPr lang="ru-RU" sz="1400" b="1" i="1" dirty="0" smtClean="0">
                <a:solidFill>
                  <a:srgbClr val="0070C0"/>
                </a:solidFill>
                <a:ea typeface="Times New Roman" panose="02020603050405020304" pitchFamily="18" charset="0"/>
                <a:cs typeface="Times New Roman" panose="02020603050405020304" pitchFamily="18" charset="0"/>
              </a:rPr>
              <a:t>энергию». </a:t>
            </a:r>
            <a:r>
              <a:rPr lang="ru-RU" sz="1400" dirty="0" smtClean="0">
                <a:ea typeface="Times New Roman" panose="02020603050405020304" pitchFamily="18" charset="0"/>
                <a:cs typeface="Times New Roman" panose="02020603050405020304" pitchFamily="18" charset="0"/>
              </a:rPr>
              <a:t>Школьники рассказывают </a:t>
            </a:r>
            <a:r>
              <a:rPr lang="ru-RU" sz="1400" dirty="0">
                <a:ea typeface="Times New Roman" panose="02020603050405020304" pitchFamily="18" charset="0"/>
                <a:cs typeface="Times New Roman" panose="02020603050405020304" pitchFamily="18" charset="0"/>
              </a:rPr>
              <a:t>о запасах угля в стране, об опасности загрязняющих веществ и парниковых газов, об истощаемости углеводородных ресурсов, опасности добычи угля и </a:t>
            </a:r>
            <a:r>
              <a:rPr lang="ru-RU" sz="1400" dirty="0" smtClean="0">
                <a:ea typeface="Times New Roman" panose="02020603050405020304" pitchFamily="18" charset="0"/>
                <a:cs typeface="Times New Roman" panose="02020603050405020304" pitchFamily="18" charset="0"/>
              </a:rPr>
              <a:t>выполняют задание по карте.</a:t>
            </a:r>
          </a:p>
          <a:p>
            <a:pPr algn="just">
              <a:lnSpc>
                <a:spcPct val="115000"/>
              </a:lnSpc>
              <a:spcAft>
                <a:spcPts val="600"/>
              </a:spcAft>
            </a:pPr>
            <a:r>
              <a:rPr lang="ru-RU" sz="1400" b="1" dirty="0" smtClean="0">
                <a:ea typeface="Times New Roman" panose="02020603050405020304" pitchFamily="18" charset="0"/>
                <a:cs typeface="Times New Roman" panose="02020603050405020304" pitchFamily="18" charset="0"/>
              </a:rPr>
              <a:t>Станция 4</a:t>
            </a:r>
            <a:r>
              <a:rPr lang="ru-RU" sz="1400" dirty="0" smtClean="0">
                <a:ea typeface="Times New Roman" panose="02020603050405020304" pitchFamily="18" charset="0"/>
                <a:cs typeface="Times New Roman" panose="02020603050405020304" pitchFamily="18" charset="0"/>
              </a:rPr>
              <a:t> – По карте маршрута участники находят задание, спрятанное недалеко от финиша. </a:t>
            </a:r>
            <a:r>
              <a:rPr lang="ru-RU" sz="1400" b="1" i="1" dirty="0" smtClean="0">
                <a:solidFill>
                  <a:srgbClr val="0070C0"/>
                </a:solidFill>
                <a:ea typeface="Times New Roman" panose="02020603050405020304" pitchFamily="18" charset="0"/>
                <a:cs typeface="Times New Roman" panose="02020603050405020304" pitchFamily="18" charset="0"/>
              </a:rPr>
              <a:t>Задание: «Эксперты считают, что выбросы парниковых газов в атмосферу должны быть минимизированы к 2050 году. Как можно этого добиться каждому человеку в быту? Убедите в необходимости сбережения энергии первоклассника».</a:t>
            </a:r>
            <a:r>
              <a:rPr lang="ru-RU" sz="1400" dirty="0" smtClean="0">
                <a:ea typeface="Times New Roman" panose="02020603050405020304" pitchFamily="18" charset="0"/>
                <a:cs typeface="Times New Roman" panose="02020603050405020304" pitchFamily="18" charset="0"/>
              </a:rPr>
              <a:t> Команды рассказывают специально подготовленному ученику о том, как добиться сбережения энергии в быту . </a:t>
            </a:r>
          </a:p>
          <a:p>
            <a:pPr algn="just">
              <a:lnSpc>
                <a:spcPct val="115000"/>
              </a:lnSpc>
              <a:spcAft>
                <a:spcPts val="600"/>
              </a:spcAft>
            </a:pPr>
            <a:r>
              <a:rPr lang="ru-RU" sz="1400" b="1" dirty="0" smtClean="0">
                <a:ea typeface="Times New Roman" panose="02020603050405020304" pitchFamily="18" charset="0"/>
                <a:cs typeface="Times New Roman" panose="02020603050405020304" pitchFamily="18" charset="0"/>
              </a:rPr>
              <a:t>Станция 5 </a:t>
            </a:r>
            <a:r>
              <a:rPr lang="ru-RU" sz="1400" dirty="0" smtClean="0">
                <a:ea typeface="Times New Roman" panose="02020603050405020304" pitchFamily="18" charset="0"/>
                <a:cs typeface="Times New Roman" panose="02020603050405020304" pitchFamily="18" charset="0"/>
              </a:rPr>
              <a:t>–</a:t>
            </a:r>
            <a:r>
              <a:rPr lang="ru-RU" sz="1400" b="1" dirty="0" smtClean="0">
                <a:ea typeface="Times New Roman" panose="02020603050405020304" pitchFamily="18" charset="0"/>
                <a:cs typeface="Times New Roman" panose="02020603050405020304" pitchFamily="18" charset="0"/>
              </a:rPr>
              <a:t> </a:t>
            </a:r>
            <a:r>
              <a:rPr lang="ru-RU" sz="1400" dirty="0" smtClean="0">
                <a:ea typeface="Times New Roman" panose="02020603050405020304" pitchFamily="18" charset="0"/>
                <a:cs typeface="Times New Roman" panose="02020603050405020304" pitchFamily="18" charset="0"/>
              </a:rPr>
              <a:t>Финиш! Жюри подводит итоги и награждает победителей.</a:t>
            </a:r>
          </a:p>
          <a:p>
            <a:pPr algn="just">
              <a:lnSpc>
                <a:spcPct val="115000"/>
              </a:lnSpc>
              <a:spcAft>
                <a:spcPts val="600"/>
              </a:spcAft>
            </a:pPr>
            <a:endParaRPr lang="ru-RU" sz="1400" dirty="0" smtClean="0">
              <a:ea typeface="Times New Roman" panose="02020603050405020304" pitchFamily="18" charset="0"/>
              <a:cs typeface="Times New Roman" panose="02020603050405020304" pitchFamily="18" charset="0"/>
            </a:endParaRPr>
          </a:p>
        </p:txBody>
      </p:sp>
      <p:pic>
        <p:nvPicPr>
          <p:cNvPr id="22" name="Рисунок 2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23540" y="4289793"/>
            <a:ext cx="1944041" cy="1559213"/>
          </a:xfrm>
          <a:prstGeom prst="rect">
            <a:avLst/>
          </a:prstGeom>
        </p:spPr>
      </p:pic>
    </p:spTree>
    <p:extLst>
      <p:ext uri="{BB962C8B-B14F-4D97-AF65-F5344CB8AC3E}">
        <p14:creationId xmlns:p14="http://schemas.microsoft.com/office/powerpoint/2010/main" xmlns="" val="283017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14" name="TextBox 13"/>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7" name="TextBox 6"/>
          <p:cNvSpPr txBox="1"/>
          <p:nvPr/>
        </p:nvSpPr>
        <p:spPr>
          <a:xfrm>
            <a:off x="792479" y="749290"/>
            <a:ext cx="8471441" cy="830997"/>
          </a:xfrm>
          <a:prstGeom prst="rect">
            <a:avLst/>
          </a:prstGeom>
          <a:noFill/>
        </p:spPr>
        <p:txBody>
          <a:bodyPr wrap="square" rtlCol="0">
            <a:spAutoFit/>
          </a:bodyPr>
          <a:lstStyle/>
          <a:p>
            <a:r>
              <a:rPr lang="ru-RU" sz="2400" b="1" dirty="0" smtClean="0">
                <a:solidFill>
                  <a:schemeClr val="bg1"/>
                </a:solidFill>
                <a:latin typeface="Arial Narrow" panose="020B0606020202030204" pitchFamily="34" charset="0"/>
              </a:rPr>
              <a:t>| Викторина «От чёрного к зелёному»</a:t>
            </a:r>
          </a:p>
          <a:p>
            <a:r>
              <a:rPr lang="ru-RU" sz="2400" b="1" dirty="0" smtClean="0">
                <a:solidFill>
                  <a:schemeClr val="bg1"/>
                </a:solidFill>
                <a:latin typeface="Arial Narrow" panose="020B0606020202030204" pitchFamily="34" charset="0"/>
              </a:rPr>
              <a:t>(разработано в Узбекистане)</a:t>
            </a:r>
            <a:endParaRPr lang="ru-RU" sz="2400" b="1" dirty="0">
              <a:solidFill>
                <a:schemeClr val="bg1"/>
              </a:solidFill>
              <a:latin typeface="Arial Narrow" panose="020B0606020202030204" pitchFamily="34" charset="0"/>
            </a:endParaRPr>
          </a:p>
        </p:txBody>
      </p:sp>
      <p:sp>
        <p:nvSpPr>
          <p:cNvPr id="8" name="TextBox 7"/>
          <p:cNvSpPr txBox="1"/>
          <p:nvPr/>
        </p:nvSpPr>
        <p:spPr>
          <a:xfrm>
            <a:off x="996287" y="2088107"/>
            <a:ext cx="10263116" cy="369332"/>
          </a:xfrm>
          <a:prstGeom prst="rect">
            <a:avLst/>
          </a:prstGeom>
          <a:noFill/>
        </p:spPr>
        <p:txBody>
          <a:bodyPr wrap="square" rtlCol="0">
            <a:spAutoFit/>
          </a:bodyPr>
          <a:lstStyle/>
          <a:p>
            <a:endParaRPr lang="ru-RU" dirty="0"/>
          </a:p>
        </p:txBody>
      </p:sp>
      <p:sp>
        <p:nvSpPr>
          <p:cNvPr id="9" name="TextBox 8"/>
          <p:cNvSpPr txBox="1"/>
          <p:nvPr/>
        </p:nvSpPr>
        <p:spPr>
          <a:xfrm>
            <a:off x="777922" y="1910687"/>
            <a:ext cx="10863618" cy="369332"/>
          </a:xfrm>
          <a:prstGeom prst="rect">
            <a:avLst/>
          </a:prstGeom>
          <a:noFill/>
        </p:spPr>
        <p:txBody>
          <a:bodyPr wrap="square" rtlCol="0">
            <a:spAutoFit/>
          </a:bodyPr>
          <a:lstStyle/>
          <a:p>
            <a:endParaRPr lang="ru-RU" dirty="0"/>
          </a:p>
        </p:txBody>
      </p:sp>
      <p:sp>
        <p:nvSpPr>
          <p:cNvPr id="10" name="TextBox 9"/>
          <p:cNvSpPr txBox="1"/>
          <p:nvPr/>
        </p:nvSpPr>
        <p:spPr>
          <a:xfrm>
            <a:off x="436728" y="1883392"/>
            <a:ext cx="11286699" cy="4355038"/>
          </a:xfrm>
          <a:prstGeom prst="rect">
            <a:avLst/>
          </a:prstGeom>
          <a:noFill/>
        </p:spPr>
        <p:txBody>
          <a:bodyPr wrap="square" rtlCol="0">
            <a:spAutoFit/>
          </a:bodyPr>
          <a:lstStyle/>
          <a:p>
            <a:pPr algn="just"/>
            <a:r>
              <a:rPr lang="ru-RU" sz="1400" b="1" dirty="0" smtClean="0">
                <a:solidFill>
                  <a:srgbClr val="0072BC"/>
                </a:solidFill>
              </a:rPr>
              <a:t>Об игре:  </a:t>
            </a:r>
            <a:r>
              <a:rPr lang="ru-RU" sz="1400" dirty="0" smtClean="0"/>
              <a:t>Игра «От чёрного к зелёному» наглядно показывает участникам переход к использованию экологически чистых технологий, методов сбережения энергии и сокращения углеродного следа на нашей планете. </a:t>
            </a:r>
          </a:p>
          <a:p>
            <a:pPr algn="just"/>
            <a:r>
              <a:rPr lang="ru-RU" sz="1400" dirty="0" smtClean="0"/>
              <a:t>Поэтапно проходя станции и выполняя задания, участники освобождают «планету» от черных пазл углеродного следа и наполняют ее деревьями и животными. </a:t>
            </a:r>
            <a:endParaRPr lang="ru-RU" sz="1400" b="1" dirty="0" smtClean="0">
              <a:solidFill>
                <a:srgbClr val="0072BC"/>
              </a:solidFill>
            </a:endParaRPr>
          </a:p>
          <a:p>
            <a:pPr algn="just"/>
            <a:endParaRPr lang="ru-RU" sz="1400" b="1" dirty="0" smtClean="0">
              <a:solidFill>
                <a:srgbClr val="0072BC"/>
              </a:solidFill>
            </a:endParaRPr>
          </a:p>
          <a:p>
            <a:pPr algn="just"/>
            <a:r>
              <a:rPr lang="ru-RU" sz="1400" b="1" dirty="0" smtClean="0">
                <a:solidFill>
                  <a:srgbClr val="0072BC"/>
                </a:solidFill>
              </a:rPr>
              <a:t>Оборудование: </a:t>
            </a:r>
            <a:r>
              <a:rPr lang="ru-RU" sz="1400" dirty="0" smtClean="0"/>
              <a:t>карточки с заданиями, изображения планеты, закрытые черными </a:t>
            </a:r>
            <a:r>
              <a:rPr lang="ru-RU" sz="1400" dirty="0" err="1" smtClean="0"/>
              <a:t>пазлами</a:t>
            </a:r>
            <a:r>
              <a:rPr lang="ru-RU" sz="1400" dirty="0" smtClean="0"/>
              <a:t>, фигурки с изображениями деревьев, животных, солнца, ветра, капель воды.</a:t>
            </a:r>
          </a:p>
          <a:p>
            <a:pPr algn="just">
              <a:spcAft>
                <a:spcPts val="600"/>
              </a:spcAft>
            </a:pPr>
            <a:endParaRPr lang="ru-RU" sz="1400" b="1" dirty="0" smtClean="0">
              <a:solidFill>
                <a:srgbClr val="0072BC"/>
              </a:solidFill>
            </a:endParaRPr>
          </a:p>
          <a:p>
            <a:pPr algn="just">
              <a:spcAft>
                <a:spcPts val="600"/>
              </a:spcAft>
            </a:pPr>
            <a:r>
              <a:rPr lang="ru-RU" sz="1400" b="1" dirty="0" smtClean="0">
                <a:solidFill>
                  <a:srgbClr val="0072BC"/>
                </a:solidFill>
              </a:rPr>
              <a:t>Как играть:</a:t>
            </a:r>
            <a:endParaRPr lang="ru-RU" sz="1400" dirty="0" smtClean="0"/>
          </a:p>
          <a:p>
            <a:pPr algn="just">
              <a:spcAft>
                <a:spcPts val="600"/>
              </a:spcAft>
            </a:pPr>
            <a:r>
              <a:rPr lang="ru-RU" sz="1400" b="1" dirty="0" smtClean="0">
                <a:ea typeface="Times New Roman" panose="02020603050405020304" pitchFamily="18" charset="0"/>
                <a:cs typeface="Times New Roman" panose="02020603050405020304" pitchFamily="18" charset="0"/>
              </a:rPr>
              <a:t>Станция 1</a:t>
            </a:r>
            <a:r>
              <a:rPr lang="ru-RU" sz="1400" dirty="0" smtClean="0">
                <a:ea typeface="Times New Roman" panose="02020603050405020304" pitchFamily="18" charset="0"/>
                <a:cs typeface="Times New Roman" panose="02020603050405020304" pitchFamily="18" charset="0"/>
              </a:rPr>
              <a:t> – Участникам предлагается ответить на ряд вопросов, связанных с темой «Изменение климата». Правильно о</a:t>
            </a:r>
            <a:r>
              <a:rPr lang="ru-RU" sz="1400" dirty="0" smtClean="0"/>
              <a:t>тветив на вопросы этого этапа, участники могут снять черные пазлы углеродного следа, закрывающие их планету. </a:t>
            </a:r>
          </a:p>
          <a:p>
            <a:pPr algn="just">
              <a:spcAft>
                <a:spcPts val="600"/>
              </a:spcAft>
            </a:pPr>
            <a:r>
              <a:rPr lang="ru-RU" sz="1400" b="1" dirty="0" smtClean="0">
                <a:ea typeface="Times New Roman" panose="02020603050405020304" pitchFamily="18" charset="0"/>
                <a:cs typeface="Times New Roman" panose="02020603050405020304" pitchFamily="18" charset="0"/>
              </a:rPr>
              <a:t>Станция 2</a:t>
            </a:r>
            <a:r>
              <a:rPr lang="ru-RU" sz="1400" dirty="0" smtClean="0">
                <a:ea typeface="Times New Roman" panose="02020603050405020304" pitchFamily="18" charset="0"/>
                <a:cs typeface="Times New Roman" panose="02020603050405020304" pitchFamily="18" charset="0"/>
              </a:rPr>
              <a:t> – </a:t>
            </a:r>
            <a:r>
              <a:rPr lang="ru-RU" sz="1400" dirty="0" smtClean="0"/>
              <a:t>Команды называют пословицы о природе, получая за каждый правильный ответ коричневую фигурку дерева. Кто посадит больше деревьев на своей планете? </a:t>
            </a:r>
            <a:endParaRPr lang="ru-RU" sz="1400" i="1" dirty="0" smtClean="0">
              <a:ea typeface="Times New Roman" panose="02020603050405020304" pitchFamily="18" charset="0"/>
              <a:cs typeface="Times New Roman" panose="02020603050405020304" pitchFamily="18" charset="0"/>
            </a:endParaRPr>
          </a:p>
          <a:p>
            <a:pPr algn="just">
              <a:spcAft>
                <a:spcPts val="600"/>
              </a:spcAft>
            </a:pPr>
            <a:r>
              <a:rPr lang="ru-RU" sz="1400" i="1" dirty="0" smtClean="0">
                <a:ea typeface="Times New Roman" panose="02020603050405020304" pitchFamily="18" charset="0"/>
                <a:cs typeface="Times New Roman" panose="02020603050405020304" pitchFamily="18" charset="0"/>
              </a:rPr>
              <a:t>(Примеры пословиц: «Что сегодня сбережёшь, завтра пригодится», «Не жди от природы милости, сам сад посади, сам и вырасти», «Нет плохой земли, есть плохие хозяева», «Мала птица, а и та своё гнездо бережёт»,  и т.д.).</a:t>
            </a:r>
          </a:p>
          <a:p>
            <a:pPr algn="just">
              <a:spcAft>
                <a:spcPts val="600"/>
              </a:spcAft>
            </a:pPr>
            <a:r>
              <a:rPr lang="ru-RU" sz="1400" b="1" dirty="0" smtClean="0">
                <a:ea typeface="Times New Roman" panose="02020603050405020304" pitchFamily="18" charset="0"/>
                <a:cs typeface="Times New Roman" panose="02020603050405020304" pitchFamily="18" charset="0"/>
              </a:rPr>
              <a:t>Станция 3</a:t>
            </a:r>
            <a:r>
              <a:rPr lang="ru-RU" sz="1400" dirty="0" smtClean="0">
                <a:ea typeface="Times New Roman" panose="02020603050405020304" pitchFamily="18" charset="0"/>
                <a:cs typeface="Times New Roman" panose="02020603050405020304" pitchFamily="18" charset="0"/>
              </a:rPr>
              <a:t> – Конкурс капитанов «Верю – не верю». </a:t>
            </a:r>
            <a:r>
              <a:rPr lang="ru-RU" sz="1400" dirty="0" smtClean="0"/>
              <a:t>За каждый правильный ответ капитаны получают «каплю воды», чтобы полить посаженное на предыдущем этапе дерево. Прикрепляя «капли воды», участники переворачивают фигурки деревьев на зеленую сторону. </a:t>
            </a:r>
            <a:endParaRPr lang="ru-RU" sz="1400" i="1" dirty="0" smtClean="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44815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14" name="TextBox 13"/>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16" name="Прямоугольник 15"/>
          <p:cNvSpPr/>
          <p:nvPr/>
        </p:nvSpPr>
        <p:spPr>
          <a:xfrm>
            <a:off x="300250" y="2351943"/>
            <a:ext cx="11423177" cy="2623795"/>
          </a:xfrm>
          <a:prstGeom prst="rect">
            <a:avLst/>
          </a:prstGeom>
        </p:spPr>
        <p:txBody>
          <a:bodyPr wrap="square">
            <a:spAutoFit/>
          </a:bodyPr>
          <a:lstStyle/>
          <a:p>
            <a:pPr algn="just">
              <a:lnSpc>
                <a:spcPct val="115000"/>
              </a:lnSpc>
              <a:spcAft>
                <a:spcPts val="600"/>
              </a:spcAft>
            </a:pPr>
            <a:r>
              <a:rPr lang="ru-RU" sz="1400" b="1" dirty="0" smtClean="0">
                <a:ea typeface="Times New Roman" panose="02020603050405020304" pitchFamily="18" charset="0"/>
                <a:cs typeface="Times New Roman" panose="02020603050405020304" pitchFamily="18" charset="0"/>
              </a:rPr>
              <a:t>Станция 4</a:t>
            </a:r>
            <a:r>
              <a:rPr lang="ru-RU" sz="1400" dirty="0" smtClean="0">
                <a:ea typeface="Times New Roman" panose="02020603050405020304" pitchFamily="18" charset="0"/>
                <a:cs typeface="Times New Roman" panose="02020603050405020304" pitchFamily="18" charset="0"/>
              </a:rPr>
              <a:t> – Международным Союзом охраны природы было принято решение создать специальную книгу и занести в нее все находящиеся под угрозой исчезновения виды животных и растений. Красный цвет книги — сигнал тревоги, надвигающейся опасности, предупреждения. Участникам предлагается назвать виды животных, занесенные в Красную книгу страны и </a:t>
            </a:r>
            <a:r>
              <a:rPr lang="ru-RU" sz="1400" dirty="0" smtClean="0"/>
              <a:t>получить за правильный ответ фигурку животного для своей планеты. Чья планета окажется самой населённой? </a:t>
            </a:r>
            <a:endParaRPr lang="ru-RU" sz="1400" dirty="0" smtClean="0">
              <a:ea typeface="Times New Roman" panose="02020603050405020304" pitchFamily="18" charset="0"/>
              <a:cs typeface="Times New Roman" panose="02020603050405020304" pitchFamily="18" charset="0"/>
            </a:endParaRPr>
          </a:p>
          <a:p>
            <a:pPr algn="just">
              <a:lnSpc>
                <a:spcPct val="115000"/>
              </a:lnSpc>
              <a:spcAft>
                <a:spcPts val="600"/>
              </a:spcAft>
            </a:pPr>
            <a:r>
              <a:rPr lang="ru-RU" sz="1400" b="1" dirty="0" smtClean="0">
                <a:ea typeface="Times New Roman" panose="02020603050405020304" pitchFamily="18" charset="0"/>
                <a:cs typeface="Times New Roman" panose="02020603050405020304" pitchFamily="18" charset="0"/>
              </a:rPr>
              <a:t>Станция 5</a:t>
            </a:r>
            <a:r>
              <a:rPr lang="ru-RU" sz="1400" dirty="0" smtClean="0">
                <a:ea typeface="Times New Roman" panose="02020603050405020304" pitchFamily="18" charset="0"/>
                <a:cs typeface="Times New Roman" panose="02020603050405020304" pitchFamily="18" charset="0"/>
              </a:rPr>
              <a:t> – Команды представляют домашнее задание – проекты использования альтернативной энергии в школе. В презентации нужно рассказать о преимуществах возобновляемых источников энергии и о том, где в школе можно использовать энергию Солнца, ветра, воды. </a:t>
            </a:r>
            <a:r>
              <a:rPr lang="ru-RU" sz="1400" dirty="0" smtClean="0"/>
              <a:t>За идеи использования каждого источника энергии команды получают фигурки солнца, ветра, озера. </a:t>
            </a:r>
          </a:p>
          <a:p>
            <a:pPr algn="just">
              <a:lnSpc>
                <a:spcPct val="115000"/>
              </a:lnSpc>
              <a:spcAft>
                <a:spcPts val="600"/>
              </a:spcAft>
            </a:pPr>
            <a:endParaRPr lang="ru-RU" sz="1400" dirty="0" smtClean="0">
              <a:ea typeface="Times New Roman" panose="02020603050405020304" pitchFamily="18" charset="0"/>
              <a:cs typeface="Times New Roman" panose="02020603050405020304" pitchFamily="18" charset="0"/>
            </a:endParaRPr>
          </a:p>
          <a:p>
            <a:pPr algn="just">
              <a:lnSpc>
                <a:spcPct val="115000"/>
              </a:lnSpc>
              <a:spcAft>
                <a:spcPts val="600"/>
              </a:spcAft>
            </a:pPr>
            <a:r>
              <a:rPr lang="ru-RU" sz="1400" b="1" dirty="0" smtClean="0">
                <a:solidFill>
                  <a:srgbClr val="0072BC"/>
                </a:solidFill>
              </a:rPr>
              <a:t>В конце игры происходит определение победителей, награждение лучшей команды.</a:t>
            </a:r>
            <a:endParaRPr lang="ru-RU" sz="1400" b="1" dirty="0" smtClean="0">
              <a:solidFill>
                <a:srgbClr val="0072BC"/>
              </a:solidFill>
              <a:ea typeface="Times New Roman" panose="02020603050405020304" pitchFamily="18" charset="0"/>
              <a:cs typeface="Times New Roman" panose="02020603050405020304" pitchFamily="18" charset="0"/>
            </a:endParaRPr>
          </a:p>
        </p:txBody>
      </p:sp>
      <p:sp>
        <p:nvSpPr>
          <p:cNvPr id="7" name="TextBox 6"/>
          <p:cNvSpPr txBox="1"/>
          <p:nvPr/>
        </p:nvSpPr>
        <p:spPr>
          <a:xfrm>
            <a:off x="792479" y="749290"/>
            <a:ext cx="8471441" cy="830997"/>
          </a:xfrm>
          <a:prstGeom prst="rect">
            <a:avLst/>
          </a:prstGeom>
          <a:noFill/>
        </p:spPr>
        <p:txBody>
          <a:bodyPr wrap="square" rtlCol="0">
            <a:spAutoFit/>
          </a:bodyPr>
          <a:lstStyle/>
          <a:p>
            <a:r>
              <a:rPr lang="ru-RU" sz="2400" b="1" dirty="0" smtClean="0">
                <a:solidFill>
                  <a:schemeClr val="bg1"/>
                </a:solidFill>
                <a:latin typeface="Arial Narrow" panose="020B0606020202030204" pitchFamily="34" charset="0"/>
              </a:rPr>
              <a:t>| Викторина «От чёрного к зелёному»</a:t>
            </a:r>
          </a:p>
          <a:p>
            <a:r>
              <a:rPr lang="ru-RU" sz="2400" b="1" dirty="0" smtClean="0">
                <a:solidFill>
                  <a:schemeClr val="bg1"/>
                </a:solidFill>
                <a:latin typeface="Arial Narrow" panose="020B0606020202030204" pitchFamily="34" charset="0"/>
              </a:rPr>
              <a:t>(разработано в Узбекистане)</a:t>
            </a:r>
            <a:endParaRPr lang="ru-RU" sz="2400" b="1" dirty="0">
              <a:solidFill>
                <a:schemeClr val="bg1"/>
              </a:solidFill>
              <a:latin typeface="Arial Narrow" panose="020B0606020202030204" pitchFamily="34" charset="0"/>
            </a:endParaRPr>
          </a:p>
        </p:txBody>
      </p:sp>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830640" y="4926435"/>
            <a:ext cx="1826192" cy="1670375"/>
          </a:xfrm>
          <a:prstGeom prst="rect">
            <a:avLst/>
          </a:prstGeom>
        </p:spPr>
      </p:pic>
    </p:spTree>
    <p:extLst>
      <p:ext uri="{BB962C8B-B14F-4D97-AF65-F5344CB8AC3E}">
        <p14:creationId xmlns="" xmlns:p14="http://schemas.microsoft.com/office/powerpoint/2010/main" val="144481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5" name="TextBox 4"/>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12" name="TextBox 11"/>
          <p:cNvSpPr txBox="1"/>
          <p:nvPr/>
        </p:nvSpPr>
        <p:spPr>
          <a:xfrm>
            <a:off x="792480" y="749290"/>
            <a:ext cx="4206240" cy="830997"/>
          </a:xfrm>
          <a:prstGeom prst="rect">
            <a:avLst/>
          </a:prstGeom>
          <a:noFill/>
        </p:spPr>
        <p:txBody>
          <a:bodyPr wrap="square" rtlCol="0">
            <a:spAutoFit/>
          </a:bodyPr>
          <a:lstStyle/>
          <a:p>
            <a:r>
              <a:rPr lang="ru-RU" sz="2400" b="1" dirty="0">
                <a:solidFill>
                  <a:schemeClr val="bg1"/>
                </a:solidFill>
                <a:latin typeface="Arial Narrow" panose="020B0606020202030204" pitchFamily="34" charset="0"/>
              </a:rPr>
              <a:t>|  </a:t>
            </a:r>
            <a:r>
              <a:rPr lang="ru-RU" sz="2400" b="1" dirty="0" smtClean="0">
                <a:solidFill>
                  <a:schemeClr val="bg1"/>
                </a:solidFill>
                <a:latin typeface="Arial Narrow" panose="020B0606020202030204" pitchFamily="34" charset="0"/>
              </a:rPr>
              <a:t>Игротека. «</a:t>
            </a:r>
            <a:r>
              <a:rPr lang="ru-RU" sz="2400" b="1" dirty="0" err="1" smtClean="0">
                <a:solidFill>
                  <a:schemeClr val="bg1"/>
                </a:solidFill>
                <a:latin typeface="Arial Narrow" panose="020B0606020202030204" pitchFamily="34" charset="0"/>
              </a:rPr>
              <a:t>Климатека</a:t>
            </a:r>
            <a:r>
              <a:rPr lang="ru-RU" sz="2400" b="1" dirty="0" smtClean="0">
                <a:solidFill>
                  <a:schemeClr val="bg1"/>
                </a:solidFill>
                <a:latin typeface="Arial Narrow" panose="020B0606020202030204" pitchFamily="34" charset="0"/>
              </a:rPr>
              <a:t>»</a:t>
            </a:r>
          </a:p>
          <a:p>
            <a:r>
              <a:rPr lang="ru-RU" sz="2400" b="1" dirty="0" smtClean="0">
                <a:solidFill>
                  <a:schemeClr val="bg1"/>
                </a:solidFill>
                <a:latin typeface="Arial Narrow" panose="020B0606020202030204" pitchFamily="34" charset="0"/>
              </a:rPr>
              <a:t>(разработано в Казахстане)  </a:t>
            </a:r>
            <a:endParaRPr lang="ru-RU" sz="2400" b="1" dirty="0">
              <a:solidFill>
                <a:schemeClr val="bg1"/>
              </a:solidFill>
              <a:latin typeface="Arial Narrow" panose="020B0606020202030204" pitchFamily="34" charset="0"/>
            </a:endParaRPr>
          </a:p>
        </p:txBody>
      </p:sp>
      <p:sp>
        <p:nvSpPr>
          <p:cNvPr id="7" name="TextBox 6"/>
          <p:cNvSpPr txBox="1"/>
          <p:nvPr/>
        </p:nvSpPr>
        <p:spPr>
          <a:xfrm>
            <a:off x="922564" y="1794437"/>
            <a:ext cx="5029200" cy="307777"/>
          </a:xfrm>
          <a:prstGeom prst="rect">
            <a:avLst/>
          </a:prstGeom>
          <a:noFill/>
        </p:spPr>
        <p:txBody>
          <a:bodyPr wrap="square" rtlCol="0">
            <a:spAutoFit/>
          </a:bodyPr>
          <a:lstStyle/>
          <a:p>
            <a:r>
              <a:rPr lang="ru-RU" sz="1400" b="1" dirty="0" smtClean="0">
                <a:solidFill>
                  <a:srgbClr val="0070C0"/>
                </a:solidFill>
              </a:rPr>
              <a:t>	Условия игры</a:t>
            </a:r>
            <a:endParaRPr lang="ru-RU" sz="1400" dirty="0" smtClean="0"/>
          </a:p>
        </p:txBody>
      </p:sp>
      <p:graphicFrame>
        <p:nvGraphicFramePr>
          <p:cNvPr id="9" name="Таблица 8"/>
          <p:cNvGraphicFramePr>
            <a:graphicFrameLocks noGrp="1"/>
          </p:cNvGraphicFramePr>
          <p:nvPr>
            <p:extLst>
              <p:ext uri="{D42A27DB-BD31-4B8C-83A1-F6EECF244321}">
                <p14:modId xmlns="" xmlns:p14="http://schemas.microsoft.com/office/powerpoint/2010/main" val="1673839191"/>
              </p:ext>
            </p:extLst>
          </p:nvPr>
        </p:nvGraphicFramePr>
        <p:xfrm>
          <a:off x="922564" y="2198921"/>
          <a:ext cx="10393140" cy="1259840"/>
        </p:xfrm>
        <a:graphic>
          <a:graphicData uri="http://schemas.openxmlformats.org/drawingml/2006/table">
            <a:tbl>
              <a:tblPr firstRow="1" bandRow="1">
                <a:tableStyleId>{3B4B98B0-60AC-42C2-AFA5-B58CD77FA1E5}</a:tableStyleId>
              </a:tblPr>
              <a:tblGrid>
                <a:gridCol w="5196570">
                  <a:extLst>
                    <a:ext uri="{9D8B030D-6E8A-4147-A177-3AD203B41FA5}">
                      <a16:colId xmlns="" xmlns:a16="http://schemas.microsoft.com/office/drawing/2014/main" val="926822407"/>
                    </a:ext>
                  </a:extLst>
                </a:gridCol>
                <a:gridCol w="5196570">
                  <a:extLst>
                    <a:ext uri="{9D8B030D-6E8A-4147-A177-3AD203B41FA5}">
                      <a16:colId xmlns="" xmlns:a16="http://schemas.microsoft.com/office/drawing/2014/main" val="1815913297"/>
                    </a:ext>
                  </a:extLst>
                </a:gridCol>
              </a:tblGrid>
              <a:tr h="370840">
                <a:tc>
                  <a:txBody>
                    <a:bodyPr/>
                    <a:lstStyle/>
                    <a:p>
                      <a:pPr algn="just"/>
                      <a:r>
                        <a:rPr lang="ru-RU" sz="1400" b="1" dirty="0" smtClean="0"/>
                        <a:t>Количество игроков</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2-30 игроков</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42340487"/>
                  </a:ext>
                </a:extLst>
              </a:tr>
              <a:tr h="370840">
                <a:tc>
                  <a:txBody>
                    <a:bodyPr/>
                    <a:lstStyle/>
                    <a:p>
                      <a:pPr algn="just"/>
                      <a:r>
                        <a:rPr lang="ru-RU" sz="1400" b="1" dirty="0" smtClean="0"/>
                        <a:t>Задача</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Угадать доставшийся термин по теме «Климат. Проблема изменения климата»</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9666896"/>
                  </a:ext>
                </a:extLst>
              </a:tr>
              <a:tr h="370840">
                <a:tc>
                  <a:txBody>
                    <a:bodyPr/>
                    <a:lstStyle/>
                    <a:p>
                      <a:pPr algn="just"/>
                      <a:r>
                        <a:rPr lang="ru-RU" sz="1400" b="1" dirty="0" smtClean="0"/>
                        <a:t>Материалы</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30 карточек с терминами</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60316508"/>
                  </a:ext>
                </a:extLst>
              </a:tr>
            </a:tbl>
          </a:graphicData>
        </a:graphic>
      </p:graphicFrame>
      <p:sp>
        <p:nvSpPr>
          <p:cNvPr id="11" name="TextBox 10"/>
          <p:cNvSpPr txBox="1"/>
          <p:nvPr/>
        </p:nvSpPr>
        <p:spPr>
          <a:xfrm>
            <a:off x="922564" y="3484452"/>
            <a:ext cx="10393140" cy="2846933"/>
          </a:xfrm>
          <a:prstGeom prst="rect">
            <a:avLst/>
          </a:prstGeom>
          <a:noFill/>
        </p:spPr>
        <p:txBody>
          <a:bodyPr wrap="square" rtlCol="0">
            <a:spAutoFit/>
          </a:bodyPr>
          <a:lstStyle/>
          <a:p>
            <a:pPr>
              <a:spcAft>
                <a:spcPts val="600"/>
              </a:spcAft>
            </a:pPr>
            <a:r>
              <a:rPr lang="ru-RU" sz="1400" b="1" dirty="0" smtClean="0">
                <a:solidFill>
                  <a:srgbClr val="0070C0"/>
                </a:solidFill>
              </a:rPr>
              <a:t>	Об игре</a:t>
            </a:r>
            <a:endParaRPr lang="ru-RU" sz="1400" dirty="0" smtClean="0"/>
          </a:p>
          <a:p>
            <a:pPr algn="just">
              <a:spcAft>
                <a:spcPts val="600"/>
              </a:spcAft>
            </a:pPr>
            <a:r>
              <a:rPr lang="ru-RU" sz="1400" dirty="0" smtClean="0"/>
              <a:t>	Игра составлена с целью закрепления знаний обучающихся по материалам тем, связанных с изменением климата.</a:t>
            </a:r>
            <a:endParaRPr lang="ru-RU" sz="1400" b="1" dirty="0">
              <a:solidFill>
                <a:srgbClr val="0070C0"/>
              </a:solidFill>
            </a:endParaRPr>
          </a:p>
          <a:p>
            <a:pPr>
              <a:spcAft>
                <a:spcPts val="600"/>
              </a:spcAft>
            </a:pPr>
            <a:r>
              <a:rPr lang="ru-RU" sz="1400" b="1" dirty="0" smtClean="0">
                <a:solidFill>
                  <a:srgbClr val="0070C0"/>
                </a:solidFill>
              </a:rPr>
              <a:t>	Правила игры</a:t>
            </a:r>
            <a:endParaRPr lang="ru-RU" sz="1400" dirty="0" smtClean="0"/>
          </a:p>
          <a:p>
            <a:pPr marL="285750" indent="-285750" algn="just">
              <a:spcAft>
                <a:spcPts val="600"/>
              </a:spcAft>
              <a:buFont typeface="Arial" panose="020B0604020202020204" pitchFamily="34" charset="0"/>
              <a:buChar char="•"/>
            </a:pPr>
            <a:r>
              <a:rPr lang="ru-RU" sz="1400" dirty="0"/>
              <a:t>Перед началом игры игроки садятся кругом за стол, так, чтобы была возможность </a:t>
            </a:r>
            <a:r>
              <a:rPr lang="ru-RU" sz="1400" dirty="0" smtClean="0"/>
              <a:t>хорошо </a:t>
            </a:r>
            <a:r>
              <a:rPr lang="ru-RU" sz="1400" dirty="0"/>
              <a:t>видеть друг друга. </a:t>
            </a:r>
            <a:r>
              <a:rPr lang="ru-RU" sz="1400" dirty="0" smtClean="0"/>
              <a:t>Ведущий </a:t>
            </a:r>
            <a:r>
              <a:rPr lang="ru-RU" sz="1400" dirty="0"/>
              <a:t>в случайном порядке прикрепляет игрокам на лоб или верхнюю часть </a:t>
            </a:r>
            <a:r>
              <a:rPr lang="ru-RU" sz="1400" dirty="0" smtClean="0"/>
              <a:t>одежды карточки </a:t>
            </a:r>
            <a:r>
              <a:rPr lang="ru-RU" sz="1400" dirty="0"/>
              <a:t>с </a:t>
            </a:r>
            <a:r>
              <a:rPr lang="ru-RU" sz="1400" dirty="0" smtClean="0"/>
              <a:t>терминами.</a:t>
            </a:r>
          </a:p>
          <a:p>
            <a:pPr marL="285750" indent="-285750" algn="just">
              <a:spcAft>
                <a:spcPts val="600"/>
              </a:spcAft>
              <a:buFont typeface="Arial" panose="020B0604020202020204" pitchFamily="34" charset="0"/>
              <a:buChar char="•"/>
            </a:pPr>
            <a:r>
              <a:rPr lang="ru-RU" sz="1400" dirty="0" smtClean="0"/>
              <a:t>Каждый </a:t>
            </a:r>
            <a:r>
              <a:rPr lang="ru-RU" sz="1400" dirty="0"/>
              <a:t>и</a:t>
            </a:r>
            <a:r>
              <a:rPr lang="ru-RU" sz="1400" dirty="0" smtClean="0"/>
              <a:t>грок </a:t>
            </a:r>
            <a:r>
              <a:rPr lang="ru-RU" sz="1400" dirty="0"/>
              <a:t>задаёт 2 вопроса всем остальным </a:t>
            </a:r>
            <a:r>
              <a:rPr lang="ru-RU" sz="1400" dirty="0" smtClean="0"/>
              <a:t>игрокам, ответы на которые могут быть только «Да</a:t>
            </a:r>
            <a:r>
              <a:rPr lang="ru-RU" sz="1400" dirty="0"/>
              <a:t>» или «Нет». Игрок, сформулировавший </a:t>
            </a:r>
            <a:r>
              <a:rPr lang="ru-RU" sz="1400" dirty="0" smtClean="0"/>
              <a:t>неправильный </a:t>
            </a:r>
            <a:r>
              <a:rPr lang="ru-RU" sz="1400" dirty="0"/>
              <a:t>вопрос, лишается хода. После того, как получены ответы на 2 </a:t>
            </a:r>
            <a:r>
              <a:rPr lang="ru-RU" sz="1400" dirty="0" smtClean="0"/>
              <a:t>вопроса, игрок </a:t>
            </a:r>
            <a:r>
              <a:rPr lang="ru-RU" sz="1400" dirty="0"/>
              <a:t>имеет право попробовать угадать свой термин. Если догадка верна, игрок </a:t>
            </a:r>
            <a:r>
              <a:rPr lang="ru-RU" sz="1400" dirty="0" smtClean="0"/>
              <a:t>объявляется </a:t>
            </a:r>
            <a:r>
              <a:rPr lang="ru-RU" sz="1400" dirty="0"/>
              <a:t>победителем. Если догадка неверна, игрок пропускает </a:t>
            </a:r>
            <a:r>
              <a:rPr lang="ru-RU" sz="1400" dirty="0" smtClean="0"/>
              <a:t>ход. </a:t>
            </a:r>
            <a:r>
              <a:rPr lang="ru-RU" sz="1400" dirty="0"/>
              <a:t>Ход передаётся по часовой </a:t>
            </a:r>
            <a:r>
              <a:rPr lang="ru-RU" sz="1400" dirty="0" smtClean="0"/>
              <a:t>стрелке.</a:t>
            </a:r>
            <a:endParaRPr lang="ru-RU" sz="1400" dirty="0"/>
          </a:p>
          <a:p>
            <a:pPr marL="285750" indent="-285750" algn="just">
              <a:spcAft>
                <a:spcPts val="600"/>
              </a:spcAft>
              <a:buFont typeface="Arial" panose="020B0604020202020204" pitchFamily="34" charset="0"/>
              <a:buChar char="•"/>
            </a:pPr>
            <a:r>
              <a:rPr lang="ru-RU" sz="1400" dirty="0" smtClean="0"/>
              <a:t>Победитель – игрок, первый угадавший свой термин. Игра продолжается до последнего угадавшего игрока, который в следующем раунде становится ведущим. Возможен вариант групповой игры «Команда на команду».</a:t>
            </a:r>
          </a:p>
        </p:txBody>
      </p:sp>
      <p:pic>
        <p:nvPicPr>
          <p:cNvPr id="10" name="Рисунок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333109" y="388861"/>
            <a:ext cx="1982595" cy="1713353"/>
          </a:xfrm>
          <a:prstGeom prst="rect">
            <a:avLst/>
          </a:prstGeom>
        </p:spPr>
      </p:pic>
    </p:spTree>
    <p:extLst>
      <p:ext uri="{BB962C8B-B14F-4D97-AF65-F5344CB8AC3E}">
        <p14:creationId xmlns="" xmlns:p14="http://schemas.microsoft.com/office/powerpoint/2010/main" val="704415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0"/>
            <a:ext cx="12194436" cy="2396011"/>
          </a:xfrm>
          <a:prstGeom prst="rect">
            <a:avLst/>
          </a:prstGeom>
        </p:spPr>
      </p:pic>
      <p:sp>
        <p:nvSpPr>
          <p:cNvPr id="12" name="TextBox 11"/>
          <p:cNvSpPr txBox="1"/>
          <p:nvPr/>
        </p:nvSpPr>
        <p:spPr>
          <a:xfrm>
            <a:off x="792480" y="749290"/>
            <a:ext cx="4206240" cy="1200329"/>
          </a:xfrm>
          <a:prstGeom prst="rect">
            <a:avLst/>
          </a:prstGeom>
          <a:noFill/>
        </p:spPr>
        <p:txBody>
          <a:bodyPr wrap="square" rtlCol="0">
            <a:spAutoFit/>
          </a:bodyPr>
          <a:lstStyle/>
          <a:p>
            <a:r>
              <a:rPr lang="ru-RU" sz="2400" b="1" dirty="0">
                <a:solidFill>
                  <a:schemeClr val="bg1"/>
                </a:solidFill>
                <a:latin typeface="Arial Narrow" panose="020B0606020202030204" pitchFamily="34" charset="0"/>
              </a:rPr>
              <a:t>|  </a:t>
            </a:r>
            <a:r>
              <a:rPr lang="ru-RU" sz="2400" b="1" dirty="0" smtClean="0">
                <a:solidFill>
                  <a:schemeClr val="bg1"/>
                </a:solidFill>
                <a:latin typeface="Arial Narrow" panose="020B0606020202030204" pitchFamily="34" charset="0"/>
              </a:rPr>
              <a:t>Игротека. «Эко-монополия»</a:t>
            </a:r>
          </a:p>
          <a:p>
            <a:r>
              <a:rPr lang="ru-RU" sz="2400" b="1" dirty="0">
                <a:solidFill>
                  <a:schemeClr val="bg1"/>
                </a:solidFill>
                <a:latin typeface="Arial Narrow" panose="020B0606020202030204" pitchFamily="34" charset="0"/>
              </a:rPr>
              <a:t>(разработано в Казахстане)  </a:t>
            </a:r>
          </a:p>
          <a:p>
            <a:endParaRPr lang="ru-RU" sz="2400" b="1" dirty="0">
              <a:solidFill>
                <a:schemeClr val="bg1"/>
              </a:solidFill>
              <a:latin typeface="Arial Narrow" panose="020B0606020202030204" pitchFamily="34" charset="0"/>
            </a:endParaRPr>
          </a:p>
        </p:txBody>
      </p:sp>
      <p:sp>
        <p:nvSpPr>
          <p:cNvPr id="7" name="TextBox 6"/>
          <p:cNvSpPr txBox="1"/>
          <p:nvPr/>
        </p:nvSpPr>
        <p:spPr>
          <a:xfrm>
            <a:off x="922564" y="1794437"/>
            <a:ext cx="5029200" cy="307777"/>
          </a:xfrm>
          <a:prstGeom prst="rect">
            <a:avLst/>
          </a:prstGeom>
          <a:noFill/>
        </p:spPr>
        <p:txBody>
          <a:bodyPr wrap="square" rtlCol="0">
            <a:spAutoFit/>
          </a:bodyPr>
          <a:lstStyle/>
          <a:p>
            <a:r>
              <a:rPr lang="ru-RU" sz="1400" b="1" dirty="0" smtClean="0">
                <a:solidFill>
                  <a:srgbClr val="0070C0"/>
                </a:solidFill>
              </a:rPr>
              <a:t>	Условия игры</a:t>
            </a:r>
            <a:endParaRPr lang="ru-RU" sz="1400" dirty="0" smtClean="0"/>
          </a:p>
        </p:txBody>
      </p:sp>
      <p:graphicFrame>
        <p:nvGraphicFramePr>
          <p:cNvPr id="9" name="Таблица 8"/>
          <p:cNvGraphicFramePr>
            <a:graphicFrameLocks noGrp="1"/>
          </p:cNvGraphicFramePr>
          <p:nvPr>
            <p:extLst>
              <p:ext uri="{D42A27DB-BD31-4B8C-83A1-F6EECF244321}">
                <p14:modId xmlns:p14="http://schemas.microsoft.com/office/powerpoint/2010/main" xmlns="" val="901897161"/>
              </p:ext>
            </p:extLst>
          </p:nvPr>
        </p:nvGraphicFramePr>
        <p:xfrm>
          <a:off x="676893" y="2198921"/>
          <a:ext cx="10913423" cy="1620520"/>
        </p:xfrm>
        <a:graphic>
          <a:graphicData uri="http://schemas.openxmlformats.org/drawingml/2006/table">
            <a:tbl>
              <a:tblPr firstRow="1" bandRow="1">
                <a:tableStyleId>{3B4B98B0-60AC-42C2-AFA5-B58CD77FA1E5}</a:tableStyleId>
              </a:tblPr>
              <a:tblGrid>
                <a:gridCol w="2298319">
                  <a:extLst>
                    <a:ext uri="{9D8B030D-6E8A-4147-A177-3AD203B41FA5}">
                      <a16:colId xmlns:a16="http://schemas.microsoft.com/office/drawing/2014/main" xmlns="" val="926822407"/>
                    </a:ext>
                  </a:extLst>
                </a:gridCol>
                <a:gridCol w="8615104">
                  <a:extLst>
                    <a:ext uri="{9D8B030D-6E8A-4147-A177-3AD203B41FA5}">
                      <a16:colId xmlns:a16="http://schemas.microsoft.com/office/drawing/2014/main" xmlns="" val="1815913297"/>
                    </a:ext>
                  </a:extLst>
                </a:gridCol>
              </a:tblGrid>
              <a:tr h="370840">
                <a:tc>
                  <a:txBody>
                    <a:bodyPr/>
                    <a:lstStyle/>
                    <a:p>
                      <a:pPr algn="just"/>
                      <a:r>
                        <a:rPr lang="ru-RU" sz="1400" b="1" dirty="0" smtClean="0"/>
                        <a:t>Количество игроков</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2-6 игроков</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2340487"/>
                  </a:ext>
                </a:extLst>
              </a:tr>
              <a:tr h="370840">
                <a:tc>
                  <a:txBody>
                    <a:bodyPr/>
                    <a:lstStyle/>
                    <a:p>
                      <a:pPr algn="just"/>
                      <a:r>
                        <a:rPr lang="ru-RU" sz="1400" b="1" dirty="0" smtClean="0"/>
                        <a:t>Задача</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Заработать самый большой капитал к концу игры.</a:t>
                      </a:r>
                    </a:p>
                    <a:p>
                      <a:pPr algn="just"/>
                      <a:r>
                        <a:rPr lang="ru-RU" sz="1400" b="0" dirty="0" smtClean="0"/>
                        <a:t>Рекомендуется</a:t>
                      </a:r>
                      <a:r>
                        <a:rPr lang="ru-RU" sz="1400" b="0" baseline="0" dirty="0" smtClean="0"/>
                        <a:t> заранее установить ограничение по времени</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59666896"/>
                  </a:ext>
                </a:extLst>
              </a:tr>
              <a:tr h="370840">
                <a:tc>
                  <a:txBody>
                    <a:bodyPr/>
                    <a:lstStyle/>
                    <a:p>
                      <a:pPr algn="just"/>
                      <a:r>
                        <a:rPr lang="ru-RU" sz="1400" b="1" dirty="0" smtClean="0"/>
                        <a:t>Материалы</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Игровое поле, 6 фишек, набор из 88 карточек (16 карточек «Собственник», 50 карточек «Выбор», 15 карточек «Шанс», 6 карточек «Патент на технологию», 1 карточка «Освобождение от</a:t>
                      </a:r>
                      <a:r>
                        <a:rPr lang="ru-RU" sz="1400" b="0" baseline="0" dirty="0" smtClean="0"/>
                        <a:t> </a:t>
                      </a:r>
                      <a:r>
                        <a:rPr lang="ru-RU" sz="1400" b="0" dirty="0" smtClean="0"/>
                        <a:t>уплаты ренты»), 2 игральных</a:t>
                      </a:r>
                      <a:r>
                        <a:rPr lang="ru-RU" sz="1400" b="0" baseline="0" dirty="0" smtClean="0"/>
                        <a:t> кубика, 1 пачка «денег» (игровые купюры с различным номиналом)</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60316508"/>
                  </a:ext>
                </a:extLst>
              </a:tr>
            </a:tbl>
          </a:graphicData>
        </a:graphic>
      </p:graphicFrame>
      <p:sp>
        <p:nvSpPr>
          <p:cNvPr id="11" name="TextBox 10"/>
          <p:cNvSpPr txBox="1"/>
          <p:nvPr/>
        </p:nvSpPr>
        <p:spPr>
          <a:xfrm>
            <a:off x="651371" y="3942626"/>
            <a:ext cx="5531066" cy="2323713"/>
          </a:xfrm>
          <a:prstGeom prst="rect">
            <a:avLst/>
          </a:prstGeom>
          <a:noFill/>
        </p:spPr>
        <p:txBody>
          <a:bodyPr wrap="square" rtlCol="0">
            <a:spAutoFit/>
          </a:bodyPr>
          <a:lstStyle/>
          <a:p>
            <a:pPr indent="450850">
              <a:spcAft>
                <a:spcPts val="600"/>
              </a:spcAft>
            </a:pPr>
            <a:r>
              <a:rPr lang="ru-RU" sz="1400" b="1" dirty="0" smtClean="0">
                <a:solidFill>
                  <a:srgbClr val="0070C0"/>
                </a:solidFill>
              </a:rPr>
              <a:t>Об игре</a:t>
            </a:r>
          </a:p>
          <a:p>
            <a:pPr indent="450850" algn="just">
              <a:spcAft>
                <a:spcPts val="600"/>
              </a:spcAft>
            </a:pPr>
            <a:r>
              <a:rPr lang="ru-RU" sz="1400" dirty="0" smtClean="0"/>
              <a:t>Суть игры заключается в постепенном прохождении игрового поля с использованием различных возможностей того или иного сегмента в зависимости от положения фишки игрока. Игра представляет собой модель поведения экономических агентов, стимулируя у них стремление зарабатывать не традиционными, капиталистическими методами, а путем разумного природопользования (накапливанием зеленых «дружественных к климату» карточек вместо коричневых «недружественных к климату, повышающих  углеродный след»). </a:t>
            </a:r>
            <a:endParaRPr lang="ru-RU" sz="1400" b="1" dirty="0">
              <a:solidFill>
                <a:srgbClr val="0070C0"/>
              </a:solidFill>
            </a:endParaRPr>
          </a:p>
        </p:txBody>
      </p:sp>
      <p:sp>
        <p:nvSpPr>
          <p:cNvPr id="13" name="TextBox 12"/>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pic>
        <p:nvPicPr>
          <p:cNvPr id="14" name="Рисунок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10014" y="529968"/>
            <a:ext cx="1509798" cy="1587377"/>
          </a:xfrm>
          <a:prstGeom prst="rect">
            <a:avLst/>
          </a:prstGeom>
        </p:spPr>
      </p:pic>
      <p:pic>
        <p:nvPicPr>
          <p:cNvPr id="10" name="Рисунок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l="31499" t="22244" r="31836" b="18504"/>
          <a:stretch>
            <a:fillRect/>
          </a:stretch>
        </p:blipFill>
        <p:spPr bwMode="auto">
          <a:xfrm>
            <a:off x="7410734" y="3932931"/>
            <a:ext cx="3472845" cy="2453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p:nvPr/>
        </p:nvSpPr>
        <p:spPr>
          <a:xfrm>
            <a:off x="8164113" y="6361921"/>
            <a:ext cx="2026645" cy="307777"/>
          </a:xfrm>
          <a:prstGeom prst="rect">
            <a:avLst/>
          </a:prstGeom>
          <a:noFill/>
        </p:spPr>
        <p:txBody>
          <a:bodyPr wrap="none" rtlCol="0">
            <a:spAutoFit/>
          </a:bodyPr>
          <a:lstStyle/>
          <a:p>
            <a:r>
              <a:rPr lang="ru-RU" sz="1400" b="1" dirty="0" smtClean="0">
                <a:solidFill>
                  <a:srgbClr val="0072BC"/>
                </a:solidFill>
              </a:rPr>
              <a:t>Образец игрового поля</a:t>
            </a:r>
            <a:endParaRPr lang="ru-RU" sz="1400" b="1" dirty="0">
              <a:solidFill>
                <a:srgbClr val="0072BC"/>
              </a:solidFill>
            </a:endParaRPr>
          </a:p>
        </p:txBody>
      </p:sp>
    </p:spTree>
    <p:extLst>
      <p:ext uri="{BB962C8B-B14F-4D97-AF65-F5344CB8AC3E}">
        <p14:creationId xmlns:p14="http://schemas.microsoft.com/office/powerpoint/2010/main" xmlns="" val="3527221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12" name="TextBox 11"/>
          <p:cNvSpPr txBox="1"/>
          <p:nvPr/>
        </p:nvSpPr>
        <p:spPr>
          <a:xfrm>
            <a:off x="792480" y="749290"/>
            <a:ext cx="4206240" cy="1200329"/>
          </a:xfrm>
          <a:prstGeom prst="rect">
            <a:avLst/>
          </a:prstGeom>
          <a:noFill/>
        </p:spPr>
        <p:txBody>
          <a:bodyPr wrap="square" rtlCol="0">
            <a:spAutoFit/>
          </a:bodyPr>
          <a:lstStyle/>
          <a:p>
            <a:r>
              <a:rPr lang="ru-RU" sz="2400" b="1" dirty="0">
                <a:solidFill>
                  <a:schemeClr val="bg1"/>
                </a:solidFill>
                <a:latin typeface="Arial Narrow" panose="020B0606020202030204" pitchFamily="34" charset="0"/>
              </a:rPr>
              <a:t>|  </a:t>
            </a:r>
            <a:r>
              <a:rPr lang="ru-RU" sz="2400" b="1" dirty="0" smtClean="0">
                <a:solidFill>
                  <a:schemeClr val="bg1"/>
                </a:solidFill>
                <a:latin typeface="Arial Narrow" panose="020B0606020202030204" pitchFamily="34" charset="0"/>
              </a:rPr>
              <a:t>Игротека. «Угадай, что это?»</a:t>
            </a:r>
          </a:p>
          <a:p>
            <a:r>
              <a:rPr lang="ru-RU" sz="2400" b="1" dirty="0">
                <a:solidFill>
                  <a:schemeClr val="bg1"/>
                </a:solidFill>
                <a:latin typeface="Arial Narrow" panose="020B0606020202030204" pitchFamily="34" charset="0"/>
              </a:rPr>
              <a:t>(разработано в </a:t>
            </a:r>
            <a:r>
              <a:rPr lang="ru-RU" sz="2400" b="1" dirty="0" smtClean="0">
                <a:solidFill>
                  <a:schemeClr val="bg1"/>
                </a:solidFill>
                <a:latin typeface="Arial Narrow" panose="020B0606020202030204" pitchFamily="34" charset="0"/>
              </a:rPr>
              <a:t>России)  </a:t>
            </a:r>
            <a:endParaRPr lang="ru-RU" sz="2400" b="1" dirty="0">
              <a:solidFill>
                <a:schemeClr val="bg1"/>
              </a:solidFill>
              <a:latin typeface="Arial Narrow" panose="020B0606020202030204" pitchFamily="34" charset="0"/>
            </a:endParaRPr>
          </a:p>
          <a:p>
            <a:endParaRPr lang="ru-RU" sz="2400" b="1" dirty="0">
              <a:solidFill>
                <a:schemeClr val="bg1"/>
              </a:solidFill>
              <a:latin typeface="Arial Narrow" panose="020B0606020202030204" pitchFamily="34" charset="0"/>
            </a:endParaRPr>
          </a:p>
        </p:txBody>
      </p:sp>
      <p:sp>
        <p:nvSpPr>
          <p:cNvPr id="7" name="TextBox 6"/>
          <p:cNvSpPr txBox="1"/>
          <p:nvPr/>
        </p:nvSpPr>
        <p:spPr>
          <a:xfrm>
            <a:off x="922564" y="1794437"/>
            <a:ext cx="5029200" cy="307777"/>
          </a:xfrm>
          <a:prstGeom prst="rect">
            <a:avLst/>
          </a:prstGeom>
          <a:noFill/>
        </p:spPr>
        <p:txBody>
          <a:bodyPr wrap="square" rtlCol="0">
            <a:spAutoFit/>
          </a:bodyPr>
          <a:lstStyle/>
          <a:p>
            <a:r>
              <a:rPr lang="ru-RU" sz="1400" b="1" dirty="0" smtClean="0">
                <a:solidFill>
                  <a:srgbClr val="0070C0"/>
                </a:solidFill>
              </a:rPr>
              <a:t>	Условия игры</a:t>
            </a:r>
            <a:endParaRPr lang="ru-RU" sz="1400" dirty="0" smtClean="0"/>
          </a:p>
        </p:txBody>
      </p:sp>
      <p:sp>
        <p:nvSpPr>
          <p:cNvPr id="11" name="TextBox 10"/>
          <p:cNvSpPr txBox="1"/>
          <p:nvPr/>
        </p:nvSpPr>
        <p:spPr>
          <a:xfrm>
            <a:off x="895738" y="4067586"/>
            <a:ext cx="10393140" cy="1908215"/>
          </a:xfrm>
          <a:prstGeom prst="rect">
            <a:avLst/>
          </a:prstGeom>
          <a:noFill/>
        </p:spPr>
        <p:txBody>
          <a:bodyPr wrap="square" rtlCol="0">
            <a:spAutoFit/>
          </a:bodyPr>
          <a:lstStyle/>
          <a:p>
            <a:pPr>
              <a:spcAft>
                <a:spcPts val="600"/>
              </a:spcAft>
            </a:pPr>
            <a:r>
              <a:rPr lang="ru-RU" sz="1400" b="1" dirty="0" smtClean="0">
                <a:solidFill>
                  <a:srgbClr val="0070C0"/>
                </a:solidFill>
              </a:rPr>
              <a:t>	Об игре</a:t>
            </a:r>
          </a:p>
          <a:p>
            <a:pPr>
              <a:spcAft>
                <a:spcPts val="600"/>
              </a:spcAft>
            </a:pPr>
            <a:r>
              <a:rPr lang="ru-RU" sz="1400" dirty="0" smtClean="0"/>
              <a:t>	Цель игры основана на проверке и закреплении терминов по темам, связанным с изменением климата.</a:t>
            </a:r>
            <a:r>
              <a:rPr lang="ru-RU" sz="1400" b="1" dirty="0" smtClean="0">
                <a:solidFill>
                  <a:srgbClr val="0070C0"/>
                </a:solidFill>
              </a:rPr>
              <a:t>	</a:t>
            </a:r>
            <a:endParaRPr lang="ru-RU" sz="1400" b="1" dirty="0">
              <a:solidFill>
                <a:srgbClr val="0070C0"/>
              </a:solidFill>
            </a:endParaRPr>
          </a:p>
          <a:p>
            <a:pPr>
              <a:spcAft>
                <a:spcPts val="600"/>
              </a:spcAft>
            </a:pPr>
            <a:r>
              <a:rPr lang="ru-RU" sz="1400" b="1" dirty="0" smtClean="0">
                <a:solidFill>
                  <a:srgbClr val="0070C0"/>
                </a:solidFill>
              </a:rPr>
              <a:t>	Правила игры</a:t>
            </a:r>
          </a:p>
          <a:p>
            <a:pPr marL="285750" indent="-285750" algn="just">
              <a:spcAft>
                <a:spcPts val="600"/>
              </a:spcAft>
              <a:buFont typeface="Arial" panose="020B0604020202020204" pitchFamily="34" charset="0"/>
              <a:buChar char="•"/>
            </a:pPr>
            <a:r>
              <a:rPr lang="ru-RU" sz="1400" dirty="0" smtClean="0"/>
              <a:t>Игра рассчитана на работу в командах. Каждая команда получает карточку с заданием. Необходимо как можно быстрее собрать распавшиеся части слов так, чтобы они означали метеорологические элементы, по которым определяется погода (всего 6 слов).</a:t>
            </a:r>
          </a:p>
          <a:p>
            <a:pPr marL="285750" indent="-285750" algn="just">
              <a:spcAft>
                <a:spcPts val="600"/>
              </a:spcAft>
              <a:buFont typeface="Arial" panose="020B0604020202020204" pitchFamily="34" charset="0"/>
              <a:buChar char="•"/>
            </a:pPr>
            <a:r>
              <a:rPr lang="ru-RU" sz="1400" dirty="0" smtClean="0"/>
              <a:t>На поле имеются ловушки, усложняющие игру – лишние слоги. </a:t>
            </a:r>
          </a:p>
        </p:txBody>
      </p:sp>
      <p:graphicFrame>
        <p:nvGraphicFramePr>
          <p:cNvPr id="13" name="Таблица 12"/>
          <p:cNvGraphicFramePr>
            <a:graphicFrameLocks noGrp="1"/>
          </p:cNvGraphicFramePr>
          <p:nvPr>
            <p:extLst>
              <p:ext uri="{D42A27DB-BD31-4B8C-83A1-F6EECF244321}">
                <p14:modId xmlns="" xmlns:p14="http://schemas.microsoft.com/office/powerpoint/2010/main" val="3886798670"/>
              </p:ext>
            </p:extLst>
          </p:nvPr>
        </p:nvGraphicFramePr>
        <p:xfrm>
          <a:off x="922564" y="2198921"/>
          <a:ext cx="10393140" cy="1833880"/>
        </p:xfrm>
        <a:graphic>
          <a:graphicData uri="http://schemas.openxmlformats.org/drawingml/2006/table">
            <a:tbl>
              <a:tblPr firstRow="1" bandRow="1">
                <a:tableStyleId>{3B4B98B0-60AC-42C2-AFA5-B58CD77FA1E5}</a:tableStyleId>
              </a:tblPr>
              <a:tblGrid>
                <a:gridCol w="5196570">
                  <a:extLst>
                    <a:ext uri="{9D8B030D-6E8A-4147-A177-3AD203B41FA5}">
                      <a16:colId xmlns="" xmlns:a16="http://schemas.microsoft.com/office/drawing/2014/main" val="926822407"/>
                    </a:ext>
                  </a:extLst>
                </a:gridCol>
                <a:gridCol w="5196570">
                  <a:extLst>
                    <a:ext uri="{9D8B030D-6E8A-4147-A177-3AD203B41FA5}">
                      <a16:colId xmlns="" xmlns:a16="http://schemas.microsoft.com/office/drawing/2014/main" val="1815913297"/>
                    </a:ext>
                  </a:extLst>
                </a:gridCol>
              </a:tblGrid>
              <a:tr h="370840">
                <a:tc>
                  <a:txBody>
                    <a:bodyPr/>
                    <a:lstStyle/>
                    <a:p>
                      <a:pPr algn="just"/>
                      <a:r>
                        <a:rPr lang="ru-RU" sz="1400" b="1" dirty="0" smtClean="0"/>
                        <a:t>Количество игроков</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Не ограничено</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42340487"/>
                  </a:ext>
                </a:extLst>
              </a:tr>
              <a:tr h="370840">
                <a:tc>
                  <a:txBody>
                    <a:bodyPr/>
                    <a:lstStyle/>
                    <a:p>
                      <a:pPr algn="just"/>
                      <a:r>
                        <a:rPr lang="ru-RU" sz="1400" b="1" dirty="0" smtClean="0"/>
                        <a:t>Задача</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Как можно быстрее собрать</a:t>
                      </a:r>
                      <a:r>
                        <a:rPr lang="ru-RU" sz="1400" b="0" baseline="0" dirty="0" smtClean="0"/>
                        <a:t> распавшиеся части слов так, чтобы они обозначали метеорологические элементы, по которым определяется погода и закрасить каждое слово отдельным цветом</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9666896"/>
                  </a:ext>
                </a:extLst>
              </a:tr>
              <a:tr h="370840">
                <a:tc>
                  <a:txBody>
                    <a:bodyPr/>
                    <a:lstStyle/>
                    <a:p>
                      <a:pPr algn="just"/>
                      <a:r>
                        <a:rPr lang="ru-RU" sz="1400" b="1" dirty="0" smtClean="0"/>
                        <a:t>Материалы</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Распечатанные копии</a:t>
                      </a:r>
                      <a:r>
                        <a:rPr lang="ru-RU" sz="1400" b="0" baseline="0" dirty="0" smtClean="0"/>
                        <a:t> образца для игры (на количество участников), цветные карандаши</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60316508"/>
                  </a:ext>
                </a:extLst>
              </a:tr>
            </a:tbl>
          </a:graphicData>
        </a:graphic>
      </p:graphicFrame>
      <p:sp>
        <p:nvSpPr>
          <p:cNvPr id="14" name="TextBox 13"/>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102139" y="370130"/>
            <a:ext cx="1213565" cy="1817949"/>
          </a:xfrm>
          <a:prstGeom prst="rect">
            <a:avLst/>
          </a:prstGeom>
        </p:spPr>
      </p:pic>
    </p:spTree>
    <p:extLst>
      <p:ext uri="{BB962C8B-B14F-4D97-AF65-F5344CB8AC3E}">
        <p14:creationId xmlns="" xmlns:p14="http://schemas.microsoft.com/office/powerpoint/2010/main" val="1980329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5" name="TextBox 4"/>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Введение</a:t>
            </a:r>
            <a:endParaRPr lang="ru-RU" sz="2800" b="1" dirty="0">
              <a:solidFill>
                <a:schemeClr val="bg1"/>
              </a:solidFill>
              <a:latin typeface="Arial Narrow" panose="020B0606020202030204" pitchFamily="34" charset="0"/>
            </a:endParaRPr>
          </a:p>
        </p:txBody>
      </p:sp>
      <p:sp>
        <p:nvSpPr>
          <p:cNvPr id="6" name="Прямоугольник 5"/>
          <p:cNvSpPr/>
          <p:nvPr/>
        </p:nvSpPr>
        <p:spPr>
          <a:xfrm>
            <a:off x="5311143" y="1725451"/>
            <a:ext cx="6096000" cy="738664"/>
          </a:xfrm>
          <a:prstGeom prst="rect">
            <a:avLst/>
          </a:prstGeom>
        </p:spPr>
        <p:txBody>
          <a:bodyPr>
            <a:spAutoFit/>
          </a:bodyPr>
          <a:lstStyle/>
          <a:p>
            <a:pPr algn="r"/>
            <a:r>
              <a:rPr lang="ru-RU" sz="1400" i="1" dirty="0">
                <a:solidFill>
                  <a:srgbClr val="0072BC"/>
                </a:solidFill>
              </a:rPr>
              <a:t>«Игра – это искра, зажигающая огонёк</a:t>
            </a:r>
          </a:p>
          <a:p>
            <a:pPr algn="r"/>
            <a:r>
              <a:rPr lang="ru-RU" sz="1400" i="1" dirty="0">
                <a:solidFill>
                  <a:srgbClr val="0072BC"/>
                </a:solidFill>
              </a:rPr>
              <a:t>пытливости и любознательности</a:t>
            </a:r>
            <a:r>
              <a:rPr lang="ru-RU" sz="1400" i="1" dirty="0" smtClean="0">
                <a:solidFill>
                  <a:srgbClr val="0072BC"/>
                </a:solidFill>
              </a:rPr>
              <a:t>»</a:t>
            </a:r>
          </a:p>
          <a:p>
            <a:pPr algn="r"/>
            <a:r>
              <a:rPr lang="ru-RU" sz="1400" i="1" dirty="0" smtClean="0">
                <a:solidFill>
                  <a:srgbClr val="0072BC"/>
                </a:solidFill>
              </a:rPr>
              <a:t>(В.А. Сухомлинский)</a:t>
            </a:r>
            <a:endParaRPr lang="ru-RU" sz="1400" i="1" dirty="0">
              <a:solidFill>
                <a:srgbClr val="0072BC"/>
              </a:solidFill>
            </a:endParaRPr>
          </a:p>
        </p:txBody>
      </p:sp>
      <p:sp>
        <p:nvSpPr>
          <p:cNvPr id="8" name="Прямоугольник 7"/>
          <p:cNvSpPr/>
          <p:nvPr/>
        </p:nvSpPr>
        <p:spPr>
          <a:xfrm>
            <a:off x="765047" y="2432464"/>
            <a:ext cx="10649713" cy="4056495"/>
          </a:xfrm>
          <a:prstGeom prst="rect">
            <a:avLst/>
          </a:prstGeom>
        </p:spPr>
        <p:txBody>
          <a:bodyPr wrap="square">
            <a:spAutoFit/>
          </a:bodyPr>
          <a:lstStyle/>
          <a:p>
            <a:pPr algn="just">
              <a:lnSpc>
                <a:spcPct val="115000"/>
              </a:lnSpc>
              <a:spcAft>
                <a:spcPts val="0"/>
              </a:spcAft>
            </a:pPr>
            <a:r>
              <a:rPr lang="ru-RU" sz="1400" dirty="0" smtClean="0">
                <a:ea typeface="Times New Roman" panose="02020603050405020304" pitchFamily="18" charset="0"/>
                <a:cs typeface="Times New Roman" panose="02020603050405020304" pitchFamily="18" charset="0"/>
              </a:rPr>
              <a:t>	</a:t>
            </a:r>
            <a:r>
              <a:rPr lang="ru-RU" sz="1400" b="1" dirty="0" smtClean="0">
                <a:solidFill>
                  <a:srgbClr val="0072BC"/>
                </a:solidFill>
                <a:ea typeface="Times New Roman" panose="02020603050405020304" pitchFamily="18" charset="0"/>
                <a:cs typeface="Times New Roman" panose="02020603050405020304" pitchFamily="18" charset="0"/>
              </a:rPr>
              <a:t>Игра</a:t>
            </a:r>
            <a:r>
              <a:rPr lang="ru-RU" sz="1400" dirty="0">
                <a:solidFill>
                  <a:srgbClr val="0072BC"/>
                </a:solidFill>
                <a:ea typeface="Times New Roman" panose="02020603050405020304" pitchFamily="18" charset="0"/>
                <a:cs typeface="Times New Roman" panose="02020603050405020304" pitchFamily="18" charset="0"/>
              </a:rPr>
              <a:t>, </a:t>
            </a:r>
            <a:r>
              <a:rPr lang="ru-RU" sz="1400" dirty="0">
                <a:ea typeface="Times New Roman" panose="02020603050405020304" pitchFamily="18" charset="0"/>
                <a:cs typeface="Times New Roman" panose="02020603050405020304" pitchFamily="18" charset="0"/>
              </a:rPr>
              <a:t>является одной из уникальных форм – это условная занимательная деятельность, направленная на формирование знаний, умений и навыков. </a:t>
            </a:r>
            <a:r>
              <a:rPr lang="ru-RU" sz="1400" dirty="0" smtClean="0">
                <a:ea typeface="Times New Roman" panose="02020603050405020304" pitchFamily="18" charset="0"/>
                <a:cs typeface="Times New Roman" panose="02020603050405020304" pitchFamily="18" charset="0"/>
              </a:rPr>
              <a:t>Как вид </a:t>
            </a:r>
            <a:r>
              <a:rPr lang="ru-RU" sz="1400" dirty="0">
                <a:ea typeface="Times New Roman" panose="02020603050405020304" pitchFamily="18" charset="0"/>
                <a:cs typeface="Times New Roman" panose="02020603050405020304" pitchFamily="18" charset="0"/>
              </a:rPr>
              <a:t>учебных занятий, игры реализуют ряд принципов игрового и активного обучения, отличающихся наличием правил игровой деятельности, фиксированной </a:t>
            </a:r>
            <a:r>
              <a:rPr lang="ru-RU" sz="1400" dirty="0" smtClean="0">
                <a:ea typeface="Times New Roman" panose="02020603050405020304" pitchFamily="18" charset="0"/>
                <a:cs typeface="Times New Roman" panose="02020603050405020304" pitchFamily="18" charset="0"/>
              </a:rPr>
              <a:t>структуры и систем </a:t>
            </a:r>
            <a:r>
              <a:rPr lang="ru-RU" sz="1400" dirty="0">
                <a:ea typeface="Times New Roman" panose="02020603050405020304" pitchFamily="18" charset="0"/>
                <a:cs typeface="Times New Roman" panose="02020603050405020304" pitchFamily="18" charset="0"/>
              </a:rPr>
              <a:t>оценивания</a:t>
            </a:r>
            <a:r>
              <a:rPr lang="ru-RU" sz="1400" dirty="0" smtClean="0">
                <a:ea typeface="Times New Roman" panose="02020603050405020304" pitchFamily="18" charset="0"/>
                <a:cs typeface="Times New Roman" panose="02020603050405020304" pitchFamily="18" charset="0"/>
              </a:rPr>
              <a:t>.</a:t>
            </a:r>
          </a:p>
          <a:p>
            <a:pPr algn="just">
              <a:lnSpc>
                <a:spcPct val="115000"/>
              </a:lnSpc>
              <a:spcAft>
                <a:spcPts val="0"/>
              </a:spcAft>
            </a:pPr>
            <a:endParaRPr lang="ru-RU" sz="1400" dirty="0">
              <a:ea typeface="Times New Roman" panose="02020603050405020304" pitchFamily="18" charset="0"/>
              <a:cs typeface="Times New Roman" panose="02020603050405020304" pitchFamily="18" charset="0"/>
            </a:endParaRPr>
          </a:p>
          <a:p>
            <a:pPr algn="just">
              <a:lnSpc>
                <a:spcPct val="115000"/>
              </a:lnSpc>
              <a:spcAft>
                <a:spcPts val="0"/>
              </a:spcAft>
            </a:pPr>
            <a:r>
              <a:rPr lang="ru-RU" sz="1400" dirty="0" smtClean="0">
                <a:ea typeface="Times New Roman" panose="02020603050405020304" pitchFamily="18" charset="0"/>
                <a:cs typeface="Times New Roman" panose="02020603050405020304" pitchFamily="18" charset="0"/>
              </a:rPr>
              <a:t>	</a:t>
            </a:r>
            <a:r>
              <a:rPr lang="ru-RU" sz="1400" b="1" dirty="0" smtClean="0">
                <a:solidFill>
                  <a:srgbClr val="0072BC"/>
                </a:solidFill>
                <a:ea typeface="Times New Roman" panose="02020603050405020304" pitchFamily="18" charset="0"/>
                <a:cs typeface="Times New Roman" panose="02020603050405020304" pitchFamily="18" charset="0"/>
              </a:rPr>
              <a:t>Отличительной </a:t>
            </a:r>
            <a:r>
              <a:rPr lang="ru-RU" sz="1400" b="1" dirty="0">
                <a:solidFill>
                  <a:srgbClr val="0072BC"/>
                </a:solidFill>
                <a:ea typeface="Times New Roman" panose="02020603050405020304" pitchFamily="18" charset="0"/>
                <a:cs typeface="Times New Roman" panose="02020603050405020304" pitchFamily="18" charset="0"/>
              </a:rPr>
              <a:t>особенностью </a:t>
            </a:r>
            <a:r>
              <a:rPr lang="ru-RU" sz="1400" dirty="0">
                <a:ea typeface="Times New Roman" panose="02020603050405020304" pitchFamily="18" charset="0"/>
                <a:cs typeface="Times New Roman" panose="02020603050405020304" pitchFamily="18" charset="0"/>
              </a:rPr>
              <a:t>данных игр является наличие игровой ситуации,  используемой обычно в качестве основы метода. В игре деятельность участников  формализована: существуют правила, жесткая система оценивания, а также предусмотрен порядок действий или регламент. Игра может быть как коллективная (командная), так и индивидуальная, в том и другом случае главной задачей участников является выигрыш</a:t>
            </a:r>
            <a:r>
              <a:rPr lang="ru-RU" sz="1400" dirty="0" smtClean="0">
                <a:ea typeface="Times New Roman" panose="02020603050405020304" pitchFamily="18" charset="0"/>
                <a:cs typeface="Times New Roman" panose="02020603050405020304" pitchFamily="18" charset="0"/>
              </a:rPr>
              <a:t>.</a:t>
            </a:r>
          </a:p>
          <a:p>
            <a:pPr indent="627063" algn="just">
              <a:lnSpc>
                <a:spcPct val="115000"/>
              </a:lnSpc>
              <a:spcAft>
                <a:spcPts val="0"/>
              </a:spcAft>
            </a:pPr>
            <a:endParaRPr lang="ru-RU" sz="1400" b="1" dirty="0" smtClean="0">
              <a:solidFill>
                <a:srgbClr val="0070C0"/>
              </a:solidFill>
              <a:ea typeface="Times New Roman" panose="02020603050405020304" pitchFamily="18" charset="0"/>
              <a:cs typeface="Times New Roman" panose="02020603050405020304" pitchFamily="18" charset="0"/>
            </a:endParaRPr>
          </a:p>
          <a:p>
            <a:pPr indent="627063" algn="just">
              <a:lnSpc>
                <a:spcPct val="115000"/>
              </a:lnSpc>
              <a:spcAft>
                <a:spcPts val="0"/>
              </a:spcAft>
            </a:pPr>
            <a:r>
              <a:rPr lang="ru-RU" sz="1400" b="1" dirty="0" smtClean="0">
                <a:solidFill>
                  <a:srgbClr val="0070C0"/>
                </a:solidFill>
                <a:ea typeface="Times New Roman" panose="02020603050405020304" pitchFamily="18" charset="0"/>
                <a:cs typeface="Times New Roman" panose="02020603050405020304" pitchFamily="18" charset="0"/>
              </a:rPr>
              <a:t>В </a:t>
            </a:r>
            <a:r>
              <a:rPr lang="ru-RU" sz="1400" b="1" dirty="0" smtClean="0">
                <a:solidFill>
                  <a:srgbClr val="0070C0"/>
                </a:solidFill>
                <a:ea typeface="Times New Roman" panose="02020603050405020304" pitchFamily="18" charset="0"/>
                <a:cs typeface="Times New Roman" panose="02020603050405020304" pitchFamily="18" charset="0"/>
              </a:rPr>
              <a:t>образовательном плане </a:t>
            </a:r>
            <a:r>
              <a:rPr lang="ru-RU" sz="1400" dirty="0" smtClean="0">
                <a:ea typeface="Times New Roman" panose="02020603050405020304" pitchFamily="18" charset="0"/>
                <a:cs typeface="Times New Roman" panose="02020603050405020304" pitchFamily="18" charset="0"/>
              </a:rPr>
              <a:t>результативность участников позволяет учителю оценить уровень полученных знаний и способность на практике эти знания применять. </a:t>
            </a:r>
          </a:p>
          <a:p>
            <a:pPr indent="627063" algn="just">
              <a:lnSpc>
                <a:spcPct val="115000"/>
              </a:lnSpc>
              <a:spcAft>
                <a:spcPts val="0"/>
              </a:spcAft>
            </a:pPr>
            <a:r>
              <a:rPr lang="ru-RU" sz="1400" dirty="0" smtClean="0">
                <a:solidFill>
                  <a:srgbClr val="0070C0"/>
                </a:solidFill>
                <a:ea typeface="Times New Roman" panose="02020603050405020304" pitchFamily="18" charset="0"/>
                <a:cs typeface="Times New Roman" panose="02020603050405020304" pitchFamily="18" charset="0"/>
              </a:rPr>
              <a:t>	</a:t>
            </a:r>
          </a:p>
          <a:p>
            <a:pPr indent="627063" algn="just">
              <a:lnSpc>
                <a:spcPct val="115000"/>
              </a:lnSpc>
              <a:spcAft>
                <a:spcPts val="0"/>
              </a:spcAft>
            </a:pPr>
            <a:r>
              <a:rPr lang="ru-RU" sz="1400" b="1" dirty="0" smtClean="0">
                <a:solidFill>
                  <a:srgbClr val="0070C0"/>
                </a:solidFill>
                <a:ea typeface="Times New Roman" panose="02020603050405020304" pitchFamily="18" charset="0"/>
                <a:cs typeface="Times New Roman" panose="02020603050405020304" pitchFamily="18" charset="0"/>
              </a:rPr>
              <a:t>Игра – это почти всегда соревнование. </a:t>
            </a:r>
            <a:r>
              <a:rPr lang="ru-RU" sz="1400" dirty="0" smtClean="0">
                <a:ea typeface="Times New Roman" panose="02020603050405020304" pitchFamily="18" charset="0"/>
                <a:cs typeface="Times New Roman" panose="02020603050405020304" pitchFamily="18" charset="0"/>
              </a:rPr>
              <a:t>Дух соревнования в играх достигается за счёт разветвлённой системы оценивания деятельности участников игры, позволяющей увидеть основные аспекты игровой деятельности учащихся.</a:t>
            </a:r>
          </a:p>
          <a:p>
            <a:pPr algn="just">
              <a:lnSpc>
                <a:spcPct val="115000"/>
              </a:lnSpc>
              <a:spcAft>
                <a:spcPts val="0"/>
              </a:spcAft>
            </a:pPr>
            <a:endParaRPr lang="ru-RU" sz="1400" dirty="0" smtClean="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400" dirty="0">
              <a:effectLst/>
              <a:ea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881877" y="986438"/>
            <a:ext cx="1285270" cy="1345282"/>
          </a:xfrm>
          <a:prstGeom prst="rect">
            <a:avLst/>
          </a:prstGeom>
        </p:spPr>
      </p:pic>
    </p:spTree>
    <p:extLst>
      <p:ext uri="{BB962C8B-B14F-4D97-AF65-F5344CB8AC3E}">
        <p14:creationId xmlns="" xmlns:p14="http://schemas.microsoft.com/office/powerpoint/2010/main" val="274941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12" name="TextBox 11"/>
          <p:cNvSpPr txBox="1"/>
          <p:nvPr/>
        </p:nvSpPr>
        <p:spPr>
          <a:xfrm>
            <a:off x="792480" y="749290"/>
            <a:ext cx="4206240" cy="1200329"/>
          </a:xfrm>
          <a:prstGeom prst="rect">
            <a:avLst/>
          </a:prstGeom>
          <a:noFill/>
        </p:spPr>
        <p:txBody>
          <a:bodyPr wrap="square" rtlCol="0">
            <a:spAutoFit/>
          </a:bodyPr>
          <a:lstStyle/>
          <a:p>
            <a:r>
              <a:rPr lang="ru-RU" sz="2400" b="1" dirty="0">
                <a:solidFill>
                  <a:schemeClr val="bg1"/>
                </a:solidFill>
                <a:latin typeface="Arial Narrow" panose="020B0606020202030204" pitchFamily="34" charset="0"/>
              </a:rPr>
              <a:t>|  </a:t>
            </a:r>
            <a:r>
              <a:rPr lang="ru-RU" sz="2400" b="1" dirty="0" smtClean="0">
                <a:solidFill>
                  <a:schemeClr val="bg1"/>
                </a:solidFill>
                <a:latin typeface="Arial Narrow" panose="020B0606020202030204" pitchFamily="34" charset="0"/>
              </a:rPr>
              <a:t>Игротека. «Угадай, что это?»</a:t>
            </a:r>
          </a:p>
          <a:p>
            <a:r>
              <a:rPr lang="ru-RU" sz="2400" b="1" dirty="0">
                <a:solidFill>
                  <a:schemeClr val="bg1"/>
                </a:solidFill>
                <a:latin typeface="Arial Narrow" panose="020B0606020202030204" pitchFamily="34" charset="0"/>
              </a:rPr>
              <a:t>(разработано в России)  </a:t>
            </a:r>
          </a:p>
          <a:p>
            <a:endParaRPr lang="ru-RU" sz="2400" b="1" dirty="0">
              <a:solidFill>
                <a:schemeClr val="bg1"/>
              </a:solidFill>
              <a:latin typeface="Arial Narrow" panose="020B0606020202030204" pitchFamily="34"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216834923"/>
              </p:ext>
            </p:extLst>
          </p:nvPr>
        </p:nvGraphicFramePr>
        <p:xfrm>
          <a:off x="365759" y="1876019"/>
          <a:ext cx="5742940" cy="2225040"/>
        </p:xfrm>
        <a:graphic>
          <a:graphicData uri="http://schemas.openxmlformats.org/drawingml/2006/table">
            <a:tbl>
              <a:tblPr firstRow="1" bandRow="1">
                <a:tableStyleId>{BC89EF96-8CEA-46FF-86C4-4CE0E7609802}</a:tableStyleId>
              </a:tblPr>
              <a:tblGrid>
                <a:gridCol w="1435735">
                  <a:extLst>
                    <a:ext uri="{9D8B030D-6E8A-4147-A177-3AD203B41FA5}">
                      <a16:colId xmlns="" xmlns:a16="http://schemas.microsoft.com/office/drawing/2014/main" val="2770387655"/>
                    </a:ext>
                  </a:extLst>
                </a:gridCol>
                <a:gridCol w="1435735">
                  <a:extLst>
                    <a:ext uri="{9D8B030D-6E8A-4147-A177-3AD203B41FA5}">
                      <a16:colId xmlns="" xmlns:a16="http://schemas.microsoft.com/office/drawing/2014/main" val="1117252729"/>
                    </a:ext>
                  </a:extLst>
                </a:gridCol>
                <a:gridCol w="1435735">
                  <a:extLst>
                    <a:ext uri="{9D8B030D-6E8A-4147-A177-3AD203B41FA5}">
                      <a16:colId xmlns="" xmlns:a16="http://schemas.microsoft.com/office/drawing/2014/main" val="3914919950"/>
                    </a:ext>
                  </a:extLst>
                </a:gridCol>
                <a:gridCol w="1435735">
                  <a:extLst>
                    <a:ext uri="{9D8B030D-6E8A-4147-A177-3AD203B41FA5}">
                      <a16:colId xmlns="" xmlns:a16="http://schemas.microsoft.com/office/drawing/2014/main" val="991754644"/>
                    </a:ext>
                  </a:extLst>
                </a:gridCol>
              </a:tblGrid>
              <a:tr h="370840">
                <a:tc>
                  <a:txBody>
                    <a:bodyPr/>
                    <a:lstStyle/>
                    <a:p>
                      <a:pPr algn="ctr"/>
                      <a:r>
                        <a:rPr lang="ru-RU" b="0" dirty="0" smtClean="0"/>
                        <a:t>О</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ТЕР</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КА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ТУ</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69055100"/>
                  </a:ext>
                </a:extLst>
              </a:tr>
              <a:tr h="370840">
                <a:tc>
                  <a:txBody>
                    <a:bodyPr/>
                    <a:lstStyle/>
                    <a:p>
                      <a:pPr algn="ctr"/>
                      <a:r>
                        <a:rPr lang="ru-RU" b="0" dirty="0" smtClean="0"/>
                        <a:t>ВЛА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ЛА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РА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ВИ</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96794476"/>
                  </a:ext>
                </a:extLst>
              </a:tr>
              <a:tr h="370840">
                <a:tc>
                  <a:txBody>
                    <a:bodyPr/>
                    <a:lstStyle/>
                    <a:p>
                      <a:pPr algn="ctr"/>
                      <a:r>
                        <a:rPr lang="ru-RU" b="0" dirty="0" smtClean="0"/>
                        <a:t>ВЕ</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ПЕ</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ЖНОСТЬ</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СТЬ</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983171538"/>
                  </a:ext>
                </a:extLst>
              </a:tr>
              <a:tr h="370840">
                <a:tc>
                  <a:txBody>
                    <a:bodyPr/>
                    <a:lstStyle/>
                    <a:p>
                      <a:pPr algn="ctr"/>
                      <a:r>
                        <a:rPr lang="ru-RU" b="0" dirty="0" smtClean="0"/>
                        <a:t>ТУ</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САД</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НЫ</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ДИ</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60506373"/>
                  </a:ext>
                </a:extLst>
              </a:tr>
              <a:tr h="370840">
                <a:tc>
                  <a:txBody>
                    <a:bodyPr/>
                    <a:lstStyle/>
                    <a:p>
                      <a:pPr algn="ctr"/>
                      <a:r>
                        <a:rPr lang="ru-RU" b="0" dirty="0" smtClean="0"/>
                        <a:t>ОБ</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МА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КИ</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РА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920364331"/>
                  </a:ext>
                </a:extLst>
              </a:tr>
              <a:tr h="370840">
                <a:tc>
                  <a:txBody>
                    <a:bodyPr/>
                    <a:lstStyle/>
                    <a:p>
                      <a:pPr algn="ctr"/>
                      <a:r>
                        <a:rPr lang="ru-RU" b="0" dirty="0" smtClean="0"/>
                        <a:t>ТЕМ</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СИ</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ЧНО</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t>ВОЗ</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79136974"/>
                  </a:ext>
                </a:extLst>
              </a:tr>
            </a:tbl>
          </a:graphicData>
        </a:graphic>
      </p:graphicFrame>
      <p:graphicFrame>
        <p:nvGraphicFramePr>
          <p:cNvPr id="10" name="Таблица 9"/>
          <p:cNvGraphicFramePr>
            <a:graphicFrameLocks noGrp="1"/>
          </p:cNvGraphicFramePr>
          <p:nvPr>
            <p:extLst>
              <p:ext uri="{D42A27DB-BD31-4B8C-83A1-F6EECF244321}">
                <p14:modId xmlns="" xmlns:p14="http://schemas.microsoft.com/office/powerpoint/2010/main" val="801545929"/>
              </p:ext>
            </p:extLst>
          </p:nvPr>
        </p:nvGraphicFramePr>
        <p:xfrm>
          <a:off x="6108701" y="4101059"/>
          <a:ext cx="5397500" cy="2225040"/>
        </p:xfrm>
        <a:graphic>
          <a:graphicData uri="http://schemas.openxmlformats.org/drawingml/2006/table">
            <a:tbl>
              <a:tblPr firstRow="1" bandRow="1">
                <a:tableStyleId>{2D5ABB26-0587-4C30-8999-92F81FD0307C}</a:tableStyleId>
              </a:tblPr>
              <a:tblGrid>
                <a:gridCol w="1349375">
                  <a:extLst>
                    <a:ext uri="{9D8B030D-6E8A-4147-A177-3AD203B41FA5}">
                      <a16:colId xmlns="" xmlns:a16="http://schemas.microsoft.com/office/drawing/2014/main" val="2770387655"/>
                    </a:ext>
                  </a:extLst>
                </a:gridCol>
                <a:gridCol w="1349375">
                  <a:extLst>
                    <a:ext uri="{9D8B030D-6E8A-4147-A177-3AD203B41FA5}">
                      <a16:colId xmlns="" xmlns:a16="http://schemas.microsoft.com/office/drawing/2014/main" val="1117252729"/>
                    </a:ext>
                  </a:extLst>
                </a:gridCol>
                <a:gridCol w="1349375">
                  <a:extLst>
                    <a:ext uri="{9D8B030D-6E8A-4147-A177-3AD203B41FA5}">
                      <a16:colId xmlns="" xmlns:a16="http://schemas.microsoft.com/office/drawing/2014/main" val="3914919950"/>
                    </a:ext>
                  </a:extLst>
                </a:gridCol>
                <a:gridCol w="1349375">
                  <a:extLst>
                    <a:ext uri="{9D8B030D-6E8A-4147-A177-3AD203B41FA5}">
                      <a16:colId xmlns="" xmlns:a16="http://schemas.microsoft.com/office/drawing/2014/main" val="991754644"/>
                    </a:ext>
                  </a:extLst>
                </a:gridCol>
              </a:tblGrid>
              <a:tr h="370840">
                <a:tc>
                  <a:txBody>
                    <a:bodyPr/>
                    <a:lstStyle/>
                    <a:p>
                      <a:pPr algn="ctr"/>
                      <a:r>
                        <a:rPr lang="ru-RU" b="0" dirty="0" smtClean="0"/>
                        <a:t>О</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b="0" dirty="0" smtClean="0"/>
                        <a:t>ТЕР</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ru-RU" b="0" dirty="0" smtClean="0"/>
                        <a:t>КА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t>ТУ</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269055100"/>
                  </a:ext>
                </a:extLst>
              </a:tr>
              <a:tr h="370840">
                <a:tc>
                  <a:txBody>
                    <a:bodyPr/>
                    <a:lstStyle/>
                    <a:p>
                      <a:pPr algn="ctr"/>
                      <a:r>
                        <a:rPr lang="ru-RU" b="0" dirty="0" smtClean="0"/>
                        <a:t>ВЛА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ru-RU" b="0" dirty="0" smtClean="0"/>
                        <a:t>ЛА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ru-RU" b="0" dirty="0" smtClean="0"/>
                        <a:t>РА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ru-RU" b="0" dirty="0" smtClean="0"/>
                        <a:t>ВИ</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96794476"/>
                  </a:ext>
                </a:extLst>
              </a:tr>
              <a:tr h="370840">
                <a:tc>
                  <a:txBody>
                    <a:bodyPr/>
                    <a:lstStyle/>
                    <a:p>
                      <a:pPr algn="ctr"/>
                      <a:r>
                        <a:rPr lang="ru-RU" b="0" dirty="0" smtClean="0"/>
                        <a:t>ВЕ</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ru-RU" b="0" dirty="0" smtClean="0"/>
                        <a:t>ПЕ</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ru-RU" b="0" dirty="0" smtClean="0"/>
                        <a:t>ЖНОСТЬ</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ru-RU" b="0" dirty="0" smtClean="0"/>
                        <a:t>СТЬ</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 xmlns:a16="http://schemas.microsoft.com/office/drawing/2014/main" val="983171538"/>
                  </a:ext>
                </a:extLst>
              </a:tr>
              <a:tr h="370840">
                <a:tc>
                  <a:txBody>
                    <a:bodyPr/>
                    <a:lstStyle/>
                    <a:p>
                      <a:pPr algn="ctr"/>
                      <a:r>
                        <a:rPr lang="ru-RU" b="0" dirty="0" smtClean="0"/>
                        <a:t>ТУ</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ru-RU" b="0" dirty="0" smtClean="0"/>
                        <a:t>САД</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b="0" dirty="0" smtClean="0"/>
                        <a:t>НЫ</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ru-RU" b="0" dirty="0" smtClean="0"/>
                        <a:t>ДИ</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60506373"/>
                  </a:ext>
                </a:extLst>
              </a:tr>
              <a:tr h="370840">
                <a:tc>
                  <a:txBody>
                    <a:bodyPr/>
                    <a:lstStyle/>
                    <a:p>
                      <a:pPr algn="ctr"/>
                      <a:r>
                        <a:rPr lang="ru-RU" b="0" dirty="0" smtClean="0"/>
                        <a:t>ОБ</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ru-RU" b="0" dirty="0" smtClean="0"/>
                        <a:t>МА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ru-RU" b="0" dirty="0" smtClean="0"/>
                        <a:t>КИ</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b="0" dirty="0" smtClean="0"/>
                        <a:t>РА</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2920364331"/>
                  </a:ext>
                </a:extLst>
              </a:tr>
              <a:tr h="370840">
                <a:tc>
                  <a:txBody>
                    <a:bodyPr/>
                    <a:lstStyle/>
                    <a:p>
                      <a:pPr algn="ctr"/>
                      <a:r>
                        <a:rPr lang="ru-RU" b="0" dirty="0" smtClean="0"/>
                        <a:t>ТЕМ</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ru-RU" b="0" dirty="0" smtClean="0"/>
                        <a:t>СИ</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0" dirty="0" smtClean="0"/>
                        <a:t>ЧНО</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ru-RU" b="0" dirty="0" smtClean="0"/>
                        <a:t>ВОЗ</a:t>
                      </a:r>
                      <a:endParaRPr lang="ru-RU"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79136974"/>
                  </a:ext>
                </a:extLst>
              </a:tr>
            </a:tbl>
          </a:graphicData>
        </a:graphic>
      </p:graphicFrame>
      <p:sp>
        <p:nvSpPr>
          <p:cNvPr id="13" name="TextBox 12"/>
          <p:cNvSpPr txBox="1"/>
          <p:nvPr/>
        </p:nvSpPr>
        <p:spPr>
          <a:xfrm>
            <a:off x="6807199" y="2282419"/>
            <a:ext cx="5410201" cy="307777"/>
          </a:xfrm>
          <a:prstGeom prst="rect">
            <a:avLst/>
          </a:prstGeom>
          <a:noFill/>
        </p:spPr>
        <p:txBody>
          <a:bodyPr wrap="square" rtlCol="0">
            <a:spAutoFit/>
          </a:bodyPr>
          <a:lstStyle/>
          <a:p>
            <a:r>
              <a:rPr lang="ru-RU" sz="1400" b="1" dirty="0" smtClean="0">
                <a:solidFill>
                  <a:srgbClr val="0070C0"/>
                </a:solidFill>
              </a:rPr>
              <a:t>Образец для игры</a:t>
            </a:r>
            <a:endParaRPr lang="ru-RU" sz="1400" dirty="0" smtClean="0"/>
          </a:p>
        </p:txBody>
      </p:sp>
      <p:sp>
        <p:nvSpPr>
          <p:cNvPr id="14" name="TextBox 13"/>
          <p:cNvSpPr txBox="1"/>
          <p:nvPr/>
        </p:nvSpPr>
        <p:spPr>
          <a:xfrm>
            <a:off x="-16392" y="5631201"/>
            <a:ext cx="5401192" cy="307777"/>
          </a:xfrm>
          <a:prstGeom prst="rect">
            <a:avLst/>
          </a:prstGeom>
          <a:noFill/>
        </p:spPr>
        <p:txBody>
          <a:bodyPr wrap="square" rtlCol="0">
            <a:spAutoFit/>
          </a:bodyPr>
          <a:lstStyle/>
          <a:p>
            <a:pPr algn="r"/>
            <a:r>
              <a:rPr lang="ru-RU" sz="1400" b="1" dirty="0" smtClean="0">
                <a:solidFill>
                  <a:srgbClr val="0070C0"/>
                </a:solidFill>
              </a:rPr>
              <a:t>Ключ</a:t>
            </a:r>
            <a:endParaRPr lang="ru-RU" sz="1400" dirty="0" smtClean="0"/>
          </a:p>
        </p:txBody>
      </p:sp>
      <p:pic>
        <p:nvPicPr>
          <p:cNvPr id="15" name="Рисунок 1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6570" y="4357100"/>
            <a:ext cx="1941830" cy="2032499"/>
          </a:xfrm>
          <a:prstGeom prst="rect">
            <a:avLst/>
          </a:prstGeom>
        </p:spPr>
      </p:pic>
      <p:sp>
        <p:nvSpPr>
          <p:cNvPr id="11" name="TextBox 10"/>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Tree>
    <p:extLst>
      <p:ext uri="{BB962C8B-B14F-4D97-AF65-F5344CB8AC3E}">
        <p14:creationId xmlns="" xmlns:p14="http://schemas.microsoft.com/office/powerpoint/2010/main" val="3552229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12" name="TextBox 11"/>
          <p:cNvSpPr txBox="1"/>
          <p:nvPr/>
        </p:nvSpPr>
        <p:spPr>
          <a:xfrm>
            <a:off x="792480" y="749290"/>
            <a:ext cx="5773420" cy="1200329"/>
          </a:xfrm>
          <a:prstGeom prst="rect">
            <a:avLst/>
          </a:prstGeom>
          <a:noFill/>
        </p:spPr>
        <p:txBody>
          <a:bodyPr wrap="square" rtlCol="0">
            <a:spAutoFit/>
          </a:bodyPr>
          <a:lstStyle/>
          <a:p>
            <a:r>
              <a:rPr lang="ru-RU" sz="2400" b="1" dirty="0">
                <a:solidFill>
                  <a:schemeClr val="bg1"/>
                </a:solidFill>
                <a:latin typeface="Arial Narrow" panose="020B0606020202030204" pitchFamily="34" charset="0"/>
              </a:rPr>
              <a:t>|  </a:t>
            </a:r>
            <a:r>
              <a:rPr lang="ru-RU" sz="2400" b="1" dirty="0" smtClean="0">
                <a:solidFill>
                  <a:schemeClr val="bg1"/>
                </a:solidFill>
                <a:latin typeface="Arial Narrow" panose="020B0606020202030204" pitchFamily="34" charset="0"/>
              </a:rPr>
              <a:t>Игротека. Кроссворд «Метеорология»</a:t>
            </a:r>
          </a:p>
          <a:p>
            <a:r>
              <a:rPr lang="ru-RU" sz="2400" b="1" dirty="0">
                <a:solidFill>
                  <a:schemeClr val="bg1"/>
                </a:solidFill>
                <a:latin typeface="Arial Narrow" panose="020B0606020202030204" pitchFamily="34" charset="0"/>
              </a:rPr>
              <a:t>(разработано в Узбекистане)</a:t>
            </a:r>
          </a:p>
          <a:p>
            <a:endParaRPr lang="ru-RU" sz="2400" b="1" dirty="0">
              <a:solidFill>
                <a:schemeClr val="bg1"/>
              </a:solidFill>
              <a:latin typeface="Arial Narrow" panose="020B0606020202030204" pitchFamily="34" charset="0"/>
            </a:endParaRPr>
          </a:p>
        </p:txBody>
      </p:sp>
      <p:sp>
        <p:nvSpPr>
          <p:cNvPr id="11" name="TextBox 10"/>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1825016"/>
            <a:ext cx="6070598" cy="4820323"/>
          </a:xfrm>
          <a:prstGeom prst="rect">
            <a:avLst/>
          </a:prstGeom>
        </p:spPr>
      </p:pic>
      <p:sp>
        <p:nvSpPr>
          <p:cNvPr id="6" name="TextBox 5"/>
          <p:cNvSpPr txBox="1"/>
          <p:nvPr/>
        </p:nvSpPr>
        <p:spPr>
          <a:xfrm>
            <a:off x="6070599" y="2396011"/>
            <a:ext cx="6114017" cy="3108543"/>
          </a:xfrm>
          <a:prstGeom prst="rect">
            <a:avLst/>
          </a:prstGeom>
          <a:noFill/>
        </p:spPr>
        <p:txBody>
          <a:bodyPr wrap="square" rtlCol="0">
            <a:spAutoFit/>
          </a:bodyPr>
          <a:lstStyle/>
          <a:p>
            <a:pPr algn="just"/>
            <a:r>
              <a:rPr lang="ru-RU" sz="1400" dirty="0" smtClean="0"/>
              <a:t>1. Газовая </a:t>
            </a:r>
            <a:r>
              <a:rPr lang="ru-RU" sz="1400" dirty="0"/>
              <a:t>оболочка, окружающая планету </a:t>
            </a:r>
            <a:r>
              <a:rPr lang="ru-RU" sz="1400" dirty="0" smtClean="0"/>
              <a:t>Земля.</a:t>
            </a:r>
            <a:endParaRPr lang="ru-RU" sz="1400" dirty="0"/>
          </a:p>
          <a:p>
            <a:pPr algn="just"/>
            <a:r>
              <a:rPr lang="ru-RU" sz="1400" dirty="0"/>
              <a:t>2. Бывает положительная и отрицательная.</a:t>
            </a:r>
          </a:p>
          <a:p>
            <a:pPr algn="just"/>
            <a:r>
              <a:rPr lang="ru-RU" sz="1400" dirty="0"/>
              <a:t>3. Мельчайшие капли воды в воздухе, продукт конденсации водяных паров.</a:t>
            </a:r>
          </a:p>
          <a:p>
            <a:pPr algn="just"/>
            <a:r>
              <a:rPr lang="ru-RU" sz="1400" dirty="0"/>
              <a:t>4. Атмосферное… создается весом воздуха.</a:t>
            </a:r>
          </a:p>
          <a:p>
            <a:pPr algn="just"/>
            <a:r>
              <a:rPr lang="ru-RU" sz="1400" dirty="0"/>
              <a:t>5. Прибор для измерения атмосферного давления.</a:t>
            </a:r>
          </a:p>
          <a:p>
            <a:pPr algn="just"/>
            <a:r>
              <a:rPr lang="ru-RU" sz="1400" dirty="0"/>
              <a:t>6. Горизонтальное движение воздуха.</a:t>
            </a:r>
          </a:p>
          <a:p>
            <a:pPr algn="just"/>
            <a:r>
              <a:rPr lang="ru-RU" sz="1400" dirty="0"/>
              <a:t>7. Скопления мельчайших капель или кристаллов льда в </a:t>
            </a:r>
            <a:r>
              <a:rPr lang="ru-RU" sz="1400" dirty="0" smtClean="0"/>
              <a:t>атмосфере.</a:t>
            </a:r>
            <a:endParaRPr lang="ru-RU" sz="1400" dirty="0"/>
          </a:p>
          <a:p>
            <a:pPr algn="just"/>
            <a:r>
              <a:rPr lang="ru-RU" sz="1400" dirty="0"/>
              <a:t>8. Она зависит от количества водяного пара в воздухе.</a:t>
            </a:r>
          </a:p>
          <a:p>
            <a:pPr algn="just"/>
            <a:r>
              <a:rPr lang="ru-RU" sz="1400" dirty="0"/>
              <a:t>9. Они могут выпадать из облаков или выделяться на поверхности земли.</a:t>
            </a:r>
          </a:p>
          <a:p>
            <a:pPr algn="just"/>
            <a:r>
              <a:rPr lang="ru-RU" sz="1400" dirty="0"/>
              <a:t>10. Состояние атмосферы в данной точке в данный момент или за ограниченный промежуток времени.</a:t>
            </a:r>
          </a:p>
          <a:p>
            <a:pPr algn="just"/>
            <a:r>
              <a:rPr lang="ru-RU" sz="1400" dirty="0"/>
              <a:t>11. Предельное расстояние, дальше которого наблюдаемый объект сливается с фоном и становится невидимым.</a:t>
            </a:r>
          </a:p>
          <a:p>
            <a:pPr algn="just"/>
            <a:r>
              <a:rPr lang="ru-RU" sz="1400" dirty="0"/>
              <a:t>12. Наша планета.</a:t>
            </a:r>
          </a:p>
        </p:txBody>
      </p:sp>
      <p:pic>
        <p:nvPicPr>
          <p:cNvPr id="3" name="Рисунок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16" name="Рисунок 1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887869" y="749290"/>
            <a:ext cx="1854799" cy="1602912"/>
          </a:xfrm>
          <a:prstGeom prst="rect">
            <a:avLst/>
          </a:prstGeom>
        </p:spPr>
      </p:pic>
    </p:spTree>
    <p:extLst>
      <p:ext uri="{BB962C8B-B14F-4D97-AF65-F5344CB8AC3E}">
        <p14:creationId xmlns="" xmlns:p14="http://schemas.microsoft.com/office/powerpoint/2010/main" val="2331434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12" name="TextBox 11"/>
          <p:cNvSpPr txBox="1"/>
          <p:nvPr/>
        </p:nvSpPr>
        <p:spPr>
          <a:xfrm>
            <a:off x="792480" y="749290"/>
            <a:ext cx="5773420" cy="1200329"/>
          </a:xfrm>
          <a:prstGeom prst="rect">
            <a:avLst/>
          </a:prstGeom>
          <a:noFill/>
        </p:spPr>
        <p:txBody>
          <a:bodyPr wrap="square" rtlCol="0">
            <a:spAutoFit/>
          </a:bodyPr>
          <a:lstStyle/>
          <a:p>
            <a:r>
              <a:rPr lang="ru-RU" sz="2400" b="1" dirty="0">
                <a:solidFill>
                  <a:schemeClr val="bg1"/>
                </a:solidFill>
                <a:latin typeface="Arial Narrow" panose="020B0606020202030204" pitchFamily="34" charset="0"/>
              </a:rPr>
              <a:t>|  </a:t>
            </a:r>
            <a:r>
              <a:rPr lang="ru-RU" sz="2400" b="1" dirty="0" smtClean="0">
                <a:solidFill>
                  <a:schemeClr val="bg1"/>
                </a:solidFill>
                <a:latin typeface="Arial Narrow" panose="020B0606020202030204" pitchFamily="34" charset="0"/>
              </a:rPr>
              <a:t>Игротека. Кроссворд «Берегите энергию»</a:t>
            </a:r>
          </a:p>
          <a:p>
            <a:r>
              <a:rPr lang="ru-RU" sz="2400" b="1" dirty="0">
                <a:solidFill>
                  <a:schemeClr val="bg1"/>
                </a:solidFill>
                <a:latin typeface="Arial Narrow" panose="020B0606020202030204" pitchFamily="34" charset="0"/>
              </a:rPr>
              <a:t>(разработано в Узбекистане)</a:t>
            </a:r>
          </a:p>
          <a:p>
            <a:endParaRPr lang="ru-RU" sz="2400" b="1" dirty="0">
              <a:solidFill>
                <a:schemeClr val="bg1"/>
              </a:solidFill>
              <a:latin typeface="Arial Narrow" panose="020B0606020202030204" pitchFamily="34" charset="0"/>
            </a:endParaRPr>
          </a:p>
        </p:txBody>
      </p:sp>
      <p:sp>
        <p:nvSpPr>
          <p:cNvPr id="11" name="TextBox 10"/>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6" name="TextBox 5"/>
          <p:cNvSpPr txBox="1"/>
          <p:nvPr/>
        </p:nvSpPr>
        <p:spPr>
          <a:xfrm>
            <a:off x="6070599" y="2396011"/>
            <a:ext cx="6114017" cy="3754874"/>
          </a:xfrm>
          <a:prstGeom prst="rect">
            <a:avLst/>
          </a:prstGeom>
          <a:noFill/>
        </p:spPr>
        <p:txBody>
          <a:bodyPr wrap="square" rtlCol="0">
            <a:spAutoFit/>
          </a:bodyPr>
          <a:lstStyle/>
          <a:p>
            <a:pPr algn="just"/>
            <a:r>
              <a:rPr lang="ru-RU" sz="1400" dirty="0"/>
              <a:t>1. </a:t>
            </a:r>
            <a:r>
              <a:rPr lang="ru-RU" sz="1400" dirty="0" smtClean="0"/>
              <a:t>Синоним к слову «бережливость».</a:t>
            </a:r>
            <a:endParaRPr lang="ru-RU" sz="1400" dirty="0"/>
          </a:p>
          <a:p>
            <a:pPr algn="just"/>
            <a:r>
              <a:rPr lang="ru-RU" sz="1400" dirty="0"/>
              <a:t>2. Бытовой прибор для измельчения пищи, взбивания напитков.</a:t>
            </a:r>
          </a:p>
          <a:p>
            <a:pPr algn="just"/>
            <a:r>
              <a:rPr lang="ru-RU" sz="1400" dirty="0"/>
              <a:t>3. Электронное устройство для приема и отображения телевизионных программ.</a:t>
            </a:r>
          </a:p>
          <a:p>
            <a:pPr algn="just"/>
            <a:r>
              <a:rPr lang="ru-RU" sz="1400" dirty="0"/>
              <a:t>4. Устройство для замораживания продуктов.</a:t>
            </a:r>
          </a:p>
          <a:p>
            <a:pPr algn="just"/>
            <a:r>
              <a:rPr lang="ru-RU" sz="1400" dirty="0"/>
              <a:t>5. Прибор для глажки одежды.</a:t>
            </a:r>
          </a:p>
          <a:p>
            <a:pPr algn="just"/>
            <a:r>
              <a:rPr lang="ru-RU" sz="1400" dirty="0"/>
              <a:t>6. Многофункциональное программируемое устройство.</a:t>
            </a:r>
          </a:p>
          <a:p>
            <a:pPr algn="just"/>
            <a:r>
              <a:rPr lang="ru-RU" sz="1400" dirty="0"/>
              <a:t>7. Устройство для уборки помещений, чистки ковров.</a:t>
            </a:r>
          </a:p>
          <a:p>
            <a:pPr algn="just"/>
            <a:r>
              <a:rPr lang="ru-RU" sz="1400" dirty="0"/>
              <a:t>8. Прибор для нарезки хлеба.</a:t>
            </a:r>
          </a:p>
          <a:p>
            <a:pPr algn="just"/>
            <a:r>
              <a:rPr lang="ru-RU" sz="1400" dirty="0"/>
              <a:t>9. Устройство для передачи и приема звука на расстоянии.</a:t>
            </a:r>
          </a:p>
          <a:p>
            <a:pPr algn="just"/>
            <a:r>
              <a:rPr lang="ru-RU" sz="1400" dirty="0"/>
              <a:t>10. Микроволновая печь.</a:t>
            </a:r>
          </a:p>
          <a:p>
            <a:pPr algn="just"/>
            <a:r>
              <a:rPr lang="ru-RU" sz="1400" dirty="0"/>
              <a:t>11. Устройство для приготовления кофе.</a:t>
            </a:r>
          </a:p>
          <a:p>
            <a:pPr algn="just"/>
            <a:r>
              <a:rPr lang="ru-RU" sz="1400" dirty="0"/>
              <a:t>12. Устройство для приготовления мороженого.</a:t>
            </a:r>
          </a:p>
          <a:p>
            <a:pPr algn="just"/>
            <a:r>
              <a:rPr lang="ru-RU" sz="1400" dirty="0"/>
              <a:t>13. Устройство для смешивания.</a:t>
            </a:r>
          </a:p>
          <a:p>
            <a:pPr algn="just"/>
            <a:r>
              <a:rPr lang="ru-RU" sz="1400" dirty="0"/>
              <a:t>14. Служит для кипячения воды.</a:t>
            </a:r>
          </a:p>
          <a:p>
            <a:pPr algn="just"/>
            <a:r>
              <a:rPr lang="ru-RU" sz="1400" dirty="0"/>
              <a:t>15. Устройство для вентиляции.</a:t>
            </a:r>
          </a:p>
          <a:p>
            <a:pPr algn="just"/>
            <a:r>
              <a:rPr lang="ru-RU" sz="1400" dirty="0"/>
              <a:t>16. Устройство для подсушивания ломтиков хлеба.</a:t>
            </a:r>
          </a:p>
        </p:txBody>
      </p:sp>
      <p:pic>
        <p:nvPicPr>
          <p:cNvPr id="4" name="Рисунок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4699" y="1777550"/>
            <a:ext cx="5975900" cy="4867789"/>
          </a:xfrm>
          <a:prstGeom prst="rect">
            <a:avLst/>
          </a:prstGeom>
        </p:spPr>
      </p:pic>
      <p:pic>
        <p:nvPicPr>
          <p:cNvPr id="3" name="Рисунок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514879" y="5254865"/>
            <a:ext cx="1531620" cy="1603135"/>
          </a:xfrm>
          <a:prstGeom prst="rect">
            <a:avLst/>
          </a:prstGeom>
        </p:spPr>
      </p:pic>
    </p:spTree>
    <p:extLst>
      <p:ext uri="{BB962C8B-B14F-4D97-AF65-F5344CB8AC3E}">
        <p14:creationId xmlns="" xmlns:p14="http://schemas.microsoft.com/office/powerpoint/2010/main" val="740828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 y="0"/>
            <a:ext cx="12201142" cy="4391905"/>
          </a:xfrm>
          <a:prstGeom prst="rect">
            <a:avLst/>
          </a:prstGeom>
        </p:spPr>
      </p:pic>
      <p:sp>
        <p:nvSpPr>
          <p:cNvPr id="13" name="TextBox 12"/>
          <p:cNvSpPr txBox="1"/>
          <p:nvPr/>
        </p:nvSpPr>
        <p:spPr>
          <a:xfrm>
            <a:off x="4216908" y="6189148"/>
            <a:ext cx="3758184" cy="461665"/>
          </a:xfrm>
          <a:prstGeom prst="rect">
            <a:avLst/>
          </a:prstGeom>
          <a:noFill/>
        </p:spPr>
        <p:txBody>
          <a:bodyPr wrap="square" rtlCol="0">
            <a:spAutoFit/>
          </a:bodyPr>
          <a:lstStyle/>
          <a:p>
            <a:pPr algn="ctr"/>
            <a:r>
              <a:rPr lang="ru-RU" sz="1200" dirty="0">
                <a:solidFill>
                  <a:schemeClr val="bg1"/>
                </a:solidFill>
              </a:rPr>
              <a:t>Программа развития </a:t>
            </a:r>
            <a:r>
              <a:rPr lang="ru-RU" sz="1200" dirty="0" smtClean="0">
                <a:solidFill>
                  <a:schemeClr val="bg1"/>
                </a:solidFill>
              </a:rPr>
              <a:t>ООН</a:t>
            </a:r>
            <a:endParaRPr lang="en-US" sz="1200" dirty="0" smtClean="0">
              <a:solidFill>
                <a:schemeClr val="bg1"/>
              </a:solidFill>
            </a:endParaRPr>
          </a:p>
          <a:p>
            <a:pPr algn="ctr"/>
            <a:r>
              <a:rPr lang="en-US" sz="1200" dirty="0" smtClean="0">
                <a:solidFill>
                  <a:schemeClr val="bg1"/>
                </a:solidFill>
              </a:rPr>
              <a:t>2020</a:t>
            </a:r>
            <a:endParaRPr lang="ru-RU" sz="1200" dirty="0">
              <a:solidFill>
                <a:schemeClr val="bg1"/>
              </a:solidFill>
            </a:endParaRPr>
          </a:p>
        </p:txBody>
      </p:sp>
      <p:grpSp>
        <p:nvGrpSpPr>
          <p:cNvPr id="7" name="Группа 6"/>
          <p:cNvGrpSpPr/>
          <p:nvPr/>
        </p:nvGrpSpPr>
        <p:grpSpPr>
          <a:xfrm>
            <a:off x="10100422" y="5274355"/>
            <a:ext cx="1758250" cy="1146378"/>
            <a:chOff x="10229918" y="504723"/>
            <a:chExt cx="1758250" cy="1146378"/>
          </a:xfrm>
        </p:grpSpPr>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265297" y="504723"/>
              <a:ext cx="722871" cy="1137853"/>
            </a:xfrm>
            <a:prstGeom prst="rect">
              <a:avLst/>
            </a:prstGeom>
          </p:spPr>
        </p:pic>
        <p:pic>
          <p:nvPicPr>
            <p:cNvPr id="12" name="Рисунок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229918" y="914844"/>
              <a:ext cx="937054" cy="736257"/>
            </a:xfrm>
            <a:prstGeom prst="rect">
              <a:avLst/>
            </a:prstGeom>
          </p:spPr>
        </p:pic>
      </p:grpSp>
      <p:sp>
        <p:nvSpPr>
          <p:cNvPr id="3" name="TextBox 2"/>
          <p:cNvSpPr txBox="1"/>
          <p:nvPr/>
        </p:nvSpPr>
        <p:spPr>
          <a:xfrm>
            <a:off x="4335177" y="4140632"/>
            <a:ext cx="3512500" cy="461665"/>
          </a:xfrm>
          <a:prstGeom prst="rect">
            <a:avLst/>
          </a:prstGeom>
          <a:noFill/>
        </p:spPr>
        <p:txBody>
          <a:bodyPr wrap="none" rtlCol="0">
            <a:spAutoFit/>
          </a:bodyPr>
          <a:lstStyle/>
          <a:p>
            <a:r>
              <a:rPr lang="ru-RU" sz="2400" b="1" dirty="0" smtClean="0">
                <a:solidFill>
                  <a:srgbClr val="0072BC"/>
                </a:solidFill>
                <a:latin typeface="Arial Narrow" panose="020B0606020202030204" pitchFamily="34" charset="0"/>
              </a:rPr>
              <a:t>СПАСИБО ЗА ВНИМАНИЕ!</a:t>
            </a:r>
            <a:endParaRPr lang="ru-RU" sz="2400" b="1" dirty="0">
              <a:solidFill>
                <a:srgbClr val="0072BC"/>
              </a:solidFill>
              <a:latin typeface="Arial Narrow" panose="020B0606020202030204" pitchFamily="34" charset="0"/>
            </a:endParaRPr>
          </a:p>
        </p:txBody>
      </p:sp>
    </p:spTree>
    <p:extLst>
      <p:ext uri="{BB962C8B-B14F-4D97-AF65-F5344CB8AC3E}">
        <p14:creationId xmlns="" xmlns:p14="http://schemas.microsoft.com/office/powerpoint/2010/main" val="6672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5" name="TextBox 4"/>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Введение</a:t>
            </a:r>
            <a:endParaRPr lang="ru-RU" sz="2800" b="1" dirty="0">
              <a:solidFill>
                <a:schemeClr val="bg1"/>
              </a:solidFill>
              <a:latin typeface="Arial Narrow" panose="020B0606020202030204" pitchFamily="34" charset="0"/>
            </a:endParaRPr>
          </a:p>
        </p:txBody>
      </p:sp>
      <p:sp>
        <p:nvSpPr>
          <p:cNvPr id="9" name="Прямоугольник 8"/>
          <p:cNvSpPr/>
          <p:nvPr/>
        </p:nvSpPr>
        <p:spPr>
          <a:xfrm>
            <a:off x="795528" y="2396011"/>
            <a:ext cx="10520175" cy="4056495"/>
          </a:xfrm>
          <a:prstGeom prst="rect">
            <a:avLst/>
          </a:prstGeom>
        </p:spPr>
        <p:txBody>
          <a:bodyPr wrap="square">
            <a:spAutoFit/>
          </a:bodyPr>
          <a:lstStyle/>
          <a:p>
            <a:pPr algn="just">
              <a:lnSpc>
                <a:spcPct val="115000"/>
              </a:lnSpc>
              <a:spcAft>
                <a:spcPts val="0"/>
              </a:spcAft>
            </a:pPr>
            <a:r>
              <a:rPr lang="ru-RU" sz="1400" dirty="0">
                <a:ea typeface="Times New Roman" panose="02020603050405020304" pitchFamily="18" charset="0"/>
                <a:cs typeface="Times New Roman" panose="02020603050405020304" pitchFamily="18" charset="0"/>
              </a:rPr>
              <a:t>	</a:t>
            </a:r>
            <a:r>
              <a:rPr lang="ru-RU" sz="1400" b="1" dirty="0">
                <a:solidFill>
                  <a:srgbClr val="0072BC"/>
                </a:solidFill>
                <a:ea typeface="Times New Roman" panose="02020603050405020304" pitchFamily="18" charset="0"/>
                <a:cs typeface="Times New Roman" panose="02020603050405020304" pitchFamily="18" charset="0"/>
              </a:rPr>
              <a:t>Классификация игр</a:t>
            </a:r>
            <a:r>
              <a:rPr lang="ru-RU" sz="1400" dirty="0">
                <a:solidFill>
                  <a:srgbClr val="0072BC"/>
                </a:solidFill>
                <a:ea typeface="Times New Roman" panose="02020603050405020304" pitchFamily="18" charset="0"/>
                <a:cs typeface="Times New Roman" panose="02020603050405020304" pitchFamily="18" charset="0"/>
              </a:rPr>
              <a:t>:</a:t>
            </a:r>
          </a:p>
          <a:p>
            <a:pPr marL="285750" indent="-285750" algn="just">
              <a:lnSpc>
                <a:spcPct val="115000"/>
              </a:lnSpc>
              <a:spcAft>
                <a:spcPts val="0"/>
              </a:spcAft>
              <a:buFont typeface="Arial" panose="020B0604020202020204" pitchFamily="34" charset="0"/>
              <a:buChar char="•"/>
            </a:pPr>
            <a:r>
              <a:rPr lang="ru-RU" sz="1400" dirty="0" smtClean="0">
                <a:ea typeface="Times New Roman" panose="02020603050405020304" pitchFamily="18" charset="0"/>
                <a:cs typeface="Times New Roman" panose="02020603050405020304" pitchFamily="18" charset="0"/>
              </a:rPr>
              <a:t>По игровой </a:t>
            </a:r>
            <a:r>
              <a:rPr lang="ru-RU" sz="1400" dirty="0">
                <a:ea typeface="Times New Roman" panose="02020603050405020304" pitchFamily="18" charset="0"/>
                <a:cs typeface="Times New Roman" panose="02020603050405020304" pitchFamily="18" charset="0"/>
              </a:rPr>
              <a:t>методике: предметные, сюжетные, ролевые, </a:t>
            </a:r>
            <a:r>
              <a:rPr lang="ru-RU" sz="1400" dirty="0" smtClean="0">
                <a:ea typeface="Times New Roman" panose="02020603050405020304" pitchFamily="18" charset="0"/>
                <a:cs typeface="Times New Roman" panose="02020603050405020304" pitchFamily="18" charset="0"/>
              </a:rPr>
              <a:t>деловые</a:t>
            </a:r>
            <a:r>
              <a:rPr lang="ru-RU" sz="1400" dirty="0">
                <a:ea typeface="Times New Roman" panose="02020603050405020304" pitchFamily="18" charset="0"/>
                <a:cs typeface="Times New Roman" panose="02020603050405020304" pitchFamily="18" charset="0"/>
              </a:rPr>
              <a:t>, имитационные и т.д.</a:t>
            </a:r>
          </a:p>
          <a:p>
            <a:pPr marL="285750" indent="-285750" algn="just">
              <a:lnSpc>
                <a:spcPct val="115000"/>
              </a:lnSpc>
              <a:spcAft>
                <a:spcPts val="0"/>
              </a:spcAft>
              <a:buFont typeface="Arial" panose="020B0604020202020204" pitchFamily="34" charset="0"/>
              <a:buChar char="•"/>
            </a:pPr>
            <a:r>
              <a:rPr lang="ru-RU" sz="1400" dirty="0" smtClean="0">
                <a:ea typeface="Times New Roman" panose="02020603050405020304" pitchFamily="18" charset="0"/>
                <a:cs typeface="Times New Roman" panose="02020603050405020304" pitchFamily="18" charset="0"/>
              </a:rPr>
              <a:t>По характеру </a:t>
            </a:r>
            <a:r>
              <a:rPr lang="ru-RU" sz="1400" dirty="0">
                <a:ea typeface="Times New Roman" panose="02020603050405020304" pitchFamily="18" charset="0"/>
                <a:cs typeface="Times New Roman" panose="02020603050405020304" pitchFamily="18" charset="0"/>
              </a:rPr>
              <a:t>педагогического процесса: обучающие, познавательные, </a:t>
            </a:r>
            <a:r>
              <a:rPr lang="ru-RU" sz="1400" dirty="0" err="1">
                <a:ea typeface="Times New Roman" panose="02020603050405020304" pitchFamily="18" charset="0"/>
                <a:cs typeface="Times New Roman" panose="02020603050405020304" pitchFamily="18" charset="0"/>
              </a:rPr>
              <a:t>тренинговые</a:t>
            </a:r>
            <a:r>
              <a:rPr lang="ru-RU" sz="1400" dirty="0">
                <a:ea typeface="Times New Roman" panose="02020603050405020304" pitchFamily="18" charset="0"/>
                <a:cs typeface="Times New Roman" panose="02020603050405020304" pitchFamily="18" charset="0"/>
              </a:rPr>
              <a:t>, воспитательные, диагностические, контролирующие, обобщающие, развивающие, творческие.</a:t>
            </a:r>
          </a:p>
          <a:p>
            <a:pPr marL="285750" indent="-285750" algn="just">
              <a:lnSpc>
                <a:spcPct val="115000"/>
              </a:lnSpc>
              <a:spcAft>
                <a:spcPts val="0"/>
              </a:spcAft>
              <a:buFont typeface="Arial" panose="020B0604020202020204" pitchFamily="34" charset="0"/>
              <a:buChar char="•"/>
            </a:pPr>
            <a:r>
              <a:rPr lang="ru-RU" sz="1400" dirty="0" smtClean="0">
                <a:ea typeface="Times New Roman" panose="02020603050405020304" pitchFamily="18" charset="0"/>
                <a:cs typeface="Times New Roman" panose="02020603050405020304" pitchFamily="18" charset="0"/>
              </a:rPr>
              <a:t>По области деятельности: интеллектуальные, социальные, психологические, физические, трудовые.</a:t>
            </a:r>
          </a:p>
          <a:p>
            <a:pPr marL="285750" indent="-285750" algn="just">
              <a:lnSpc>
                <a:spcPct val="115000"/>
              </a:lnSpc>
              <a:spcAft>
                <a:spcPts val="0"/>
              </a:spcAft>
              <a:buFont typeface="Arial" panose="020B0604020202020204" pitchFamily="34" charset="0"/>
              <a:buChar char="•"/>
            </a:pPr>
            <a:r>
              <a:rPr lang="ru-RU" sz="1400" dirty="0" smtClean="0">
                <a:ea typeface="Times New Roman" panose="02020603050405020304" pitchFamily="18" charset="0"/>
                <a:cs typeface="Times New Roman" panose="02020603050405020304" pitchFamily="18" charset="0"/>
              </a:rPr>
              <a:t>По игровой </a:t>
            </a:r>
            <a:r>
              <a:rPr lang="ru-RU" sz="1400" dirty="0">
                <a:ea typeface="Times New Roman" panose="02020603050405020304" pitchFamily="18" charset="0"/>
                <a:cs typeface="Times New Roman" panose="02020603050405020304" pitchFamily="18" charset="0"/>
              </a:rPr>
              <a:t>среде: без предметов, с предметами, компьютерные, настольные, технические</a:t>
            </a:r>
            <a:r>
              <a:rPr lang="ru-RU" sz="1400" dirty="0" smtClean="0">
                <a:ea typeface="Times New Roman" panose="02020603050405020304" pitchFamily="18" charset="0"/>
                <a:cs typeface="Times New Roman" panose="02020603050405020304" pitchFamily="18" charset="0"/>
              </a:rPr>
              <a:t>.</a:t>
            </a:r>
          </a:p>
          <a:p>
            <a:pPr marL="285750" indent="-285750" algn="just">
              <a:lnSpc>
                <a:spcPct val="115000"/>
              </a:lnSpc>
              <a:spcAft>
                <a:spcPts val="0"/>
              </a:spcAft>
              <a:buFont typeface="Arial" panose="020B0604020202020204" pitchFamily="34" charset="0"/>
              <a:buChar char="•"/>
            </a:pPr>
            <a:endParaRPr lang="ru-RU" sz="1400" dirty="0">
              <a:ea typeface="Times New Roman" panose="02020603050405020304" pitchFamily="18" charset="0"/>
              <a:cs typeface="Times New Roman" panose="02020603050405020304" pitchFamily="18" charset="0"/>
            </a:endParaRPr>
          </a:p>
          <a:p>
            <a:pPr algn="just">
              <a:lnSpc>
                <a:spcPct val="115000"/>
              </a:lnSpc>
              <a:spcAft>
                <a:spcPts val="0"/>
              </a:spcAft>
            </a:pPr>
            <a:r>
              <a:rPr lang="ru-RU" sz="1400" dirty="0" smtClean="0">
                <a:ea typeface="Times New Roman" panose="02020603050405020304" pitchFamily="18" charset="0"/>
                <a:cs typeface="Times New Roman" panose="02020603050405020304" pitchFamily="18" charset="0"/>
              </a:rPr>
              <a:t>	При </a:t>
            </a:r>
            <a:r>
              <a:rPr lang="ru-RU" sz="1400" dirty="0">
                <a:ea typeface="Times New Roman" panose="02020603050405020304" pitchFamily="18" charset="0"/>
                <a:cs typeface="Times New Roman" panose="02020603050405020304" pitchFamily="18" charset="0"/>
              </a:rPr>
              <a:t>организации и проведении игр важно иметь в виду, что их </a:t>
            </a:r>
            <a:r>
              <a:rPr lang="ru-RU" sz="1400" b="1" dirty="0">
                <a:solidFill>
                  <a:srgbClr val="0072BC"/>
                </a:solidFill>
                <a:ea typeface="Times New Roman" panose="02020603050405020304" pitchFamily="18" charset="0"/>
                <a:cs typeface="Times New Roman" panose="02020603050405020304" pitchFamily="18" charset="0"/>
              </a:rPr>
              <a:t>назначение не сводится лишь к заполнению свободного времени</a:t>
            </a:r>
            <a:r>
              <a:rPr lang="ru-RU" sz="1400" dirty="0">
                <a:solidFill>
                  <a:srgbClr val="0072BC"/>
                </a:solidFill>
                <a:ea typeface="Times New Roman" panose="02020603050405020304" pitchFamily="18" charset="0"/>
                <a:cs typeface="Times New Roman" panose="02020603050405020304" pitchFamily="18" charset="0"/>
              </a:rPr>
              <a:t>,</a:t>
            </a:r>
            <a:r>
              <a:rPr lang="ru-RU" sz="1400" dirty="0">
                <a:ea typeface="Times New Roman" panose="02020603050405020304" pitchFamily="18" charset="0"/>
                <a:cs typeface="Times New Roman" panose="02020603050405020304" pitchFamily="18" charset="0"/>
              </a:rPr>
              <a:t> они помогают учителю выполнять большие воспитательные и образовательные задачи. </a:t>
            </a:r>
            <a:endParaRPr lang="ru-RU" sz="1400" dirty="0" smtClean="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400" dirty="0">
              <a:ea typeface="Times New Roman" panose="02020603050405020304" pitchFamily="18" charset="0"/>
              <a:cs typeface="Times New Roman" panose="02020603050405020304" pitchFamily="18" charset="0"/>
            </a:endParaRPr>
          </a:p>
          <a:p>
            <a:pPr algn="just">
              <a:lnSpc>
                <a:spcPct val="115000"/>
              </a:lnSpc>
              <a:spcAft>
                <a:spcPts val="0"/>
              </a:spcAft>
            </a:pPr>
            <a:r>
              <a:rPr lang="ru-RU" sz="1400" dirty="0" smtClean="0">
                <a:ea typeface="Times New Roman" panose="02020603050405020304" pitchFamily="18" charset="0"/>
                <a:cs typeface="Times New Roman" panose="02020603050405020304" pitchFamily="18" charset="0"/>
              </a:rPr>
              <a:t>	</a:t>
            </a:r>
            <a:r>
              <a:rPr lang="ru-RU" sz="1400" b="1" dirty="0" smtClean="0">
                <a:solidFill>
                  <a:srgbClr val="0072BC"/>
                </a:solidFill>
                <a:ea typeface="Times New Roman" panose="02020603050405020304" pitchFamily="18" charset="0"/>
                <a:cs typeface="Times New Roman" panose="02020603050405020304" pitchFamily="18" charset="0"/>
              </a:rPr>
              <a:t>Игра </a:t>
            </a:r>
            <a:r>
              <a:rPr lang="ru-RU" sz="1400" b="1" dirty="0">
                <a:solidFill>
                  <a:srgbClr val="0072BC"/>
                </a:solidFill>
                <a:ea typeface="Times New Roman" panose="02020603050405020304" pitchFamily="18" charset="0"/>
                <a:cs typeface="Times New Roman" panose="02020603050405020304" pitchFamily="18" charset="0"/>
              </a:rPr>
              <a:t>не заменяет полностью традиционные формы и методы обучения</a:t>
            </a:r>
            <a:r>
              <a:rPr lang="ru-RU" sz="1400" dirty="0">
                <a:ea typeface="Times New Roman" panose="02020603050405020304" pitchFamily="18" charset="0"/>
                <a:cs typeface="Times New Roman" panose="02020603050405020304" pitchFamily="18" charset="0"/>
              </a:rPr>
              <a:t>; она рационально их дополняет, позволяя более эффективно достигать поставленной цели и задачи конкретного занятия и всего учебного процесса. В то же время игра стимулирует рост познавательной активности, что позволяет учащимся получать и усваивать большее количество информации, способствует приобретению навыков принятия естественных решений в разнообразных ситуациях, формирует опыт нравственного выбора. </a:t>
            </a:r>
          </a:p>
          <a:p>
            <a:pPr algn="just">
              <a:lnSpc>
                <a:spcPct val="115000"/>
              </a:lnSpc>
              <a:spcAft>
                <a:spcPts val="0"/>
              </a:spcAft>
            </a:pPr>
            <a:endParaRPr lang="ru-RU" sz="1400" dirty="0">
              <a:ea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515859" y="952451"/>
            <a:ext cx="1799844" cy="1443560"/>
          </a:xfrm>
          <a:prstGeom prst="rect">
            <a:avLst/>
          </a:prstGeom>
        </p:spPr>
      </p:pic>
    </p:spTree>
    <p:extLst>
      <p:ext uri="{BB962C8B-B14F-4D97-AF65-F5344CB8AC3E}">
        <p14:creationId xmlns="" xmlns:p14="http://schemas.microsoft.com/office/powerpoint/2010/main" val="3933761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5" name="TextBox 4"/>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Введение</a:t>
            </a:r>
            <a:endParaRPr lang="ru-RU" sz="2800" b="1" dirty="0">
              <a:solidFill>
                <a:schemeClr val="bg1"/>
              </a:solidFill>
              <a:latin typeface="Arial Narrow" panose="020B0606020202030204" pitchFamily="34" charset="0"/>
            </a:endParaRPr>
          </a:p>
        </p:txBody>
      </p:sp>
      <p:sp>
        <p:nvSpPr>
          <p:cNvPr id="9" name="Прямоугольник 8"/>
          <p:cNvSpPr/>
          <p:nvPr/>
        </p:nvSpPr>
        <p:spPr>
          <a:xfrm>
            <a:off x="795528" y="2396011"/>
            <a:ext cx="10520175" cy="572273"/>
          </a:xfrm>
          <a:prstGeom prst="rect">
            <a:avLst/>
          </a:prstGeom>
        </p:spPr>
        <p:txBody>
          <a:bodyPr wrap="square">
            <a:spAutoFit/>
          </a:bodyPr>
          <a:lstStyle/>
          <a:p>
            <a:pPr algn="just">
              <a:lnSpc>
                <a:spcPct val="115000"/>
              </a:lnSpc>
              <a:spcAft>
                <a:spcPts val="0"/>
              </a:spcAft>
            </a:pPr>
            <a:r>
              <a:rPr lang="ru-RU" sz="1400" dirty="0">
                <a:ea typeface="Times New Roman" panose="02020603050405020304" pitchFamily="18" charset="0"/>
                <a:cs typeface="Times New Roman" panose="02020603050405020304" pitchFamily="18" charset="0"/>
              </a:rPr>
              <a:t>	Если оценивать </a:t>
            </a:r>
            <a:r>
              <a:rPr lang="ru-RU" sz="1400" b="1" dirty="0">
                <a:ea typeface="Times New Roman" panose="02020603050405020304" pitchFamily="18" charset="0"/>
                <a:cs typeface="Times New Roman" panose="02020603050405020304" pitchFamily="18" charset="0"/>
              </a:rPr>
              <a:t>эффективность игры </a:t>
            </a:r>
            <a:r>
              <a:rPr lang="ru-RU" sz="1400" dirty="0">
                <a:ea typeface="Times New Roman" panose="02020603050405020304" pitchFamily="18" charset="0"/>
                <a:cs typeface="Times New Roman" panose="02020603050405020304" pitchFamily="18" charset="0"/>
              </a:rPr>
              <a:t>в усвоении учебного материала, то картина вырисовывается такая: при лекционной традиционной подаче материала усваивается 20%-40% информации, то в деловой игре до 90</a:t>
            </a:r>
            <a:r>
              <a:rPr lang="ru-RU" sz="1400" dirty="0" smtClean="0">
                <a:ea typeface="Times New Roman" panose="02020603050405020304" pitchFamily="18" charset="0"/>
                <a:cs typeface="Times New Roman" panose="02020603050405020304" pitchFamily="18" charset="0"/>
              </a:rPr>
              <a:t>%.</a:t>
            </a:r>
          </a:p>
        </p:txBody>
      </p:sp>
      <p:sp>
        <p:nvSpPr>
          <p:cNvPr id="4" name="TextBox 3"/>
          <p:cNvSpPr txBox="1"/>
          <p:nvPr/>
        </p:nvSpPr>
        <p:spPr>
          <a:xfrm>
            <a:off x="3648450" y="3432544"/>
            <a:ext cx="1992148" cy="307777"/>
          </a:xfrm>
          <a:prstGeom prst="rect">
            <a:avLst/>
          </a:prstGeom>
          <a:noFill/>
        </p:spPr>
        <p:txBody>
          <a:bodyPr wrap="none" rtlCol="0">
            <a:spAutoFit/>
          </a:bodyPr>
          <a:lstStyle/>
          <a:p>
            <a:r>
              <a:rPr lang="ru-RU" sz="1400" b="1" dirty="0" smtClean="0">
                <a:solidFill>
                  <a:srgbClr val="0072BC"/>
                </a:solidFill>
              </a:rPr>
              <a:t>Сюжетно-ролевая игра</a:t>
            </a:r>
            <a:endParaRPr lang="ru-RU" sz="1400" b="1" dirty="0">
              <a:solidFill>
                <a:srgbClr val="0072BC"/>
              </a:solidFill>
            </a:endParaRPr>
          </a:p>
        </p:txBody>
      </p:sp>
      <p:sp>
        <p:nvSpPr>
          <p:cNvPr id="7" name="TextBox 6"/>
          <p:cNvSpPr txBox="1"/>
          <p:nvPr/>
        </p:nvSpPr>
        <p:spPr>
          <a:xfrm>
            <a:off x="2120981" y="4430991"/>
            <a:ext cx="1552989" cy="307777"/>
          </a:xfrm>
          <a:prstGeom prst="rect">
            <a:avLst/>
          </a:prstGeom>
          <a:noFill/>
        </p:spPr>
        <p:txBody>
          <a:bodyPr wrap="none" rtlCol="0">
            <a:spAutoFit/>
          </a:bodyPr>
          <a:lstStyle/>
          <a:p>
            <a:r>
              <a:rPr lang="ru-RU" sz="1400" b="1" dirty="0" smtClean="0">
                <a:solidFill>
                  <a:srgbClr val="0072BC"/>
                </a:solidFill>
              </a:rPr>
              <a:t>Ситуативная игра</a:t>
            </a:r>
            <a:endParaRPr lang="ru-RU" sz="1400" b="1" dirty="0">
              <a:solidFill>
                <a:srgbClr val="0072BC"/>
              </a:solidFill>
            </a:endParaRPr>
          </a:p>
        </p:txBody>
      </p:sp>
      <p:sp>
        <p:nvSpPr>
          <p:cNvPr id="8" name="TextBox 7"/>
          <p:cNvSpPr txBox="1"/>
          <p:nvPr/>
        </p:nvSpPr>
        <p:spPr>
          <a:xfrm>
            <a:off x="5618218" y="5321764"/>
            <a:ext cx="890565" cy="307777"/>
          </a:xfrm>
          <a:prstGeom prst="rect">
            <a:avLst/>
          </a:prstGeom>
          <a:noFill/>
        </p:spPr>
        <p:txBody>
          <a:bodyPr wrap="none" rtlCol="0">
            <a:spAutoFit/>
          </a:bodyPr>
          <a:lstStyle/>
          <a:p>
            <a:r>
              <a:rPr lang="ru-RU" sz="1400" b="1" dirty="0" smtClean="0">
                <a:solidFill>
                  <a:srgbClr val="0072BC"/>
                </a:solidFill>
              </a:rPr>
              <a:t>Игротека</a:t>
            </a:r>
            <a:endParaRPr lang="ru-RU" sz="1400" b="1" dirty="0">
              <a:solidFill>
                <a:srgbClr val="0072BC"/>
              </a:solidFill>
            </a:endParaRPr>
          </a:p>
        </p:txBody>
      </p:sp>
      <p:sp>
        <p:nvSpPr>
          <p:cNvPr id="10" name="TextBox 9"/>
          <p:cNvSpPr txBox="1"/>
          <p:nvPr/>
        </p:nvSpPr>
        <p:spPr>
          <a:xfrm>
            <a:off x="8542598" y="4430992"/>
            <a:ext cx="1442831" cy="307777"/>
          </a:xfrm>
          <a:prstGeom prst="rect">
            <a:avLst/>
          </a:prstGeom>
          <a:noFill/>
        </p:spPr>
        <p:txBody>
          <a:bodyPr wrap="none" rtlCol="0">
            <a:spAutoFit/>
          </a:bodyPr>
          <a:lstStyle/>
          <a:p>
            <a:r>
              <a:rPr lang="ru-RU" sz="1400" b="1" dirty="0" smtClean="0">
                <a:solidFill>
                  <a:srgbClr val="0072BC"/>
                </a:solidFill>
              </a:rPr>
              <a:t>КВН, викторины</a:t>
            </a:r>
            <a:endParaRPr lang="ru-RU" sz="1400" b="1" dirty="0">
              <a:solidFill>
                <a:srgbClr val="0072BC"/>
              </a:solidFill>
            </a:endParaRPr>
          </a:p>
        </p:txBody>
      </p:sp>
      <p:sp>
        <p:nvSpPr>
          <p:cNvPr id="11" name="TextBox 10"/>
          <p:cNvSpPr txBox="1"/>
          <p:nvPr/>
        </p:nvSpPr>
        <p:spPr>
          <a:xfrm>
            <a:off x="6508783" y="3447626"/>
            <a:ext cx="2004908" cy="307777"/>
          </a:xfrm>
          <a:prstGeom prst="rect">
            <a:avLst/>
          </a:prstGeom>
          <a:noFill/>
        </p:spPr>
        <p:txBody>
          <a:bodyPr wrap="none" rtlCol="0">
            <a:spAutoFit/>
          </a:bodyPr>
          <a:lstStyle/>
          <a:p>
            <a:r>
              <a:rPr lang="ru-RU" sz="1400" b="1" dirty="0" smtClean="0">
                <a:solidFill>
                  <a:srgbClr val="0072BC"/>
                </a:solidFill>
              </a:rPr>
              <a:t>Театрализованная игра</a:t>
            </a:r>
            <a:endParaRPr lang="ru-RU" sz="1400" b="1" dirty="0">
              <a:solidFill>
                <a:srgbClr val="0072BC"/>
              </a:solidFill>
            </a:endParaRPr>
          </a:p>
        </p:txBody>
      </p:sp>
      <p:sp>
        <p:nvSpPr>
          <p:cNvPr id="6" name="TextBox 5"/>
          <p:cNvSpPr txBox="1"/>
          <p:nvPr/>
        </p:nvSpPr>
        <p:spPr>
          <a:xfrm>
            <a:off x="4489705" y="4430993"/>
            <a:ext cx="3131819" cy="307777"/>
          </a:xfrm>
          <a:prstGeom prst="rect">
            <a:avLst/>
          </a:prstGeom>
          <a:noFill/>
        </p:spPr>
        <p:txBody>
          <a:bodyPr wrap="none" rtlCol="0">
            <a:spAutoFit/>
          </a:bodyPr>
          <a:lstStyle/>
          <a:p>
            <a:r>
              <a:rPr lang="ru-RU" sz="1400" b="1" dirty="0"/>
              <a:t>Игровая форма организации </a:t>
            </a:r>
            <a:r>
              <a:rPr lang="ru-RU" sz="1400" b="1" dirty="0" smtClean="0"/>
              <a:t>занятий</a:t>
            </a:r>
            <a:endParaRPr lang="ru-RU" sz="1400" b="1" dirty="0"/>
          </a:p>
        </p:txBody>
      </p:sp>
      <p:cxnSp>
        <p:nvCxnSpPr>
          <p:cNvPr id="13" name="Прямая со стрелкой 12"/>
          <p:cNvCxnSpPr>
            <a:stCxn id="6" idx="0"/>
            <a:endCxn id="4" idx="2"/>
          </p:cNvCxnSpPr>
          <p:nvPr/>
        </p:nvCxnSpPr>
        <p:spPr>
          <a:xfrm flipH="1" flipV="1">
            <a:off x="4644524" y="3740321"/>
            <a:ext cx="1411091" cy="69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0"/>
            <a:endCxn id="11" idx="2"/>
          </p:cNvCxnSpPr>
          <p:nvPr/>
        </p:nvCxnSpPr>
        <p:spPr>
          <a:xfrm flipV="1">
            <a:off x="6055615" y="3755403"/>
            <a:ext cx="1455622" cy="675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6" idx="3"/>
            <a:endCxn id="10" idx="1"/>
          </p:cNvCxnSpPr>
          <p:nvPr/>
        </p:nvCxnSpPr>
        <p:spPr>
          <a:xfrm flipV="1">
            <a:off x="7621524" y="4584881"/>
            <a:ext cx="92107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1"/>
            <a:endCxn id="7" idx="3"/>
          </p:cNvCxnSpPr>
          <p:nvPr/>
        </p:nvCxnSpPr>
        <p:spPr>
          <a:xfrm flipH="1" flipV="1">
            <a:off x="3673970" y="4584880"/>
            <a:ext cx="815735"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6" idx="2"/>
            <a:endCxn id="8" idx="0"/>
          </p:cNvCxnSpPr>
          <p:nvPr/>
        </p:nvCxnSpPr>
        <p:spPr>
          <a:xfrm>
            <a:off x="6055615" y="4738770"/>
            <a:ext cx="7886" cy="582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9718" y="4922929"/>
            <a:ext cx="1824482" cy="1909671"/>
          </a:xfrm>
          <a:prstGeom prst="rect">
            <a:avLst/>
          </a:prstGeom>
        </p:spPr>
      </p:pic>
    </p:spTree>
    <p:extLst>
      <p:ext uri="{BB962C8B-B14F-4D97-AF65-F5344CB8AC3E}">
        <p14:creationId xmlns="" xmlns:p14="http://schemas.microsoft.com/office/powerpoint/2010/main" val="2768958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5" name="TextBox 4"/>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9" name="Прямоугольник 8"/>
          <p:cNvSpPr/>
          <p:nvPr/>
        </p:nvSpPr>
        <p:spPr>
          <a:xfrm>
            <a:off x="674357" y="1926317"/>
            <a:ext cx="10520174" cy="1064202"/>
          </a:xfrm>
          <a:prstGeom prst="rect">
            <a:avLst/>
          </a:prstGeom>
        </p:spPr>
        <p:txBody>
          <a:bodyPr wrap="square">
            <a:spAutoFit/>
          </a:bodyPr>
          <a:lstStyle/>
          <a:p>
            <a:pPr algn="just">
              <a:lnSpc>
                <a:spcPct val="115000"/>
              </a:lnSpc>
              <a:spcAft>
                <a:spcPts val="0"/>
              </a:spcAft>
            </a:pPr>
            <a:r>
              <a:rPr lang="ru-RU" sz="1400" dirty="0">
                <a:ea typeface="Times New Roman" panose="02020603050405020304" pitchFamily="18" charset="0"/>
                <a:cs typeface="Times New Roman" panose="02020603050405020304" pitchFamily="18" charset="0"/>
              </a:rPr>
              <a:t>	</a:t>
            </a:r>
            <a:r>
              <a:rPr lang="ru-RU" sz="1400" b="1" dirty="0">
                <a:ea typeface="Times New Roman" panose="02020603050405020304" pitchFamily="18" charset="0"/>
                <a:cs typeface="Times New Roman" panose="02020603050405020304" pitchFamily="18" charset="0"/>
              </a:rPr>
              <a:t>Суть ролевой игры </a:t>
            </a:r>
            <a:r>
              <a:rPr lang="ru-RU" sz="1400" dirty="0">
                <a:ea typeface="Times New Roman" panose="02020603050405020304" pitchFamily="18" charset="0"/>
                <a:cs typeface="Times New Roman" panose="02020603050405020304" pitchFamily="18" charset="0"/>
              </a:rPr>
              <a:t>заключается в создании таких ситуаций, в которых каждый участник получает вымышленное имя, социальную </a:t>
            </a:r>
            <a:r>
              <a:rPr lang="ru-RU" sz="1400" dirty="0" smtClean="0">
                <a:ea typeface="Times New Roman" panose="02020603050405020304" pitchFamily="18" charset="0"/>
                <a:cs typeface="Times New Roman" panose="02020603050405020304" pitchFamily="18" charset="0"/>
              </a:rPr>
              <a:t>роль: журналиста</a:t>
            </a:r>
            <a:r>
              <a:rPr lang="ru-RU" sz="1400" dirty="0">
                <a:ea typeface="Times New Roman" panose="02020603050405020304" pitchFamily="18" charset="0"/>
                <a:cs typeface="Times New Roman" panose="02020603050405020304" pitchFamily="18" charset="0"/>
              </a:rPr>
              <a:t>, руководителя предприятия, </a:t>
            </a:r>
            <a:r>
              <a:rPr lang="ru-RU" sz="1400" dirty="0" smtClean="0">
                <a:ea typeface="Times New Roman" panose="02020603050405020304" pitchFamily="18" charset="0"/>
                <a:cs typeface="Times New Roman" panose="02020603050405020304" pitchFamily="18" charset="0"/>
              </a:rPr>
              <a:t>эксперта-эколога </a:t>
            </a:r>
            <a:r>
              <a:rPr lang="ru-RU" sz="1400" dirty="0">
                <a:ea typeface="Times New Roman" panose="02020603050405020304" pitchFamily="18" charset="0"/>
                <a:cs typeface="Times New Roman" panose="02020603050405020304" pitchFamily="18" charset="0"/>
              </a:rPr>
              <a:t>и т. </a:t>
            </a:r>
            <a:r>
              <a:rPr lang="ru-RU" sz="1400" dirty="0" smtClean="0">
                <a:ea typeface="Times New Roman" panose="02020603050405020304" pitchFamily="18" charset="0"/>
                <a:cs typeface="Times New Roman" panose="02020603050405020304" pitchFamily="18" charset="0"/>
              </a:rPr>
              <a:t>п., а ведущий </a:t>
            </a:r>
            <a:r>
              <a:rPr lang="ru-RU" sz="1400" dirty="0">
                <a:ea typeface="Times New Roman" panose="02020603050405020304" pitchFamily="18" charset="0"/>
                <a:cs typeface="Times New Roman" panose="02020603050405020304" pitchFamily="18" charset="0"/>
              </a:rPr>
              <a:t>руководит ходом беседы</a:t>
            </a:r>
            <a:r>
              <a:rPr lang="ru-RU" sz="1400" dirty="0" smtClean="0">
                <a:ea typeface="Times New Roman" panose="02020603050405020304" pitchFamily="18" charset="0"/>
                <a:cs typeface="Times New Roman" panose="02020603050405020304" pitchFamily="18" charset="0"/>
              </a:rPr>
              <a:t>.</a:t>
            </a:r>
          </a:p>
          <a:p>
            <a:pPr algn="just">
              <a:lnSpc>
                <a:spcPct val="115000"/>
              </a:lnSpc>
              <a:spcAft>
                <a:spcPts val="0"/>
              </a:spcAft>
            </a:pPr>
            <a:r>
              <a:rPr lang="ru-RU" sz="1400" b="1" dirty="0" smtClean="0">
                <a:ea typeface="Times New Roman" panose="02020603050405020304" pitchFamily="18" charset="0"/>
                <a:cs typeface="Times New Roman" panose="02020603050405020304" pitchFamily="18" charset="0"/>
              </a:rPr>
              <a:t>Пример ролевой игры по снижению нагрузки на </a:t>
            </a:r>
            <a:r>
              <a:rPr lang="ru-RU" sz="1400" b="1" dirty="0" smtClean="0">
                <a:ea typeface="Times New Roman" panose="02020603050405020304" pitchFamily="18" charset="0"/>
                <a:cs typeface="Times New Roman" panose="02020603050405020304" pitchFamily="18" charset="0"/>
              </a:rPr>
              <a:t>климат:</a:t>
            </a:r>
            <a:endParaRPr lang="ru-RU" sz="1400" dirty="0" smtClean="0">
              <a:ea typeface="Times New Roman" panose="02020603050405020304" pitchFamily="18" charset="0"/>
              <a:cs typeface="Times New Roman" panose="02020603050405020304" pitchFamily="18" charset="0"/>
            </a:endParaRPr>
          </a:p>
        </p:txBody>
      </p:sp>
      <p:sp>
        <p:nvSpPr>
          <p:cNvPr id="18" name="TextBox 17"/>
          <p:cNvSpPr txBox="1"/>
          <p:nvPr/>
        </p:nvSpPr>
        <p:spPr>
          <a:xfrm>
            <a:off x="792480" y="749290"/>
            <a:ext cx="4206240" cy="461665"/>
          </a:xfrm>
          <a:prstGeom prst="rect">
            <a:avLst/>
          </a:prstGeom>
          <a:noFill/>
        </p:spPr>
        <p:txBody>
          <a:bodyPr wrap="square" rtlCol="0">
            <a:spAutoFit/>
          </a:bodyPr>
          <a:lstStyle/>
          <a:p>
            <a:r>
              <a:rPr lang="ru-RU" sz="2400" b="1" dirty="0">
                <a:solidFill>
                  <a:schemeClr val="bg1"/>
                </a:solidFill>
                <a:latin typeface="Arial Narrow" panose="020B0606020202030204" pitchFamily="34" charset="0"/>
              </a:rPr>
              <a:t>|  </a:t>
            </a:r>
            <a:r>
              <a:rPr lang="ru-RU" sz="2400" b="1" dirty="0" smtClean="0">
                <a:solidFill>
                  <a:schemeClr val="bg1"/>
                </a:solidFill>
                <a:latin typeface="Arial Narrow" panose="020B0606020202030204" pitchFamily="34" charset="0"/>
              </a:rPr>
              <a:t>Сюжетно-ролевая игра</a:t>
            </a:r>
            <a:endParaRPr lang="ru-RU" sz="2400" b="1" dirty="0">
              <a:solidFill>
                <a:schemeClr val="bg1"/>
              </a:solidFill>
              <a:latin typeface="Arial Narrow" panose="020B0606020202030204" pitchFamily="34" charset="0"/>
            </a:endParaRPr>
          </a:p>
        </p:txBody>
      </p:sp>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31028" y="300868"/>
            <a:ext cx="1982595" cy="1713353"/>
          </a:xfrm>
          <a:prstGeom prst="rect">
            <a:avLst/>
          </a:prstGeom>
        </p:spPr>
      </p:pic>
      <p:sp>
        <p:nvSpPr>
          <p:cNvPr id="10" name="Скругленный прямоугольник 9"/>
          <p:cNvSpPr/>
          <p:nvPr/>
        </p:nvSpPr>
        <p:spPr>
          <a:xfrm>
            <a:off x="577105" y="3030157"/>
            <a:ext cx="10972800" cy="155898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tx1"/>
                </a:solidFill>
              </a:rPr>
              <a:t>Ситуация 1: </a:t>
            </a:r>
            <a:r>
              <a:rPr lang="ru-RU" sz="1400" dirty="0" smtClean="0">
                <a:solidFill>
                  <a:schemeClr val="tx1"/>
                </a:solidFill>
              </a:rPr>
              <a:t>В городе решили построить </a:t>
            </a:r>
            <a:r>
              <a:rPr lang="ru-RU" sz="1400" dirty="0" err="1" smtClean="0">
                <a:solidFill>
                  <a:schemeClr val="tx1"/>
                </a:solidFill>
              </a:rPr>
              <a:t>мусоросжигающий</a:t>
            </a:r>
            <a:r>
              <a:rPr lang="ru-RU" sz="1400" dirty="0" smtClean="0">
                <a:solidFill>
                  <a:schemeClr val="tx1"/>
                </a:solidFill>
              </a:rPr>
              <a:t> завод. Есть мэр, доказывающий необходимость данного завода, так как мусор уже некуда вывозить. Экологи убеждают, что это может плохо отразиться на экологической обстановке города. Есть другие эксперты, убеждающие, что сжигание мусора не только нанесет вред экологии города, но и сильно увеличит выбросы в атмосферу СО</a:t>
            </a:r>
            <a:r>
              <a:rPr lang="ru-RU" sz="1400" baseline="-25000" dirty="0" smtClean="0">
                <a:solidFill>
                  <a:schemeClr val="tx1"/>
                </a:solidFill>
              </a:rPr>
              <a:t>2</a:t>
            </a:r>
            <a:r>
              <a:rPr lang="ru-RU" sz="1400" dirty="0" smtClean="0">
                <a:solidFill>
                  <a:schemeClr val="tx1"/>
                </a:solidFill>
              </a:rPr>
              <a:t>, что увеличит нагрузку на климат. Они предлагают альтернативные способы управления отходами. Представители социальных и коммунальных служб, НПО обсуждают разные варианты. </a:t>
            </a:r>
            <a:endParaRPr lang="ru-RU" sz="1400" dirty="0">
              <a:solidFill>
                <a:schemeClr val="tx1"/>
              </a:solidFill>
            </a:endParaRPr>
          </a:p>
        </p:txBody>
      </p:sp>
      <p:sp>
        <p:nvSpPr>
          <p:cNvPr id="11" name="Скругленный прямоугольник 10"/>
          <p:cNvSpPr/>
          <p:nvPr/>
        </p:nvSpPr>
        <p:spPr>
          <a:xfrm>
            <a:off x="541273" y="4785016"/>
            <a:ext cx="10972800" cy="129998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tx1"/>
                </a:solidFill>
              </a:rPr>
              <a:t>Ситуация 2: </a:t>
            </a:r>
            <a:r>
              <a:rPr lang="ru-RU" sz="1400" dirty="0" smtClean="0">
                <a:solidFill>
                  <a:schemeClr val="tx1"/>
                </a:solidFill>
              </a:rPr>
              <a:t>В городе большие автомобильные пробки, большое количество транспорта, большая загазованность выхлопными газами.  Что предпринять для решения проблемы?</a:t>
            </a:r>
          </a:p>
          <a:p>
            <a:pPr algn="just"/>
            <a:r>
              <a:rPr lang="ru-RU" sz="1400" b="1" dirty="0" smtClean="0">
                <a:solidFill>
                  <a:schemeClr val="tx1"/>
                </a:solidFill>
              </a:rPr>
              <a:t>Ролевое обсуждение: </a:t>
            </a:r>
            <a:r>
              <a:rPr lang="ru-RU" sz="1400" dirty="0" smtClean="0">
                <a:solidFill>
                  <a:schemeClr val="tx1"/>
                </a:solidFill>
              </a:rPr>
              <a:t>расширять дороги за счет сокращения придорожного озеленения, или строительство объездной дороги, или открытие новых парковок, или выезд по четным и нечетным числам? Ученые наглядно показывают, в каких из предложенных вариантов снизится только загазованность выхлопными газами, а какие решения смогут уменьшить выбросы в атмосферу СО</a:t>
            </a:r>
            <a:r>
              <a:rPr lang="ru-RU" sz="1400" baseline="-25000" dirty="0" smtClean="0">
                <a:solidFill>
                  <a:schemeClr val="tx1"/>
                </a:solidFill>
              </a:rPr>
              <a:t>2</a:t>
            </a:r>
            <a:r>
              <a:rPr lang="ru-RU" sz="1400" dirty="0" smtClean="0">
                <a:solidFill>
                  <a:schemeClr val="tx1"/>
                </a:solidFill>
              </a:rPr>
              <a:t>.  </a:t>
            </a:r>
            <a:endParaRPr lang="ru-RU" sz="1400" dirty="0">
              <a:solidFill>
                <a:schemeClr val="tx1"/>
              </a:solidFill>
            </a:endParaRPr>
          </a:p>
        </p:txBody>
      </p:sp>
    </p:spTree>
    <p:extLst>
      <p:ext uri="{BB962C8B-B14F-4D97-AF65-F5344CB8AC3E}">
        <p14:creationId xmlns="" xmlns:p14="http://schemas.microsoft.com/office/powerpoint/2010/main" val="1356990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5" name="TextBox 4"/>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12" name="Прямоугольник 11"/>
          <p:cNvSpPr/>
          <p:nvPr/>
        </p:nvSpPr>
        <p:spPr>
          <a:xfrm>
            <a:off x="792480" y="3403600"/>
            <a:ext cx="10523223" cy="317500"/>
          </a:xfrm>
          <a:prstGeom prst="rect">
            <a:avLst/>
          </a:prstGeom>
          <a:solidFill>
            <a:srgbClr val="CCE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795529" y="2396011"/>
            <a:ext cx="10520174" cy="1826654"/>
          </a:xfrm>
          <a:prstGeom prst="rect">
            <a:avLst/>
          </a:prstGeom>
        </p:spPr>
        <p:txBody>
          <a:bodyPr wrap="square">
            <a:spAutoFit/>
          </a:bodyPr>
          <a:lstStyle/>
          <a:p>
            <a:pPr algn="just">
              <a:lnSpc>
                <a:spcPct val="115000"/>
              </a:lnSpc>
              <a:spcAft>
                <a:spcPts val="0"/>
              </a:spcAft>
            </a:pPr>
            <a:r>
              <a:rPr lang="ru-RU" sz="1400" dirty="0">
                <a:ea typeface="Times New Roman" panose="02020603050405020304" pitchFamily="18" charset="0"/>
                <a:cs typeface="Times New Roman" panose="02020603050405020304" pitchFamily="18" charset="0"/>
              </a:rPr>
              <a:t>	</a:t>
            </a:r>
            <a:r>
              <a:rPr lang="ru-RU" sz="1400" b="1" dirty="0" smtClean="0">
                <a:ea typeface="Times New Roman" panose="02020603050405020304" pitchFamily="18" charset="0"/>
                <a:cs typeface="Times New Roman" panose="02020603050405020304" pitchFamily="18" charset="0"/>
              </a:rPr>
              <a:t>Ситуативные игры </a:t>
            </a:r>
            <a:r>
              <a:rPr lang="ru-RU" sz="1400" dirty="0" smtClean="0">
                <a:ea typeface="Times New Roman" panose="02020603050405020304" pitchFamily="18" charset="0"/>
                <a:cs typeface="Times New Roman" panose="02020603050405020304" pitchFamily="18" charset="0"/>
              </a:rPr>
              <a:t>– это </a:t>
            </a:r>
            <a:r>
              <a:rPr lang="ru-RU" sz="1400" dirty="0">
                <a:ea typeface="Times New Roman" panose="02020603050405020304" pitchFamily="18" charset="0"/>
                <a:cs typeface="Times New Roman" panose="02020603050405020304" pitchFamily="18" charset="0"/>
              </a:rPr>
              <a:t>метод социального тренинга, при котором задаётся некоторая ситуация, и участники действуют в соответствии с ней. При этом они должны следовать как объективным свойствам сформулированной ситуации, так и своими субъективными представлениями о том, как действовать в таких ситуациях. </a:t>
            </a:r>
            <a:endParaRPr lang="ru-RU" sz="1400" dirty="0" smtClean="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400" dirty="0">
              <a:ea typeface="Times New Roman" panose="02020603050405020304" pitchFamily="18" charset="0"/>
              <a:cs typeface="Times New Roman" panose="02020603050405020304" pitchFamily="18" charset="0"/>
            </a:endParaRPr>
          </a:p>
          <a:p>
            <a:pPr algn="just">
              <a:lnSpc>
                <a:spcPct val="115000"/>
              </a:lnSpc>
              <a:spcAft>
                <a:spcPts val="0"/>
              </a:spcAft>
            </a:pPr>
            <a:r>
              <a:rPr lang="ru-RU" sz="1400" dirty="0" smtClean="0">
                <a:ea typeface="Times New Roman" panose="02020603050405020304" pitchFamily="18" charset="0"/>
                <a:cs typeface="Times New Roman" panose="02020603050405020304" pitchFamily="18" charset="0"/>
              </a:rPr>
              <a:t>	По </a:t>
            </a:r>
            <a:r>
              <a:rPr lang="ru-RU" sz="1400" dirty="0">
                <a:ea typeface="Times New Roman" panose="02020603050405020304" pitchFamily="18" charset="0"/>
                <a:cs typeface="Times New Roman" panose="02020603050405020304" pitchFamily="18" charset="0"/>
              </a:rPr>
              <a:t>своей организации и целям ситуационные игры сходны с ролевыми</a:t>
            </a:r>
            <a:r>
              <a:rPr lang="ru-RU" sz="1400" dirty="0" smtClean="0">
                <a:ea typeface="Times New Roman" panose="02020603050405020304" pitchFamily="18" charset="0"/>
                <a:cs typeface="Times New Roman" panose="02020603050405020304" pitchFamily="18" charset="0"/>
              </a:rPr>
              <a:t>.</a:t>
            </a:r>
          </a:p>
          <a:p>
            <a:pPr algn="just">
              <a:lnSpc>
                <a:spcPct val="115000"/>
              </a:lnSpc>
              <a:spcAft>
                <a:spcPts val="0"/>
              </a:spcAft>
            </a:pPr>
            <a:endParaRPr lang="ru-RU" sz="1400" dirty="0">
              <a:ea typeface="Times New Roman" panose="02020603050405020304" pitchFamily="18" charset="0"/>
              <a:cs typeface="Times New Roman" panose="02020603050405020304" pitchFamily="18" charset="0"/>
            </a:endParaRPr>
          </a:p>
          <a:p>
            <a:pPr algn="just">
              <a:lnSpc>
                <a:spcPct val="115000"/>
              </a:lnSpc>
              <a:spcAft>
                <a:spcPts val="0"/>
              </a:spcAft>
            </a:pPr>
            <a:r>
              <a:rPr lang="ru-RU" sz="1400" dirty="0" smtClean="0">
                <a:ea typeface="Times New Roman" panose="02020603050405020304" pitchFamily="18" charset="0"/>
                <a:cs typeface="Times New Roman" panose="02020603050405020304" pitchFamily="18" charset="0"/>
              </a:rPr>
              <a:t>	</a:t>
            </a:r>
          </a:p>
        </p:txBody>
      </p:sp>
      <p:sp>
        <p:nvSpPr>
          <p:cNvPr id="18" name="TextBox 17"/>
          <p:cNvSpPr txBox="1"/>
          <p:nvPr/>
        </p:nvSpPr>
        <p:spPr>
          <a:xfrm>
            <a:off x="792480" y="749290"/>
            <a:ext cx="4206240" cy="461665"/>
          </a:xfrm>
          <a:prstGeom prst="rect">
            <a:avLst/>
          </a:prstGeom>
          <a:noFill/>
        </p:spPr>
        <p:txBody>
          <a:bodyPr wrap="square" rtlCol="0">
            <a:spAutoFit/>
          </a:bodyPr>
          <a:lstStyle/>
          <a:p>
            <a:r>
              <a:rPr lang="ru-RU" sz="2400" b="1" dirty="0">
                <a:solidFill>
                  <a:schemeClr val="bg1"/>
                </a:solidFill>
                <a:latin typeface="Arial Narrow" panose="020B0606020202030204" pitchFamily="34" charset="0"/>
              </a:rPr>
              <a:t>|  </a:t>
            </a:r>
            <a:r>
              <a:rPr lang="ru-RU" sz="2400" b="1" dirty="0" smtClean="0">
                <a:solidFill>
                  <a:schemeClr val="bg1"/>
                </a:solidFill>
                <a:latin typeface="Arial Narrow" panose="020B0606020202030204" pitchFamily="34" charset="0"/>
              </a:rPr>
              <a:t>Ситуативная игра</a:t>
            </a:r>
            <a:endParaRPr lang="ru-RU" sz="2400" b="1" dirty="0">
              <a:solidFill>
                <a:schemeClr val="bg1"/>
              </a:solidFill>
              <a:latin typeface="Arial Narrow" panose="020B0606020202030204" pitchFamily="34" charset="0"/>
            </a:endParaRPr>
          </a:p>
        </p:txBody>
      </p:sp>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45278" y="3967050"/>
            <a:ext cx="2294060" cy="2098323"/>
          </a:xfrm>
          <a:prstGeom prst="rect">
            <a:avLst/>
          </a:prstGeom>
        </p:spPr>
      </p:pic>
    </p:spTree>
    <p:extLst>
      <p:ext uri="{BB962C8B-B14F-4D97-AF65-F5344CB8AC3E}">
        <p14:creationId xmlns="" xmlns:p14="http://schemas.microsoft.com/office/powerpoint/2010/main" val="521538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0"/>
            <a:ext cx="12194436" cy="2396011"/>
          </a:xfrm>
          <a:prstGeom prst="rect">
            <a:avLst/>
          </a:prstGeom>
        </p:spPr>
      </p:pic>
      <p:sp>
        <p:nvSpPr>
          <p:cNvPr id="5" name="TextBox 4"/>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9" name="Прямоугольник 8"/>
          <p:cNvSpPr/>
          <p:nvPr/>
        </p:nvSpPr>
        <p:spPr>
          <a:xfrm>
            <a:off x="518616" y="1740919"/>
            <a:ext cx="9444250" cy="1578894"/>
          </a:xfrm>
          <a:prstGeom prst="rect">
            <a:avLst/>
          </a:prstGeom>
        </p:spPr>
        <p:txBody>
          <a:bodyPr wrap="square">
            <a:spAutoFit/>
          </a:bodyPr>
          <a:lstStyle/>
          <a:p>
            <a:pPr indent="273050" algn="just">
              <a:lnSpc>
                <a:spcPct val="115000"/>
              </a:lnSpc>
              <a:spcAft>
                <a:spcPts val="0"/>
              </a:spcAft>
            </a:pPr>
            <a:r>
              <a:rPr lang="ru-RU" sz="1400" dirty="0" smtClean="0">
                <a:ea typeface="Times New Roman" panose="02020603050405020304" pitchFamily="18" charset="0"/>
                <a:cs typeface="Times New Roman" panose="02020603050405020304" pitchFamily="18" charset="0"/>
              </a:rPr>
              <a:t>После изучения материала школьникам предлагается </a:t>
            </a:r>
            <a:r>
              <a:rPr lang="ru-RU" sz="1400" b="1" dirty="0" smtClean="0">
                <a:ea typeface="Times New Roman" panose="02020603050405020304" pitchFamily="18" charset="0"/>
                <a:cs typeface="Times New Roman" panose="02020603050405020304" pitchFamily="18" charset="0"/>
              </a:rPr>
              <a:t>подготовить творческие сценки</a:t>
            </a:r>
            <a:r>
              <a:rPr lang="ru-RU" sz="1400" dirty="0" smtClean="0">
                <a:ea typeface="Times New Roman" panose="02020603050405020304" pitchFamily="18" charset="0"/>
                <a:cs typeface="Times New Roman" panose="02020603050405020304" pitchFamily="18" charset="0"/>
              </a:rPr>
              <a:t>, связанные с проблемами изменения климата. </a:t>
            </a:r>
          </a:p>
          <a:p>
            <a:pPr indent="273050" algn="just">
              <a:lnSpc>
                <a:spcPct val="115000"/>
              </a:lnSpc>
              <a:spcAft>
                <a:spcPts val="0"/>
              </a:spcAft>
            </a:pPr>
            <a:r>
              <a:rPr lang="ru-RU" sz="1400" dirty="0" smtClean="0">
                <a:ea typeface="Times New Roman" panose="02020603050405020304" pitchFamily="18" charset="0"/>
                <a:cs typeface="Times New Roman" panose="02020603050405020304" pitchFamily="18" charset="0"/>
              </a:rPr>
              <a:t>Пример юмористического театрализованного представления, подготовленного участниками Всероссийского детского центра «Орленок», после лекции об изменении климата </a:t>
            </a:r>
            <a:r>
              <a:rPr lang="ru-RU" sz="1400" b="1" dirty="0" smtClean="0">
                <a:ea typeface="Times New Roman" panose="02020603050405020304" pitchFamily="18" charset="0"/>
                <a:cs typeface="Times New Roman" panose="02020603050405020304" pitchFamily="18" charset="0"/>
              </a:rPr>
              <a:t>«Приключение </a:t>
            </a:r>
            <a:r>
              <a:rPr lang="ru-RU" sz="1400" b="1" dirty="0" err="1" smtClean="0">
                <a:ea typeface="Times New Roman" panose="02020603050405020304" pitchFamily="18" charset="0"/>
                <a:cs typeface="Times New Roman" panose="02020603050405020304" pitchFamily="18" charset="0"/>
              </a:rPr>
              <a:t>целлюлозки</a:t>
            </a:r>
            <a:r>
              <a:rPr lang="ru-RU" sz="1400" b="1" dirty="0" smtClean="0">
                <a:ea typeface="Times New Roman" panose="02020603050405020304" pitchFamily="18" charset="0"/>
                <a:cs typeface="Times New Roman" panose="02020603050405020304" pitchFamily="18" charset="0"/>
              </a:rPr>
              <a:t>»</a:t>
            </a:r>
            <a:r>
              <a:rPr lang="ru-RU" sz="1400" dirty="0" smtClean="0">
                <a:ea typeface="Times New Roman" panose="02020603050405020304" pitchFamily="18" charset="0"/>
                <a:cs typeface="Times New Roman" panose="02020603050405020304" pitchFamily="18" charset="0"/>
              </a:rPr>
              <a:t>. </a:t>
            </a:r>
          </a:p>
          <a:p>
            <a:pPr algn="just">
              <a:lnSpc>
                <a:spcPct val="115000"/>
              </a:lnSpc>
              <a:spcAft>
                <a:spcPts val="0"/>
              </a:spcAft>
            </a:pPr>
            <a:endParaRPr lang="ru-RU" sz="1400" dirty="0" smtClean="0">
              <a:ea typeface="Times New Roman" panose="02020603050405020304" pitchFamily="18" charset="0"/>
              <a:cs typeface="Times New Roman" panose="02020603050405020304" pitchFamily="18" charset="0"/>
            </a:endParaRPr>
          </a:p>
          <a:p>
            <a:pPr algn="just">
              <a:lnSpc>
                <a:spcPct val="115000"/>
              </a:lnSpc>
              <a:spcAft>
                <a:spcPts val="0"/>
              </a:spcAft>
            </a:pPr>
            <a:r>
              <a:rPr lang="ru-RU" sz="1400" dirty="0">
                <a:ea typeface="Times New Roman" panose="02020603050405020304" pitchFamily="18" charset="0"/>
                <a:cs typeface="Times New Roman" panose="02020603050405020304" pitchFamily="18" charset="0"/>
              </a:rPr>
              <a:t>	</a:t>
            </a:r>
            <a:endParaRPr lang="ru-RU" sz="1400" i="1" dirty="0" smtClean="0">
              <a:ea typeface="Times New Roman" panose="02020603050405020304" pitchFamily="18" charset="0"/>
              <a:cs typeface="Times New Roman" panose="02020603050405020304" pitchFamily="18" charset="0"/>
            </a:endParaRPr>
          </a:p>
        </p:txBody>
      </p:sp>
      <p:sp>
        <p:nvSpPr>
          <p:cNvPr id="18" name="TextBox 17"/>
          <p:cNvSpPr txBox="1"/>
          <p:nvPr/>
        </p:nvSpPr>
        <p:spPr>
          <a:xfrm>
            <a:off x="792480" y="749290"/>
            <a:ext cx="4206240" cy="461665"/>
          </a:xfrm>
          <a:prstGeom prst="rect">
            <a:avLst/>
          </a:prstGeom>
          <a:noFill/>
        </p:spPr>
        <p:txBody>
          <a:bodyPr wrap="square" rtlCol="0">
            <a:spAutoFit/>
          </a:bodyPr>
          <a:lstStyle/>
          <a:p>
            <a:r>
              <a:rPr lang="ru-RU" sz="2400" b="1" dirty="0">
                <a:solidFill>
                  <a:schemeClr val="bg1"/>
                </a:solidFill>
                <a:latin typeface="Arial Narrow" panose="020B0606020202030204" pitchFamily="34" charset="0"/>
              </a:rPr>
              <a:t>|  </a:t>
            </a:r>
            <a:r>
              <a:rPr lang="ru-RU" sz="2400" b="1" dirty="0" smtClean="0">
                <a:solidFill>
                  <a:schemeClr val="bg1"/>
                </a:solidFill>
                <a:latin typeface="Arial Narrow" panose="020B0606020202030204" pitchFamily="34" charset="0"/>
              </a:rPr>
              <a:t>Театрализованная игра</a:t>
            </a:r>
            <a:endParaRPr lang="ru-RU" sz="2400" b="1" dirty="0">
              <a:solidFill>
                <a:schemeClr val="bg1"/>
              </a:solidFill>
              <a:latin typeface="Arial Narrow" panose="020B0606020202030204" pitchFamily="34"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089065" y="906370"/>
            <a:ext cx="1799844" cy="1443560"/>
          </a:xfrm>
          <a:prstGeom prst="rect">
            <a:avLst/>
          </a:prstGeom>
        </p:spPr>
      </p:pic>
      <p:sp>
        <p:nvSpPr>
          <p:cNvPr id="10" name="Скругленный прямоугольник 9"/>
          <p:cNvSpPr/>
          <p:nvPr/>
        </p:nvSpPr>
        <p:spPr>
          <a:xfrm>
            <a:off x="327547" y="3016687"/>
            <a:ext cx="7233314" cy="35342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prstClr val="black"/>
                </a:solidFill>
                <a:ea typeface="Times New Roman" panose="02020603050405020304" pitchFamily="18" charset="0"/>
                <a:cs typeface="Times New Roman" panose="02020603050405020304" pitchFamily="18" charset="0"/>
              </a:rPr>
              <a:t>Директор целлюлозно-бумажного комбината – богатый коммерсант. Он рассказывает людям о том, как он заботится о них, о том, чтобы у них всегда была первосортная бумага в офисе, в быту, чтобы они покупали товары в наилучшей упаковке.  И все время посылает лесников валить все больше и больше деревьев. Деревья сетуют, что их становится все меньше и меньше, вспоминают своих «погибших» братьев, многие виды которых уже не восстановить, рассказывают, какую пользу они приносят человеку.  Но лесник раз за разом возвращается за ними, к концу спектакля деревьев не остается совсем. Лесник пытается исправить положение, высаживает новые саженцы, но расти им еще очень долго. Где выход? Появляется юннат и рассказывает, как много мы сможем спасти деревьев, если будем сдавать макулатуру. Коммерсант  идет на сделку и начинает производить бумагу из макулатуры. Все участники спектакля,  довольные, появляются на сцене и призывают всех ребят беречь леса, разумно использовать бумагу и сдавать макулатуру, а не выбрасывать ее вместе с остальным мусором.</a:t>
            </a:r>
            <a:endParaRPr lang="ru-RU" dirty="0"/>
          </a:p>
        </p:txBody>
      </p:sp>
      <p:pic>
        <p:nvPicPr>
          <p:cNvPr id="1026" name="Picture 2" descr="D:\Users\user\Desktop\игровые формы\12.06. экологический театр Климатический апокалипсис\DSCN6911.JPG"/>
          <p:cNvPicPr>
            <a:picLocks noChangeAspect="1" noChangeArrowheads="1"/>
          </p:cNvPicPr>
          <p:nvPr/>
        </p:nvPicPr>
        <p:blipFill>
          <a:blip r:embed="rId6" cstate="print"/>
          <a:srcRect/>
          <a:stretch>
            <a:fillRect/>
          </a:stretch>
        </p:blipFill>
        <p:spPr bwMode="auto">
          <a:xfrm>
            <a:off x="7688239" y="3152633"/>
            <a:ext cx="4299044" cy="3224283"/>
          </a:xfrm>
          <a:prstGeom prst="rect">
            <a:avLst/>
          </a:prstGeom>
          <a:noFill/>
        </p:spPr>
      </p:pic>
    </p:spTree>
    <p:extLst>
      <p:ext uri="{BB962C8B-B14F-4D97-AF65-F5344CB8AC3E}">
        <p14:creationId xmlns:p14="http://schemas.microsoft.com/office/powerpoint/2010/main" xmlns="" val="3475296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0"/>
            <a:ext cx="12194436" cy="2396011"/>
          </a:xfrm>
          <a:prstGeom prst="rect">
            <a:avLst/>
          </a:prstGeom>
        </p:spPr>
      </p:pic>
      <p:sp>
        <p:nvSpPr>
          <p:cNvPr id="5" name="TextBox 4"/>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9" name="Прямоугольник 8"/>
          <p:cNvSpPr/>
          <p:nvPr/>
        </p:nvSpPr>
        <p:spPr>
          <a:xfrm>
            <a:off x="531620" y="2110097"/>
            <a:ext cx="5295974" cy="3313215"/>
          </a:xfrm>
          <a:prstGeom prst="rect">
            <a:avLst/>
          </a:prstGeom>
        </p:spPr>
        <p:txBody>
          <a:bodyPr wrap="square">
            <a:spAutoFit/>
          </a:bodyPr>
          <a:lstStyle/>
          <a:p>
            <a:pPr indent="355600" algn="just">
              <a:lnSpc>
                <a:spcPct val="115000"/>
              </a:lnSpc>
              <a:spcAft>
                <a:spcPts val="0"/>
              </a:spcAft>
            </a:pPr>
            <a:r>
              <a:rPr lang="ru-RU" sz="1400" b="1" dirty="0" smtClean="0">
                <a:ea typeface="Times New Roman" panose="02020603050405020304" pitchFamily="18" charset="0"/>
                <a:cs typeface="Times New Roman" panose="02020603050405020304" pitchFamily="18" charset="0"/>
              </a:rPr>
              <a:t>Викторины могут проводиться в разных формах</a:t>
            </a:r>
            <a:r>
              <a:rPr lang="ru-RU" sz="1400" dirty="0" smtClean="0">
                <a:ea typeface="Times New Roman" panose="02020603050405020304" pitchFamily="18" charset="0"/>
                <a:cs typeface="Times New Roman" panose="02020603050405020304" pitchFamily="18" charset="0"/>
              </a:rPr>
              <a:t>: </a:t>
            </a:r>
          </a:p>
          <a:p>
            <a:pPr indent="355600" algn="just">
              <a:lnSpc>
                <a:spcPct val="115000"/>
              </a:lnSpc>
              <a:spcAft>
                <a:spcPts val="0"/>
              </a:spcAft>
              <a:buFontTx/>
              <a:buChar char="-"/>
            </a:pPr>
            <a:r>
              <a:rPr lang="ru-RU" sz="1400" dirty="0" smtClean="0">
                <a:ea typeface="Times New Roman" panose="02020603050405020304" pitchFamily="18" charset="0"/>
                <a:cs typeface="Times New Roman" panose="02020603050405020304" pitchFamily="18" charset="0"/>
              </a:rPr>
              <a:t>по карточкам;</a:t>
            </a:r>
          </a:p>
          <a:p>
            <a:pPr indent="355600" algn="just">
              <a:lnSpc>
                <a:spcPct val="115000"/>
              </a:lnSpc>
              <a:spcAft>
                <a:spcPts val="0"/>
              </a:spcAft>
              <a:buFontTx/>
              <a:buChar char="-"/>
            </a:pPr>
            <a:r>
              <a:rPr lang="ru-RU" sz="1400" dirty="0" smtClean="0">
                <a:ea typeface="Times New Roman" panose="02020603050405020304" pitchFamily="18" charset="0"/>
                <a:cs typeface="Times New Roman" panose="02020603050405020304" pitchFamily="18" charset="0"/>
              </a:rPr>
              <a:t>лото</a:t>
            </a:r>
            <a:r>
              <a:rPr lang="ru-RU" sz="1400" dirty="0">
                <a:ea typeface="Times New Roman" panose="02020603050405020304" pitchFamily="18" charset="0"/>
                <a:cs typeface="Times New Roman" panose="02020603050405020304" pitchFamily="18" charset="0"/>
              </a:rPr>
              <a:t>, когда достается лот с номером </a:t>
            </a:r>
            <a:r>
              <a:rPr lang="ru-RU" sz="1400" dirty="0" smtClean="0">
                <a:ea typeface="Times New Roman" panose="02020603050405020304" pitchFamily="18" charset="0"/>
                <a:cs typeface="Times New Roman" panose="02020603050405020304" pitchFamily="18" charset="0"/>
              </a:rPr>
              <a:t>вопроса;</a:t>
            </a:r>
          </a:p>
          <a:p>
            <a:pPr indent="355600" algn="just">
              <a:lnSpc>
                <a:spcPct val="115000"/>
              </a:lnSpc>
              <a:spcAft>
                <a:spcPts val="0"/>
              </a:spcAft>
              <a:buFontTx/>
              <a:buChar char="-"/>
            </a:pPr>
            <a:r>
              <a:rPr lang="ru-RU" sz="1400" dirty="0" smtClean="0">
                <a:ea typeface="Times New Roman" panose="02020603050405020304" pitchFamily="18" charset="0"/>
                <a:cs typeface="Times New Roman" panose="02020603050405020304" pitchFamily="18" charset="0"/>
              </a:rPr>
              <a:t>интерактивные</a:t>
            </a:r>
            <a:r>
              <a:rPr lang="ru-RU" sz="1400" dirty="0">
                <a:ea typeface="Times New Roman" panose="02020603050405020304" pitchFamily="18" charset="0"/>
                <a:cs typeface="Times New Roman" panose="02020603050405020304" pitchFamily="18" charset="0"/>
              </a:rPr>
              <a:t>. Интерактивные </a:t>
            </a:r>
            <a:r>
              <a:rPr lang="ru-RU" sz="1400" dirty="0" smtClean="0">
                <a:ea typeface="Times New Roman" panose="02020603050405020304" pitchFamily="18" charset="0"/>
                <a:cs typeface="Times New Roman" panose="02020603050405020304" pitchFamily="18" charset="0"/>
              </a:rPr>
              <a:t>игры имеют </a:t>
            </a:r>
            <a:r>
              <a:rPr lang="ru-RU" sz="1400" dirty="0">
                <a:ea typeface="Times New Roman" panose="02020603050405020304" pitchFamily="18" charset="0"/>
                <a:cs typeface="Times New Roman" panose="02020603050405020304" pitchFamily="18" charset="0"/>
              </a:rPr>
              <a:t>преимущество, </a:t>
            </a:r>
            <a:r>
              <a:rPr lang="ru-RU" sz="1400" dirty="0" smtClean="0">
                <a:ea typeface="Times New Roman" panose="02020603050405020304" pitchFamily="18" charset="0"/>
                <a:cs typeface="Times New Roman" panose="02020603050405020304" pitchFamily="18" charset="0"/>
              </a:rPr>
              <a:t>так как </a:t>
            </a:r>
            <a:r>
              <a:rPr lang="ru-RU" sz="1400" dirty="0">
                <a:ea typeface="Times New Roman" panose="02020603050405020304" pitchFamily="18" charset="0"/>
                <a:cs typeface="Times New Roman" panose="02020603050405020304" pitchFamily="18" charset="0"/>
              </a:rPr>
              <a:t>внимание к вопросам привлечено всех участников. </a:t>
            </a:r>
            <a:endParaRPr lang="ru-RU" sz="1400" dirty="0" smtClean="0">
              <a:ea typeface="Times New Roman" panose="02020603050405020304" pitchFamily="18" charset="0"/>
              <a:cs typeface="Times New Roman" panose="02020603050405020304" pitchFamily="18" charset="0"/>
            </a:endParaRPr>
          </a:p>
          <a:p>
            <a:pPr indent="355600" algn="just">
              <a:lnSpc>
                <a:spcPct val="115000"/>
              </a:lnSpc>
              <a:spcAft>
                <a:spcPts val="0"/>
              </a:spcAft>
            </a:pPr>
            <a:r>
              <a:rPr lang="ru-RU" sz="1400" dirty="0" smtClean="0">
                <a:ea typeface="Times New Roman" panose="02020603050405020304" pitchFamily="18" charset="0"/>
                <a:cs typeface="Times New Roman" panose="02020603050405020304" pitchFamily="18" charset="0"/>
              </a:rPr>
              <a:t>Викторины можно использовать не </a:t>
            </a:r>
            <a:r>
              <a:rPr lang="ru-RU" sz="1400" dirty="0">
                <a:ea typeface="Times New Roman" panose="02020603050405020304" pitchFamily="18" charset="0"/>
                <a:cs typeface="Times New Roman" panose="02020603050405020304" pitchFamily="18" charset="0"/>
              </a:rPr>
              <a:t>только в классе,  но и в качестве домашнего </a:t>
            </a:r>
            <a:r>
              <a:rPr lang="ru-RU" sz="1400" dirty="0" smtClean="0">
                <a:ea typeface="Times New Roman" panose="02020603050405020304" pitchFamily="18" charset="0"/>
                <a:cs typeface="Times New Roman" panose="02020603050405020304" pitchFamily="18" charset="0"/>
              </a:rPr>
              <a:t>задания, размещенного на </a:t>
            </a:r>
            <a:r>
              <a:rPr lang="ru-RU" sz="1400" dirty="0">
                <a:ea typeface="Times New Roman" panose="02020603050405020304" pitchFamily="18" charset="0"/>
                <a:cs typeface="Times New Roman" panose="02020603050405020304" pitchFamily="18" charset="0"/>
              </a:rPr>
              <a:t>сайте школы (класса, объединения или др</a:t>
            </a:r>
            <a:r>
              <a:rPr lang="ru-RU" sz="1400" dirty="0" smtClean="0">
                <a:ea typeface="Times New Roman" panose="02020603050405020304" pitchFamily="18" charset="0"/>
                <a:cs typeface="Times New Roman" panose="02020603050405020304" pitchFamily="18" charset="0"/>
              </a:rPr>
              <a:t>.). Отвечая </a:t>
            </a:r>
            <a:r>
              <a:rPr lang="ru-RU" sz="1400" dirty="0">
                <a:ea typeface="Times New Roman" panose="02020603050405020304" pitchFamily="18" charset="0"/>
                <a:cs typeface="Times New Roman" panose="02020603050405020304" pitchFamily="18" charset="0"/>
              </a:rPr>
              <a:t>на вопросы такой викторины </a:t>
            </a:r>
            <a:r>
              <a:rPr lang="ru-RU" sz="1400" dirty="0" smtClean="0">
                <a:ea typeface="Times New Roman" panose="02020603050405020304" pitchFamily="18" charset="0"/>
                <a:cs typeface="Times New Roman" panose="02020603050405020304" pitchFamily="18" charset="0"/>
              </a:rPr>
              <a:t>ученик переходит </a:t>
            </a:r>
            <a:r>
              <a:rPr lang="ru-RU" sz="1400" dirty="0">
                <a:ea typeface="Times New Roman" panose="02020603050405020304" pitchFamily="18" charset="0"/>
                <a:cs typeface="Times New Roman" panose="02020603050405020304" pitchFamily="18" charset="0"/>
              </a:rPr>
              <a:t>от одного этапа к другому, набирая соответствующее правильным ответам количество баллов. </a:t>
            </a:r>
            <a:r>
              <a:rPr lang="ru-RU" sz="1400" dirty="0" smtClean="0">
                <a:ea typeface="Times New Roman" panose="02020603050405020304" pitchFamily="18" charset="0"/>
                <a:cs typeface="Times New Roman" panose="02020603050405020304" pitchFamily="18" charset="0"/>
              </a:rPr>
              <a:t>В таких викторинах учитель может контролировать участников и их результат. </a:t>
            </a:r>
          </a:p>
        </p:txBody>
      </p:sp>
      <p:sp>
        <p:nvSpPr>
          <p:cNvPr id="18" name="TextBox 17"/>
          <p:cNvSpPr txBox="1"/>
          <p:nvPr/>
        </p:nvSpPr>
        <p:spPr>
          <a:xfrm>
            <a:off x="792480" y="749290"/>
            <a:ext cx="4206240" cy="461665"/>
          </a:xfrm>
          <a:prstGeom prst="rect">
            <a:avLst/>
          </a:prstGeom>
          <a:noFill/>
        </p:spPr>
        <p:txBody>
          <a:bodyPr wrap="square" rtlCol="0">
            <a:spAutoFit/>
          </a:bodyPr>
          <a:lstStyle/>
          <a:p>
            <a:r>
              <a:rPr lang="ru-RU" sz="2400" b="1" dirty="0">
                <a:solidFill>
                  <a:schemeClr val="bg1"/>
                </a:solidFill>
                <a:latin typeface="Arial Narrow" panose="020B0606020202030204" pitchFamily="34" charset="0"/>
              </a:rPr>
              <a:t>| </a:t>
            </a:r>
            <a:r>
              <a:rPr lang="ru-RU" sz="2400" b="1" dirty="0" smtClean="0">
                <a:solidFill>
                  <a:schemeClr val="bg1"/>
                </a:solidFill>
                <a:latin typeface="Arial Narrow" panose="020B0606020202030204" pitchFamily="34" charset="0"/>
              </a:rPr>
              <a:t>Викторины</a:t>
            </a:r>
            <a:endParaRPr lang="ru-RU" sz="2400" b="1" dirty="0">
              <a:solidFill>
                <a:schemeClr val="bg1"/>
              </a:solidFill>
              <a:latin typeface="Arial Narrow" panose="020B0606020202030204" pitchFamily="34"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31187" y="5166232"/>
            <a:ext cx="1698171" cy="1467555"/>
          </a:xfrm>
          <a:prstGeom prst="rect">
            <a:avLst/>
          </a:prstGeom>
        </p:spPr>
      </p:pic>
      <p:sp>
        <p:nvSpPr>
          <p:cNvPr id="10" name="Скругленный прямоугольник 9"/>
          <p:cNvSpPr/>
          <p:nvPr/>
        </p:nvSpPr>
        <p:spPr>
          <a:xfrm>
            <a:off x="6168808" y="1842447"/>
            <a:ext cx="5472733" cy="230062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i="1" dirty="0" smtClean="0">
                <a:solidFill>
                  <a:srgbClr val="002060"/>
                </a:solidFill>
                <a:ea typeface="Times New Roman" panose="02020603050405020304" pitchFamily="18" charset="0"/>
                <a:cs typeface="Times New Roman" panose="02020603050405020304" pitchFamily="18" charset="0"/>
              </a:rPr>
              <a:t>Например, вариант викторины.</a:t>
            </a:r>
            <a:r>
              <a:rPr lang="ru-RU" sz="1400" b="1" dirty="0" smtClean="0">
                <a:solidFill>
                  <a:srgbClr val="002060"/>
                </a:solidFill>
                <a:ea typeface="Times New Roman" panose="02020603050405020304" pitchFamily="18" charset="0"/>
                <a:cs typeface="Times New Roman" panose="02020603050405020304" pitchFamily="18" charset="0"/>
              </a:rPr>
              <a:t> </a:t>
            </a:r>
          </a:p>
          <a:p>
            <a:pPr algn="just"/>
            <a:r>
              <a:rPr lang="ru-RU" sz="1400" dirty="0" smtClean="0">
                <a:solidFill>
                  <a:prstClr val="black"/>
                </a:solidFill>
                <a:ea typeface="Times New Roman" panose="02020603050405020304" pitchFamily="18" charset="0"/>
                <a:cs typeface="Times New Roman" panose="02020603050405020304" pitchFamily="18" charset="0"/>
              </a:rPr>
              <a:t>В </a:t>
            </a:r>
            <a:r>
              <a:rPr lang="en-US" sz="1400" dirty="0" smtClean="0">
                <a:solidFill>
                  <a:prstClr val="black"/>
                </a:solidFill>
                <a:ea typeface="Times New Roman" panose="02020603050405020304" pitchFamily="18" charset="0"/>
                <a:cs typeface="Times New Roman" panose="02020603050405020304" pitchFamily="18" charset="0"/>
              </a:rPr>
              <a:t>Power Point </a:t>
            </a:r>
            <a:r>
              <a:rPr lang="ru-RU" sz="1400" dirty="0" smtClean="0">
                <a:solidFill>
                  <a:prstClr val="black"/>
                </a:solidFill>
                <a:ea typeface="Times New Roman" panose="02020603050405020304" pitchFamily="18" charset="0"/>
                <a:cs typeface="Times New Roman" panose="02020603050405020304" pitchFamily="18" charset="0"/>
              </a:rPr>
              <a:t>создается макет викторины по аналогии с известной интеллектуальной игрой «Своя игра». Участникам предлагается выбрать вопрос разной сложности по одной из категорий, связанных с темой «изменение климата». Чем сложнее вопрос, тем дороже номинал и тем больше баллов можно получить за правильный ответ. В случае неправильного ответа право отвечать передается другому участнику (или другой команде).</a:t>
            </a:r>
            <a:endParaRPr lang="ru-RU" sz="1400" dirty="0">
              <a:solidFill>
                <a:schemeClr val="tx1"/>
              </a:solidFill>
            </a:endParaRPr>
          </a:p>
        </p:txBody>
      </p:sp>
      <p:pic>
        <p:nvPicPr>
          <p:cNvPr id="11" name="Рисунок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49504" y="4272435"/>
            <a:ext cx="2553302" cy="2075432"/>
          </a:xfrm>
          <a:prstGeom prst="rect">
            <a:avLst/>
          </a:prstGeom>
        </p:spPr>
      </p:pic>
      <p:pic>
        <p:nvPicPr>
          <p:cNvPr id="12" name="Рисунок 11"/>
          <p:cNvPicPr>
            <a:picLocks noChangeAspect="1"/>
          </p:cNvPicPr>
          <p:nvPr/>
        </p:nvPicPr>
        <p:blipFill rotWithShape="1">
          <a:blip r:embed="rId7" cstate="print"/>
          <a:srcRect l="14111" r="15218"/>
          <a:stretch/>
        </p:blipFill>
        <p:spPr>
          <a:xfrm>
            <a:off x="8966889" y="4268537"/>
            <a:ext cx="2632348" cy="2077200"/>
          </a:xfrm>
          <a:prstGeom prst="rect">
            <a:avLst/>
          </a:prstGeom>
        </p:spPr>
      </p:pic>
      <p:sp>
        <p:nvSpPr>
          <p:cNvPr id="13" name="TextBox 12"/>
          <p:cNvSpPr txBox="1"/>
          <p:nvPr/>
        </p:nvSpPr>
        <p:spPr>
          <a:xfrm>
            <a:off x="6451155" y="6374037"/>
            <a:ext cx="2026645" cy="307777"/>
          </a:xfrm>
          <a:prstGeom prst="rect">
            <a:avLst/>
          </a:prstGeom>
          <a:noFill/>
        </p:spPr>
        <p:txBody>
          <a:bodyPr wrap="none" rtlCol="0">
            <a:spAutoFit/>
          </a:bodyPr>
          <a:lstStyle/>
          <a:p>
            <a:r>
              <a:rPr lang="ru-RU" sz="1400" b="1" dirty="0" smtClean="0">
                <a:solidFill>
                  <a:schemeClr val="accent1"/>
                </a:solidFill>
              </a:rPr>
              <a:t>Образец игрового поля</a:t>
            </a:r>
            <a:endParaRPr lang="ru-RU" sz="1400" b="1" dirty="0">
              <a:solidFill>
                <a:schemeClr val="accent1"/>
              </a:solidFill>
            </a:endParaRPr>
          </a:p>
        </p:txBody>
      </p:sp>
      <p:sp>
        <p:nvSpPr>
          <p:cNvPr id="14" name="TextBox 13"/>
          <p:cNvSpPr txBox="1"/>
          <p:nvPr/>
        </p:nvSpPr>
        <p:spPr>
          <a:xfrm>
            <a:off x="9469411" y="6326827"/>
            <a:ext cx="1540806" cy="307777"/>
          </a:xfrm>
          <a:prstGeom prst="rect">
            <a:avLst/>
          </a:prstGeom>
          <a:noFill/>
        </p:spPr>
        <p:txBody>
          <a:bodyPr wrap="none" rtlCol="0">
            <a:spAutoFit/>
          </a:bodyPr>
          <a:lstStyle/>
          <a:p>
            <a:r>
              <a:rPr lang="ru-RU" sz="1400" b="1" dirty="0" smtClean="0">
                <a:solidFill>
                  <a:schemeClr val="accent1"/>
                </a:solidFill>
              </a:rPr>
              <a:t>Образец вопроса</a:t>
            </a:r>
            <a:endParaRPr lang="ru-RU" sz="1400" b="1" dirty="0">
              <a:solidFill>
                <a:schemeClr val="accent1"/>
              </a:solidFill>
            </a:endParaRPr>
          </a:p>
        </p:txBody>
      </p:sp>
    </p:spTree>
    <p:extLst>
      <p:ext uri="{BB962C8B-B14F-4D97-AF65-F5344CB8AC3E}">
        <p14:creationId xmlns:p14="http://schemas.microsoft.com/office/powerpoint/2010/main" xmlns="" val="4006255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0"/>
            <a:ext cx="12194436" cy="2396011"/>
          </a:xfrm>
          <a:prstGeom prst="rect">
            <a:avLst/>
          </a:prstGeom>
        </p:spPr>
      </p:pic>
      <p:sp>
        <p:nvSpPr>
          <p:cNvPr id="5" name="TextBox 4"/>
          <p:cNvSpPr txBox="1"/>
          <p:nvPr/>
        </p:nvSpPr>
        <p:spPr>
          <a:xfrm>
            <a:off x="795528" y="301752"/>
            <a:ext cx="8640572" cy="523220"/>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Примеры игр</a:t>
            </a:r>
            <a:endParaRPr lang="ru-RU" sz="2800" b="1" dirty="0">
              <a:solidFill>
                <a:schemeClr val="bg1"/>
              </a:solidFill>
              <a:latin typeface="Arial Narrow" panose="020B0606020202030204" pitchFamily="34" charset="0"/>
            </a:endParaRPr>
          </a:p>
        </p:txBody>
      </p:sp>
      <p:sp>
        <p:nvSpPr>
          <p:cNvPr id="12" name="TextBox 11"/>
          <p:cNvSpPr txBox="1"/>
          <p:nvPr/>
        </p:nvSpPr>
        <p:spPr>
          <a:xfrm>
            <a:off x="792480" y="749290"/>
            <a:ext cx="6814820" cy="830997"/>
          </a:xfrm>
          <a:prstGeom prst="rect">
            <a:avLst/>
          </a:prstGeom>
          <a:noFill/>
        </p:spPr>
        <p:txBody>
          <a:bodyPr wrap="square" rtlCol="0">
            <a:spAutoFit/>
          </a:bodyPr>
          <a:lstStyle/>
          <a:p>
            <a:r>
              <a:rPr lang="ru-RU" sz="2400" b="1" dirty="0" smtClean="0">
                <a:solidFill>
                  <a:schemeClr val="bg1"/>
                </a:solidFill>
                <a:latin typeface="Arial Narrow" panose="020B0606020202030204" pitchFamily="34" charset="0"/>
              </a:rPr>
              <a:t>| Викторина. </a:t>
            </a:r>
            <a:r>
              <a:rPr lang="ru-RU" sz="2400" b="1" dirty="0" smtClean="0">
                <a:solidFill>
                  <a:schemeClr val="bg1"/>
                </a:solidFill>
                <a:latin typeface="Arial Narrow" panose="020B0606020202030204" pitchFamily="34" charset="0"/>
              </a:rPr>
              <a:t>«</a:t>
            </a:r>
            <a:r>
              <a:rPr lang="ru-RU" sz="2000" b="1" dirty="0" smtClean="0">
                <a:solidFill>
                  <a:schemeClr val="bg1"/>
                </a:solidFill>
                <a:latin typeface="Arial Narrow" panose="020B0606020202030204" pitchFamily="34" charset="0"/>
              </a:rPr>
              <a:t>СО2КРАЩАЙ! СО2УЧАСТВУЙ! СО2ХРАНЯЙ</a:t>
            </a:r>
            <a:r>
              <a:rPr lang="ru-RU" sz="1400" b="1" dirty="0" smtClean="0">
                <a:solidFill>
                  <a:schemeClr val="bg1"/>
                </a:solidFill>
                <a:latin typeface="Arial Narrow" panose="020B0606020202030204" pitchFamily="34" charset="0"/>
              </a:rPr>
              <a:t>!</a:t>
            </a:r>
            <a:r>
              <a:rPr lang="ru-RU" sz="2400" b="1" dirty="0" smtClean="0">
                <a:solidFill>
                  <a:schemeClr val="bg1"/>
                </a:solidFill>
                <a:latin typeface="Arial Narrow" panose="020B0606020202030204" pitchFamily="34" charset="0"/>
              </a:rPr>
              <a:t>»</a:t>
            </a:r>
            <a:endParaRPr lang="ru-RU" sz="2400" b="1" dirty="0" smtClean="0">
              <a:solidFill>
                <a:schemeClr val="bg1"/>
              </a:solidFill>
              <a:latin typeface="Arial Narrow" panose="020B0606020202030204" pitchFamily="34" charset="0"/>
            </a:endParaRPr>
          </a:p>
          <a:p>
            <a:r>
              <a:rPr lang="ru-RU" sz="2400" b="1" dirty="0" smtClean="0">
                <a:solidFill>
                  <a:schemeClr val="bg1"/>
                </a:solidFill>
                <a:latin typeface="Arial Narrow" panose="020B0606020202030204" pitchFamily="34" charset="0"/>
              </a:rPr>
              <a:t>(разработано в России)</a:t>
            </a:r>
            <a:endParaRPr lang="ru-RU" sz="2400" b="1" dirty="0">
              <a:solidFill>
                <a:schemeClr val="bg1"/>
              </a:solidFill>
              <a:latin typeface="Arial Narrow" panose="020B0606020202030204" pitchFamily="34" charset="0"/>
            </a:endParaRPr>
          </a:p>
        </p:txBody>
      </p:sp>
      <p:sp>
        <p:nvSpPr>
          <p:cNvPr id="7" name="TextBox 6"/>
          <p:cNvSpPr txBox="1"/>
          <p:nvPr/>
        </p:nvSpPr>
        <p:spPr>
          <a:xfrm>
            <a:off x="922564" y="1705949"/>
            <a:ext cx="5029200" cy="307777"/>
          </a:xfrm>
          <a:prstGeom prst="rect">
            <a:avLst/>
          </a:prstGeom>
          <a:noFill/>
        </p:spPr>
        <p:txBody>
          <a:bodyPr wrap="square" rtlCol="0">
            <a:spAutoFit/>
          </a:bodyPr>
          <a:lstStyle/>
          <a:p>
            <a:r>
              <a:rPr lang="ru-RU" sz="1400" b="1" dirty="0" smtClean="0">
                <a:solidFill>
                  <a:srgbClr val="0070C0"/>
                </a:solidFill>
              </a:rPr>
              <a:t>	Условия игры</a:t>
            </a:r>
            <a:endParaRPr lang="ru-RU" sz="1400" dirty="0" smtClean="0"/>
          </a:p>
        </p:txBody>
      </p:sp>
      <p:sp>
        <p:nvSpPr>
          <p:cNvPr id="11" name="TextBox 10"/>
          <p:cNvSpPr txBox="1"/>
          <p:nvPr/>
        </p:nvSpPr>
        <p:spPr>
          <a:xfrm>
            <a:off x="922564" y="4151456"/>
            <a:ext cx="10393140" cy="2262158"/>
          </a:xfrm>
          <a:prstGeom prst="rect">
            <a:avLst/>
          </a:prstGeom>
          <a:noFill/>
        </p:spPr>
        <p:txBody>
          <a:bodyPr wrap="square" rtlCol="0">
            <a:spAutoFit/>
          </a:bodyPr>
          <a:lstStyle/>
          <a:p>
            <a:pPr>
              <a:spcAft>
                <a:spcPts val="600"/>
              </a:spcAft>
            </a:pPr>
            <a:r>
              <a:rPr lang="ru-RU" sz="1400" b="1" dirty="0" smtClean="0">
                <a:solidFill>
                  <a:srgbClr val="0070C0"/>
                </a:solidFill>
              </a:rPr>
              <a:t>	Об игре</a:t>
            </a:r>
          </a:p>
          <a:p>
            <a:pPr algn="just">
              <a:spcAft>
                <a:spcPts val="600"/>
              </a:spcAft>
            </a:pPr>
            <a:r>
              <a:rPr lang="ru-RU" sz="1400" dirty="0" smtClean="0"/>
              <a:t>	Игра основана на поэтапном прохождении станций, каждая из которых представляет собой определенное задание по материалам пособия и теме «Изменение климата». Перед игрой предварительно распечатывается карта мира и разрезается на количество частей равное количеству станций.  В данной игре 7 станций, последняя – </a:t>
            </a:r>
            <a:r>
              <a:rPr lang="ru-RU" sz="1400" b="1" dirty="0" smtClean="0">
                <a:solidFill>
                  <a:srgbClr val="0072BC"/>
                </a:solidFill>
              </a:rPr>
              <a:t>финиш.   </a:t>
            </a:r>
            <a:r>
              <a:rPr lang="ru-RU" sz="1400" b="1" dirty="0" smtClean="0">
                <a:solidFill>
                  <a:srgbClr val="0070C0"/>
                </a:solidFill>
              </a:rPr>
              <a:t>	</a:t>
            </a:r>
            <a:endParaRPr lang="ru-RU" sz="1400" b="1" dirty="0">
              <a:solidFill>
                <a:srgbClr val="0070C0"/>
              </a:solidFill>
            </a:endParaRPr>
          </a:p>
          <a:p>
            <a:pPr>
              <a:spcAft>
                <a:spcPts val="600"/>
              </a:spcAft>
            </a:pPr>
            <a:r>
              <a:rPr lang="ru-RU" sz="1400" b="1" dirty="0" smtClean="0">
                <a:solidFill>
                  <a:srgbClr val="0070C0"/>
                </a:solidFill>
              </a:rPr>
              <a:t>	Правила игры</a:t>
            </a:r>
          </a:p>
          <a:p>
            <a:pPr marL="285750" indent="-285750" algn="just">
              <a:spcAft>
                <a:spcPts val="600"/>
              </a:spcAft>
              <a:buFont typeface="Arial" panose="020B0604020202020204" pitchFamily="34" charset="0"/>
              <a:buChar char="•"/>
            </a:pPr>
            <a:r>
              <a:rPr lang="ru-RU" sz="1400" dirty="0" smtClean="0"/>
              <a:t>Капитаны </a:t>
            </a:r>
            <a:r>
              <a:rPr lang="ru-RU" sz="1400" dirty="0"/>
              <a:t>команд получают маршрутный </a:t>
            </a:r>
            <a:r>
              <a:rPr lang="ru-RU" sz="1400" dirty="0" smtClean="0"/>
              <a:t>лист с </a:t>
            </a:r>
            <a:r>
              <a:rPr lang="ru-RU" sz="1400" dirty="0"/>
              <a:t>заданиями, которые выполняют по станциям. На каждой станции по результатам выполненных заданий участники зарабатывают баллы и получают фрагмент карты мира. На последней станции </a:t>
            </a:r>
            <a:r>
              <a:rPr lang="ru-RU" sz="1400" dirty="0" smtClean="0"/>
              <a:t>необходимо собрать </a:t>
            </a:r>
            <a:r>
              <a:rPr lang="ru-RU" sz="1400" dirty="0"/>
              <a:t>все фрагменты в целую карту. По результатам выполненных </a:t>
            </a:r>
            <a:r>
              <a:rPr lang="ru-RU" sz="1400" dirty="0" smtClean="0"/>
              <a:t>заданий на </a:t>
            </a:r>
            <a:r>
              <a:rPr lang="ru-RU" sz="1400" dirty="0"/>
              <a:t>всех станциях, определяется команда - победитель игры. </a:t>
            </a:r>
            <a:endParaRPr lang="ru-RU" sz="1400" dirty="0" smtClean="0"/>
          </a:p>
        </p:txBody>
      </p:sp>
      <p:graphicFrame>
        <p:nvGraphicFramePr>
          <p:cNvPr id="13" name="Таблица 12"/>
          <p:cNvGraphicFramePr>
            <a:graphicFrameLocks noGrp="1"/>
          </p:cNvGraphicFramePr>
          <p:nvPr>
            <p:extLst>
              <p:ext uri="{D42A27DB-BD31-4B8C-83A1-F6EECF244321}">
                <p14:modId xmlns="" xmlns:p14="http://schemas.microsoft.com/office/powerpoint/2010/main" val="632607573"/>
              </p:ext>
            </p:extLst>
          </p:nvPr>
        </p:nvGraphicFramePr>
        <p:xfrm>
          <a:off x="922564" y="2110433"/>
          <a:ext cx="10393140" cy="2047240"/>
        </p:xfrm>
        <a:graphic>
          <a:graphicData uri="http://schemas.openxmlformats.org/drawingml/2006/table">
            <a:tbl>
              <a:tblPr firstRow="1" bandRow="1">
                <a:tableStyleId>{3B4B98B0-60AC-42C2-AFA5-B58CD77FA1E5}</a:tableStyleId>
              </a:tblPr>
              <a:tblGrid>
                <a:gridCol w="5196570">
                  <a:extLst>
                    <a:ext uri="{9D8B030D-6E8A-4147-A177-3AD203B41FA5}">
                      <a16:colId xmlns="" xmlns:a16="http://schemas.microsoft.com/office/drawing/2014/main" val="926822407"/>
                    </a:ext>
                  </a:extLst>
                </a:gridCol>
                <a:gridCol w="5196570">
                  <a:extLst>
                    <a:ext uri="{9D8B030D-6E8A-4147-A177-3AD203B41FA5}">
                      <a16:colId xmlns="" xmlns:a16="http://schemas.microsoft.com/office/drawing/2014/main" val="1815913297"/>
                    </a:ext>
                  </a:extLst>
                </a:gridCol>
              </a:tblGrid>
              <a:tr h="370840">
                <a:tc>
                  <a:txBody>
                    <a:bodyPr/>
                    <a:lstStyle/>
                    <a:p>
                      <a:pPr algn="just"/>
                      <a:r>
                        <a:rPr lang="ru-RU" sz="1400" b="1" dirty="0" smtClean="0"/>
                        <a:t>Количество игроков</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Не ограничено</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42340487"/>
                  </a:ext>
                </a:extLst>
              </a:tr>
              <a:tr h="370840">
                <a:tc>
                  <a:txBody>
                    <a:bodyPr/>
                    <a:lstStyle/>
                    <a:p>
                      <a:pPr algn="just"/>
                      <a:r>
                        <a:rPr lang="ru-RU" sz="1400" b="1" dirty="0" smtClean="0"/>
                        <a:t>Задача</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Собрать карту мира и набрать наибольшее количество очков</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9666896"/>
                  </a:ext>
                </a:extLst>
              </a:tr>
              <a:tr h="370840">
                <a:tc>
                  <a:txBody>
                    <a:bodyPr/>
                    <a:lstStyle/>
                    <a:p>
                      <a:pPr algn="just"/>
                      <a:r>
                        <a:rPr lang="ru-RU" sz="1400" b="1" dirty="0" smtClean="0"/>
                        <a:t>Материалы</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b="0" dirty="0" smtClean="0"/>
                        <a:t>Входят в комплект</a:t>
                      </a:r>
                      <a:r>
                        <a:rPr lang="ru-RU" sz="1400" b="0" baseline="0" dirty="0" smtClean="0"/>
                        <a:t> Климатической шкатулки: н</a:t>
                      </a:r>
                      <a:r>
                        <a:rPr lang="ru-RU" sz="1400" b="0" dirty="0" smtClean="0"/>
                        <a:t>абор</a:t>
                      </a:r>
                      <a:r>
                        <a:rPr lang="ru-RU" sz="1400" b="0" baseline="0" dirty="0" smtClean="0"/>
                        <a:t> карточек «Викторина для школьников», плакат «Как сократить углеродный след», кроссворд, тест «Мой углеродный след». </a:t>
                      </a:r>
                    </a:p>
                    <a:p>
                      <a:pPr algn="just"/>
                      <a:r>
                        <a:rPr lang="ru-RU" sz="1400" b="0" baseline="0" dirty="0" smtClean="0"/>
                        <a:t>Дополнительные материалы: Красная книга региона, распечатанная карта мира</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60316508"/>
                  </a:ext>
                </a:extLst>
              </a:tr>
            </a:tbl>
          </a:graphicData>
        </a:graphic>
      </p:graphicFrame>
      <p:pic>
        <p:nvPicPr>
          <p:cNvPr id="14" name="Рисунок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333109" y="434813"/>
            <a:ext cx="1982595" cy="1713353"/>
          </a:xfrm>
          <a:prstGeom prst="rect">
            <a:avLst/>
          </a:prstGeom>
        </p:spPr>
      </p:pic>
    </p:spTree>
    <p:extLst>
      <p:ext uri="{BB962C8B-B14F-4D97-AF65-F5344CB8AC3E}">
        <p14:creationId xmlns="" xmlns:p14="http://schemas.microsoft.com/office/powerpoint/2010/main" val="2398184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y Custom Fonts">
      <a:majorFont>
        <a:latin typeface="Rockwell"/>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2394</Words>
  <Application>Microsoft Office PowerPoint</Application>
  <PresentationFormat>Произвольный</PresentationFormat>
  <Paragraphs>277</Paragraphs>
  <Slides>23</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Wellington-Moore</dc:creator>
  <cp:lastModifiedBy>Пользователь Windows</cp:lastModifiedBy>
  <cp:revision>183</cp:revision>
  <cp:lastPrinted>2019-06-12T03:23:42Z</cp:lastPrinted>
  <dcterms:created xsi:type="dcterms:W3CDTF">2019-06-11T05:06:37Z</dcterms:created>
  <dcterms:modified xsi:type="dcterms:W3CDTF">2020-09-29T17:50:26Z</dcterms:modified>
</cp:coreProperties>
</file>