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797675" cy="9926625"/>
  <p:embeddedFontLst>
    <p:embeddedFont>
      <p:font typeface="Arial Narrow"/>
      <p:regular r:id="rId15"/>
      <p:bold r:id="rId16"/>
      <p:italic r:id="rId17"/>
      <p:boldItalic r:id="rId18"/>
    </p:embeddedFont>
    <p:embeddedFont>
      <p:font typeface="Gill Sans"/>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 uri="http://customooxmlschemas.google.com/">
      <go:slidesCustomData xmlns:go="http://customooxmlschemas.google.com/" r:id="rId21" roundtripDataSignature="AMtx7mhtMFQpjJL8DTNsheHcS5+ai8pg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illSans-bold.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alNarrow-regular.fntdata"/><Relationship Id="rId14" Type="http://schemas.openxmlformats.org/officeDocument/2006/relationships/slide" Target="slides/slide9.xml"/><Relationship Id="rId17" Type="http://schemas.openxmlformats.org/officeDocument/2006/relationships/font" Target="fonts/ArialNarrow-italic.fntdata"/><Relationship Id="rId16" Type="http://schemas.openxmlformats.org/officeDocument/2006/relationships/font" Target="fonts/ArialNarrow-bold.fntdata"/><Relationship Id="rId5" Type="http://schemas.openxmlformats.org/officeDocument/2006/relationships/notesMaster" Target="notesMasters/notesMaster1.xml"/><Relationship Id="rId19" Type="http://schemas.openxmlformats.org/officeDocument/2006/relationships/font" Target="fonts/GillSans-regular.fntdata"/><Relationship Id="rId6" Type="http://schemas.openxmlformats.org/officeDocument/2006/relationships/slide" Target="slides/slide1.xml"/><Relationship Id="rId18" Type="http://schemas.openxmlformats.org/officeDocument/2006/relationships/font" Target="fonts/ArialNarrow-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4"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5"/>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9:notes"/>
          <p:cNvSpPr txBox="1"/>
          <p:nvPr>
            <p:ph idx="1" type="body"/>
          </p:nvPr>
        </p:nvSpPr>
        <p:spPr>
          <a:xfrm>
            <a:off x="679768" y="4777195"/>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Gill Sans"/>
                <a:ea typeface="Gill Sans"/>
                <a:cs typeface="Gill Sans"/>
                <a:sym typeface="Gill San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Gill Sans"/>
                <a:ea typeface="Gill Sans"/>
                <a:cs typeface="Gill Sans"/>
                <a:sym typeface="Gill San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Gill Sans"/>
                <a:ea typeface="Gill Sans"/>
                <a:cs typeface="Gill Sans"/>
                <a:sym typeface="Gill San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Gill Sans"/>
                <a:ea typeface="Gill Sans"/>
                <a:cs typeface="Gill Sans"/>
                <a:sym typeface="Gill San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Gill Sans"/>
                <a:ea typeface="Gill Sans"/>
                <a:cs typeface="Gill Sans"/>
                <a:sym typeface="Gill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Gill Sans"/>
                <a:ea typeface="Gill Sans"/>
                <a:cs typeface="Gill Sans"/>
                <a:sym typeface="Gill Sans"/>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Gill Sans"/>
                <a:ea typeface="Gill Sans"/>
                <a:cs typeface="Gill Sans"/>
                <a:sym typeface="Gill Sans"/>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Gill Sans"/>
                <a:ea typeface="Gill Sans"/>
                <a:cs typeface="Gill Sans"/>
                <a:sym typeface="Gill Sans"/>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Gill Sans"/>
                <a:ea typeface="Gill Sans"/>
                <a:cs typeface="Gill Sans"/>
                <a:sym typeface="Gill Sans"/>
              </a:defRPr>
            </a:lvl9pPr>
          </a:lstStyle>
          <a:p/>
        </p:txBody>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Gill Sans"/>
                <a:ea typeface="Gill Sans"/>
                <a:cs typeface="Gill Sans"/>
                <a:sym typeface="Gill Sans"/>
              </a:defRPr>
            </a:lvl1pPr>
            <a:lvl2pPr indent="0" lvl="1" marL="0" marR="0" rtl="0" algn="r">
              <a:spcBef>
                <a:spcPts val="0"/>
              </a:spcBef>
              <a:buNone/>
              <a:defRPr b="0" i="0" sz="1200" u="none" cap="none" strike="noStrike">
                <a:solidFill>
                  <a:srgbClr val="888888"/>
                </a:solidFill>
                <a:latin typeface="Gill Sans"/>
                <a:ea typeface="Gill Sans"/>
                <a:cs typeface="Gill Sans"/>
                <a:sym typeface="Gill Sans"/>
              </a:defRPr>
            </a:lvl2pPr>
            <a:lvl3pPr indent="0" lvl="2" marL="0" marR="0" rtl="0" algn="r">
              <a:spcBef>
                <a:spcPts val="0"/>
              </a:spcBef>
              <a:buNone/>
              <a:defRPr b="0" i="0" sz="1200" u="none" cap="none" strike="noStrike">
                <a:solidFill>
                  <a:srgbClr val="888888"/>
                </a:solidFill>
                <a:latin typeface="Gill Sans"/>
                <a:ea typeface="Gill Sans"/>
                <a:cs typeface="Gill Sans"/>
                <a:sym typeface="Gill Sans"/>
              </a:defRPr>
            </a:lvl3pPr>
            <a:lvl4pPr indent="0" lvl="3" marL="0" marR="0" rtl="0" algn="r">
              <a:spcBef>
                <a:spcPts val="0"/>
              </a:spcBef>
              <a:buNone/>
              <a:defRPr b="0" i="0" sz="1200" u="none" cap="none" strike="noStrike">
                <a:solidFill>
                  <a:srgbClr val="888888"/>
                </a:solidFill>
                <a:latin typeface="Gill Sans"/>
                <a:ea typeface="Gill Sans"/>
                <a:cs typeface="Gill Sans"/>
                <a:sym typeface="Gill Sans"/>
              </a:defRPr>
            </a:lvl4pPr>
            <a:lvl5pPr indent="0" lvl="4" marL="0" marR="0" rtl="0" algn="r">
              <a:spcBef>
                <a:spcPts val="0"/>
              </a:spcBef>
              <a:buNone/>
              <a:defRPr b="0" i="0" sz="1200" u="none" cap="none" strike="noStrike">
                <a:solidFill>
                  <a:srgbClr val="888888"/>
                </a:solidFill>
                <a:latin typeface="Gill Sans"/>
                <a:ea typeface="Gill Sans"/>
                <a:cs typeface="Gill Sans"/>
                <a:sym typeface="Gill Sans"/>
              </a:defRPr>
            </a:lvl5pPr>
            <a:lvl6pPr indent="0" lvl="5" marL="0" marR="0" rtl="0" algn="r">
              <a:spcBef>
                <a:spcPts val="0"/>
              </a:spcBef>
              <a:buNone/>
              <a:defRPr b="0" i="0" sz="1200" u="none" cap="none" strike="noStrike">
                <a:solidFill>
                  <a:srgbClr val="888888"/>
                </a:solidFill>
                <a:latin typeface="Gill Sans"/>
                <a:ea typeface="Gill Sans"/>
                <a:cs typeface="Gill Sans"/>
                <a:sym typeface="Gill Sans"/>
              </a:defRPr>
            </a:lvl6pPr>
            <a:lvl7pPr indent="0" lvl="6" marL="0" marR="0" rtl="0" algn="r">
              <a:spcBef>
                <a:spcPts val="0"/>
              </a:spcBef>
              <a:buNone/>
              <a:defRPr b="0" i="0" sz="1200" u="none" cap="none" strike="noStrike">
                <a:solidFill>
                  <a:srgbClr val="888888"/>
                </a:solidFill>
                <a:latin typeface="Gill Sans"/>
                <a:ea typeface="Gill Sans"/>
                <a:cs typeface="Gill Sans"/>
                <a:sym typeface="Gill Sans"/>
              </a:defRPr>
            </a:lvl7pPr>
            <a:lvl8pPr indent="0" lvl="7" marL="0" marR="0" rtl="0" algn="r">
              <a:spcBef>
                <a:spcPts val="0"/>
              </a:spcBef>
              <a:buNone/>
              <a:defRPr b="0" i="0" sz="1200" u="none" cap="none" strike="noStrike">
                <a:solidFill>
                  <a:srgbClr val="888888"/>
                </a:solidFill>
                <a:latin typeface="Gill Sans"/>
                <a:ea typeface="Gill Sans"/>
                <a:cs typeface="Gill Sans"/>
                <a:sym typeface="Gill Sans"/>
              </a:defRPr>
            </a:lvl8pPr>
            <a:lvl9pPr indent="0" lvl="8" marL="0" marR="0" rtl="0" algn="r">
              <a:spcBef>
                <a:spcPts val="0"/>
              </a:spcBef>
              <a:buNone/>
              <a:defRPr b="0" i="0" sz="12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4.png"/><Relationship Id="rId11" Type="http://schemas.openxmlformats.org/officeDocument/2006/relationships/image" Target="../media/image2.png"/><Relationship Id="rId10" Type="http://schemas.openxmlformats.org/officeDocument/2006/relationships/image" Target="../media/image6.png"/><Relationship Id="rId9" Type="http://schemas.openxmlformats.org/officeDocument/2006/relationships/image" Target="../media/image25.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8.jpg"/><Relationship Id="rId7"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0" y="0"/>
            <a:ext cx="12265515" cy="6858000"/>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385897" y="2796358"/>
            <a:ext cx="2247433" cy="1856575"/>
          </a:xfrm>
          <a:prstGeom prst="rect">
            <a:avLst/>
          </a:prstGeom>
          <a:noFill/>
          <a:ln>
            <a:noFill/>
          </a:ln>
        </p:spPr>
      </p:pic>
      <p:sp>
        <p:nvSpPr>
          <p:cNvPr id="90" name="Google Shape;90;p1"/>
          <p:cNvSpPr txBox="1"/>
          <p:nvPr/>
        </p:nvSpPr>
        <p:spPr>
          <a:xfrm>
            <a:off x="4216908" y="6189148"/>
            <a:ext cx="37581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chemeClr val="lt1"/>
                </a:solidFill>
                <a:latin typeface="Gill Sans"/>
                <a:ea typeface="Gill Sans"/>
                <a:cs typeface="Gill Sans"/>
                <a:sym typeface="Gill Sans"/>
              </a:rPr>
              <a:t>Программа развития ООН</a:t>
            </a:r>
            <a:endParaRPr b="0" i="0" sz="1200" u="none" cap="none" strike="noStrike">
              <a:solidFill>
                <a:schemeClr val="lt1"/>
              </a:solidFill>
              <a:latin typeface="Gill Sans"/>
              <a:ea typeface="Gill Sans"/>
              <a:cs typeface="Gill Sans"/>
              <a:sym typeface="Gill Sans"/>
            </a:endParaRPr>
          </a:p>
          <a:p>
            <a:pPr indent="0" lvl="0" marL="0" marR="0" rtl="0" algn="ctr">
              <a:spcBef>
                <a:spcPts val="0"/>
              </a:spcBef>
              <a:spcAft>
                <a:spcPts val="0"/>
              </a:spcAft>
              <a:buNone/>
            </a:pPr>
            <a:r>
              <a:rPr b="0" i="0" lang="en-US" sz="1200" u="none" cap="none" strike="noStrike">
                <a:solidFill>
                  <a:schemeClr val="lt1"/>
                </a:solidFill>
                <a:latin typeface="Gill Sans"/>
                <a:ea typeface="Gill Sans"/>
                <a:cs typeface="Gill Sans"/>
                <a:sym typeface="Gill Sans"/>
              </a:rPr>
              <a:t>2020</a:t>
            </a:r>
            <a:endParaRPr b="0" i="0" sz="1200" u="none" cap="none" strike="noStrike">
              <a:solidFill>
                <a:schemeClr val="lt1"/>
              </a:solidFill>
              <a:latin typeface="Gill Sans"/>
              <a:ea typeface="Gill Sans"/>
              <a:cs typeface="Gill Sans"/>
              <a:sym typeface="Gill Sans"/>
            </a:endParaRPr>
          </a:p>
        </p:txBody>
      </p:sp>
      <p:sp>
        <p:nvSpPr>
          <p:cNvPr id="91" name="Google Shape;91;p1"/>
          <p:cNvSpPr/>
          <p:nvPr/>
        </p:nvSpPr>
        <p:spPr>
          <a:xfrm>
            <a:off x="2089922" y="1561076"/>
            <a:ext cx="795348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FFFFFF"/>
                </a:solidFill>
                <a:highlight>
                  <a:srgbClr val="000000"/>
                </a:highlight>
                <a:latin typeface="Gill Sans"/>
                <a:ea typeface="Gill Sans"/>
                <a:cs typeface="Gill Sans"/>
                <a:sym typeface="Gill Sans"/>
              </a:rPr>
              <a:t>Module 2 </a:t>
            </a:r>
            <a:endParaRPr/>
          </a:p>
          <a:p>
            <a:pPr indent="0" lvl="0" marL="0" marR="0" rtl="0" algn="l">
              <a:spcBef>
                <a:spcPts val="0"/>
              </a:spcBef>
              <a:spcAft>
                <a:spcPts val="0"/>
              </a:spcAft>
              <a:buNone/>
            </a:pPr>
            <a:r>
              <a:rPr b="1" lang="en-US" sz="2000">
                <a:solidFill>
                  <a:srgbClr val="FFFFFF"/>
                </a:solidFill>
                <a:highlight>
                  <a:srgbClr val="000000"/>
                </a:highlight>
                <a:latin typeface="Gill Sans"/>
                <a:ea typeface="Gill Sans"/>
                <a:cs typeface="Gill Sans"/>
                <a:sym typeface="Gill Sans"/>
              </a:rPr>
              <a:t>Topic 2.1.2.2 </a:t>
            </a:r>
            <a:r>
              <a:rPr b="1" lang="en-US" sz="2000">
                <a:solidFill>
                  <a:schemeClr val="lt1"/>
                </a:solidFill>
                <a:latin typeface="Gill Sans"/>
                <a:ea typeface="Gill Sans"/>
                <a:cs typeface="Gill Sans"/>
                <a:sym typeface="Gill Sans"/>
              </a:rPr>
              <a:t>Recommendations for organization, preparation and hosting оf competitions of different levels (school, city, regional) for schoolchildren’s projects on climate change, its consequences and adaptation ways</a:t>
            </a:r>
            <a:endParaRPr b="1" sz="2000">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0" l="0" r="0" t="0"/>
          <a:stretch/>
        </p:blipFill>
        <p:spPr>
          <a:xfrm>
            <a:off x="11132887" y="304297"/>
            <a:ext cx="736203" cy="1272671"/>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10096497" y="650027"/>
            <a:ext cx="1054422" cy="871534"/>
          </a:xfrm>
          <a:prstGeom prst="rect">
            <a:avLst/>
          </a:prstGeom>
          <a:noFill/>
          <a:ln>
            <a:noFill/>
          </a:ln>
        </p:spPr>
      </p:pic>
      <p:sp>
        <p:nvSpPr>
          <p:cNvPr id="94" name="Google Shape;94;p1"/>
          <p:cNvSpPr txBox="1"/>
          <p:nvPr/>
        </p:nvSpPr>
        <p:spPr>
          <a:xfrm>
            <a:off x="1977062" y="519844"/>
            <a:ext cx="690845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Arial Narrow"/>
                <a:ea typeface="Arial Narrow"/>
                <a:cs typeface="Arial Narrow"/>
                <a:sym typeface="Arial Narrow"/>
              </a:rPr>
              <a:t>Climate Box</a:t>
            </a:r>
            <a:endParaRPr b="1" sz="4000">
              <a:solidFill>
                <a:schemeClr val="lt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a:off x="0" y="0"/>
            <a:ext cx="12184618" cy="1794437"/>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0" y="6074343"/>
            <a:ext cx="12184619" cy="783658"/>
          </a:xfrm>
          <a:prstGeom prst="rect">
            <a:avLst/>
          </a:prstGeom>
          <a:noFill/>
          <a:ln>
            <a:noFill/>
          </a:ln>
        </p:spPr>
      </p:pic>
      <p:sp>
        <p:nvSpPr>
          <p:cNvPr id="101" name="Google Shape;101;p2"/>
          <p:cNvSpPr txBox="1"/>
          <p:nvPr/>
        </p:nvSpPr>
        <p:spPr>
          <a:xfrm>
            <a:off x="538734" y="204720"/>
            <a:ext cx="1097632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INTRODUCTION. WHAT IS THE COMPETITION </a:t>
            </a:r>
            <a:endParaRPr/>
          </a:p>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OF SCHOOLCHILDREN’S PROJECTS  FOR? </a:t>
            </a:r>
            <a:endParaRPr/>
          </a:p>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 </a:t>
            </a:r>
            <a:endParaRPr/>
          </a:p>
        </p:txBody>
      </p:sp>
      <p:sp>
        <p:nvSpPr>
          <p:cNvPr id="102" name="Google Shape;102;p2"/>
          <p:cNvSpPr txBox="1"/>
          <p:nvPr/>
        </p:nvSpPr>
        <p:spPr>
          <a:xfrm>
            <a:off x="5879592" y="6466172"/>
            <a:ext cx="42062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Gill Sans"/>
                <a:ea typeface="Gill Sans"/>
                <a:cs typeface="Gill Sans"/>
                <a:sym typeface="Gill Sans"/>
              </a:rPr>
              <a:t>2</a:t>
            </a:r>
            <a:endParaRPr sz="1000">
              <a:solidFill>
                <a:schemeClr val="dk1"/>
              </a:solidFill>
              <a:latin typeface="Gill Sans"/>
              <a:ea typeface="Gill Sans"/>
              <a:cs typeface="Gill Sans"/>
              <a:sym typeface="Gill Sans"/>
            </a:endParaRPr>
          </a:p>
        </p:txBody>
      </p:sp>
      <p:sp>
        <p:nvSpPr>
          <p:cNvPr id="103" name="Google Shape;103;p2"/>
          <p:cNvSpPr txBox="1"/>
          <p:nvPr/>
        </p:nvSpPr>
        <p:spPr>
          <a:xfrm>
            <a:off x="127592" y="1963513"/>
            <a:ext cx="6294473" cy="224676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70C0"/>
              </a:buClr>
              <a:buSzPts val="1400"/>
              <a:buFont typeface="Arial"/>
              <a:buChar char="•"/>
            </a:pPr>
            <a:r>
              <a:rPr b="1" lang="en-US" sz="1400">
                <a:solidFill>
                  <a:srgbClr val="0070C0"/>
                </a:solidFill>
                <a:latin typeface="Gill Sans"/>
                <a:ea typeface="Gill Sans"/>
                <a:cs typeface="Gill Sans"/>
                <a:sym typeface="Gill Sans"/>
              </a:rPr>
              <a:t>Improving quality </a:t>
            </a:r>
            <a:r>
              <a:rPr lang="en-US" sz="1400">
                <a:solidFill>
                  <a:schemeClr val="dk1"/>
                </a:solidFill>
                <a:latin typeface="Gill Sans"/>
                <a:ea typeface="Gill Sans"/>
                <a:cs typeface="Gill Sans"/>
                <a:sym typeface="Gill Sans"/>
              </a:rPr>
              <a:t>of schoolchildren’s projects;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Creating a motivating </a:t>
            </a:r>
            <a:r>
              <a:rPr b="1" lang="en-US" sz="1400">
                <a:solidFill>
                  <a:srgbClr val="0070C0"/>
                </a:solidFill>
                <a:latin typeface="Gill Sans"/>
                <a:ea typeface="Gill Sans"/>
                <a:cs typeface="Gill Sans"/>
                <a:sym typeface="Gill Sans"/>
              </a:rPr>
              <a:t>educational space</a:t>
            </a:r>
            <a:r>
              <a:rPr lang="en-US" sz="1400">
                <a:solidFill>
                  <a:schemeClr val="dk1"/>
                </a:solidFill>
                <a:latin typeface="Gill Sans"/>
                <a:ea typeface="Gill Sans"/>
                <a:cs typeface="Gill Sans"/>
                <a:sym typeface="Gill Sans"/>
              </a:rPr>
              <a:t>;</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rgbClr val="0070C0"/>
              </a:buClr>
              <a:buSzPts val="1400"/>
              <a:buFont typeface="Arial"/>
              <a:buChar char="•"/>
            </a:pPr>
            <a:r>
              <a:rPr b="1" lang="en-US" sz="1400">
                <a:solidFill>
                  <a:srgbClr val="0070C0"/>
                </a:solidFill>
                <a:latin typeface="Gill Sans"/>
                <a:ea typeface="Gill Sans"/>
                <a:cs typeface="Gill Sans"/>
                <a:sym typeface="Gill Sans"/>
              </a:rPr>
              <a:t>Platform </a:t>
            </a:r>
            <a:r>
              <a:rPr lang="en-US" sz="1400">
                <a:solidFill>
                  <a:schemeClr val="dk1"/>
                </a:solidFill>
                <a:latin typeface="Gill Sans"/>
                <a:ea typeface="Gill Sans"/>
                <a:cs typeface="Gill Sans"/>
                <a:sym typeface="Gill Sans"/>
              </a:rPr>
              <a:t>for new opportunities: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Char char="-"/>
            </a:pPr>
            <a:r>
              <a:rPr lang="en-US" sz="1400">
                <a:solidFill>
                  <a:schemeClr val="dk1"/>
                </a:solidFill>
                <a:latin typeface="Gill Sans"/>
                <a:ea typeface="Gill Sans"/>
                <a:cs typeface="Gill Sans"/>
                <a:sym typeface="Gill Sans"/>
              </a:rPr>
              <a:t>Creating </a:t>
            </a:r>
            <a:r>
              <a:rPr b="1" lang="en-US" sz="1400">
                <a:solidFill>
                  <a:srgbClr val="0070C0"/>
                </a:solidFill>
                <a:latin typeface="Gill Sans"/>
                <a:ea typeface="Gill Sans"/>
                <a:cs typeface="Gill Sans"/>
                <a:sym typeface="Gill Sans"/>
              </a:rPr>
              <a:t>horizontal ties </a:t>
            </a:r>
            <a:r>
              <a:rPr lang="en-US" sz="1400">
                <a:solidFill>
                  <a:schemeClr val="dk1"/>
                </a:solidFill>
                <a:latin typeface="Gill Sans"/>
                <a:ea typeface="Gill Sans"/>
                <a:cs typeface="Gill Sans"/>
                <a:sym typeface="Gill Sans"/>
              </a:rPr>
              <a:t>among project participants;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Char char="-"/>
            </a:pPr>
            <a:r>
              <a:rPr lang="en-US" sz="1400">
                <a:solidFill>
                  <a:schemeClr val="dk1"/>
                </a:solidFill>
                <a:latin typeface="Gill Sans"/>
                <a:ea typeface="Gill Sans"/>
                <a:cs typeface="Gill Sans"/>
                <a:sym typeface="Gill Sans"/>
              </a:rPr>
              <a:t>Building </a:t>
            </a:r>
            <a:r>
              <a:rPr b="1" lang="en-US" sz="1400">
                <a:solidFill>
                  <a:srgbClr val="0070C0"/>
                </a:solidFill>
                <a:latin typeface="Gill Sans"/>
                <a:ea typeface="Gill Sans"/>
                <a:cs typeface="Gill Sans"/>
                <a:sym typeface="Gill Sans"/>
              </a:rPr>
              <a:t>professional relations </a:t>
            </a:r>
            <a:r>
              <a:rPr lang="en-US" sz="1400">
                <a:solidFill>
                  <a:schemeClr val="dk1"/>
                </a:solidFill>
                <a:latin typeface="Gill Sans"/>
                <a:ea typeface="Gill Sans"/>
                <a:cs typeface="Gill Sans"/>
                <a:sym typeface="Gill Sans"/>
              </a:rPr>
              <a:t>between professional community representatives;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Expanding and </a:t>
            </a:r>
            <a:r>
              <a:rPr b="1" lang="en-US" sz="1400">
                <a:solidFill>
                  <a:srgbClr val="0070C0"/>
                </a:solidFill>
                <a:latin typeface="Gill Sans"/>
                <a:ea typeface="Gill Sans"/>
                <a:cs typeface="Gill Sans"/>
                <a:sym typeface="Gill Sans"/>
              </a:rPr>
              <a:t>popularizing of the created projects;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Involving </a:t>
            </a:r>
            <a:r>
              <a:rPr b="1" lang="en-US" sz="1400">
                <a:solidFill>
                  <a:srgbClr val="0070C0"/>
                </a:solidFill>
                <a:latin typeface="Gill Sans"/>
                <a:ea typeface="Gill Sans"/>
                <a:cs typeface="Gill Sans"/>
                <a:sym typeface="Gill Sans"/>
              </a:rPr>
              <a:t>new participants </a:t>
            </a:r>
            <a:r>
              <a:rPr lang="en-US" sz="1400">
                <a:solidFill>
                  <a:schemeClr val="dk1"/>
                </a:solidFill>
                <a:latin typeface="Gill Sans"/>
                <a:ea typeface="Gill Sans"/>
                <a:cs typeface="Gill Sans"/>
                <a:sym typeface="Gill Sans"/>
              </a:rPr>
              <a:t>in the project activities;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rgbClr val="0070C0"/>
              </a:buClr>
              <a:buSzPts val="1400"/>
              <a:buFont typeface="Arial"/>
              <a:buChar char="•"/>
            </a:pPr>
            <a:r>
              <a:rPr b="1" lang="en-US" sz="1400">
                <a:solidFill>
                  <a:srgbClr val="0070C0"/>
                </a:solidFill>
                <a:latin typeface="Gill Sans"/>
                <a:ea typeface="Gill Sans"/>
                <a:cs typeface="Gill Sans"/>
                <a:sym typeface="Gill Sans"/>
              </a:rPr>
              <a:t>Encouraging</a:t>
            </a:r>
            <a:r>
              <a:rPr lang="en-US" sz="1400">
                <a:solidFill>
                  <a:schemeClr val="dk1"/>
                </a:solidFill>
                <a:latin typeface="Gill Sans"/>
                <a:ea typeface="Gill Sans"/>
                <a:cs typeface="Gill Sans"/>
                <a:sym typeface="Gill Sans"/>
              </a:rPr>
              <a:t> both projects’ authors and research advisors through public recognition.</a:t>
            </a:r>
            <a:endParaRPr sz="1400">
              <a:solidFill>
                <a:schemeClr val="dk1"/>
              </a:solidFill>
              <a:latin typeface="Gill Sans"/>
              <a:ea typeface="Gill Sans"/>
              <a:cs typeface="Gill Sans"/>
              <a:sym typeface="Gill Sans"/>
            </a:endParaRPr>
          </a:p>
        </p:txBody>
      </p:sp>
      <p:pic>
        <p:nvPicPr>
          <p:cNvPr id="104" name="Google Shape;104;p2"/>
          <p:cNvPicPr preferRelativeResize="0"/>
          <p:nvPr/>
        </p:nvPicPr>
        <p:blipFill rotWithShape="1">
          <a:blip r:embed="rId5">
            <a:alphaModFix/>
          </a:blip>
          <a:srcRect b="0" l="0" r="0" t="0"/>
          <a:stretch/>
        </p:blipFill>
        <p:spPr>
          <a:xfrm>
            <a:off x="258407" y="4775106"/>
            <a:ext cx="1531620" cy="1603135"/>
          </a:xfrm>
          <a:prstGeom prst="rect">
            <a:avLst/>
          </a:prstGeom>
          <a:noFill/>
          <a:ln>
            <a:noFill/>
          </a:ln>
        </p:spPr>
      </p:pic>
      <p:pic>
        <p:nvPicPr>
          <p:cNvPr id="105" name="Google Shape;105;p2"/>
          <p:cNvPicPr preferRelativeResize="0"/>
          <p:nvPr/>
        </p:nvPicPr>
        <p:blipFill rotWithShape="1">
          <a:blip r:embed="rId6">
            <a:alphaModFix/>
          </a:blip>
          <a:srcRect b="0" l="0" r="0" t="0"/>
          <a:stretch/>
        </p:blipFill>
        <p:spPr>
          <a:xfrm>
            <a:off x="9478807" y="2628661"/>
            <a:ext cx="2641817" cy="1683454"/>
          </a:xfrm>
          <a:prstGeom prst="rect">
            <a:avLst/>
          </a:prstGeom>
          <a:noFill/>
          <a:ln>
            <a:noFill/>
          </a:ln>
        </p:spPr>
      </p:pic>
      <p:pic>
        <p:nvPicPr>
          <p:cNvPr id="106" name="Google Shape;106;p2"/>
          <p:cNvPicPr preferRelativeResize="0"/>
          <p:nvPr/>
        </p:nvPicPr>
        <p:blipFill rotWithShape="1">
          <a:blip r:embed="rId7">
            <a:alphaModFix/>
          </a:blip>
          <a:srcRect b="8734" l="0" r="0" t="14132"/>
          <a:stretch/>
        </p:blipFill>
        <p:spPr>
          <a:xfrm>
            <a:off x="6583389" y="2594366"/>
            <a:ext cx="2831620" cy="1696484"/>
          </a:xfrm>
          <a:prstGeom prst="rect">
            <a:avLst/>
          </a:prstGeom>
          <a:noFill/>
          <a:ln>
            <a:noFill/>
          </a:ln>
        </p:spPr>
      </p:pic>
      <p:pic>
        <p:nvPicPr>
          <p:cNvPr id="107" name="Google Shape;107;p2"/>
          <p:cNvPicPr preferRelativeResize="0"/>
          <p:nvPr/>
        </p:nvPicPr>
        <p:blipFill rotWithShape="1">
          <a:blip r:embed="rId8">
            <a:alphaModFix/>
          </a:blip>
          <a:srcRect b="0" l="0" r="0" t="0"/>
          <a:stretch/>
        </p:blipFill>
        <p:spPr>
          <a:xfrm>
            <a:off x="2560159" y="4405141"/>
            <a:ext cx="2451453" cy="1669201"/>
          </a:xfrm>
          <a:prstGeom prst="rect">
            <a:avLst/>
          </a:prstGeom>
          <a:noFill/>
          <a:ln>
            <a:noFill/>
          </a:ln>
        </p:spPr>
      </p:pic>
      <p:pic>
        <p:nvPicPr>
          <p:cNvPr id="108" name="Google Shape;108;p2"/>
          <p:cNvPicPr preferRelativeResize="0"/>
          <p:nvPr/>
        </p:nvPicPr>
        <p:blipFill rotWithShape="1">
          <a:blip r:embed="rId9">
            <a:alphaModFix/>
          </a:blip>
          <a:srcRect b="0" l="0" r="0" t="0"/>
          <a:stretch/>
        </p:blipFill>
        <p:spPr>
          <a:xfrm>
            <a:off x="5153179" y="4405141"/>
            <a:ext cx="2558274" cy="1669201"/>
          </a:xfrm>
          <a:prstGeom prst="rect">
            <a:avLst/>
          </a:prstGeom>
          <a:noFill/>
          <a:ln>
            <a:noFill/>
          </a:ln>
        </p:spPr>
      </p:pic>
      <p:pic>
        <p:nvPicPr>
          <p:cNvPr id="109" name="Google Shape;109;p2"/>
          <p:cNvPicPr preferRelativeResize="0"/>
          <p:nvPr/>
        </p:nvPicPr>
        <p:blipFill rotWithShape="1">
          <a:blip r:embed="rId10">
            <a:alphaModFix/>
          </a:blip>
          <a:srcRect b="0" l="0" r="0" t="0"/>
          <a:stretch/>
        </p:blipFill>
        <p:spPr>
          <a:xfrm>
            <a:off x="7782915" y="4394508"/>
            <a:ext cx="1988391" cy="1682907"/>
          </a:xfrm>
          <a:prstGeom prst="rect">
            <a:avLst/>
          </a:prstGeom>
          <a:noFill/>
          <a:ln>
            <a:noFill/>
          </a:ln>
        </p:spPr>
      </p:pic>
      <p:pic>
        <p:nvPicPr>
          <p:cNvPr id="110" name="Google Shape;110;p2"/>
          <p:cNvPicPr preferRelativeResize="0"/>
          <p:nvPr/>
        </p:nvPicPr>
        <p:blipFill rotWithShape="1">
          <a:blip r:embed="rId11">
            <a:alphaModFix/>
          </a:blip>
          <a:srcRect b="0" l="0" r="0" t="0"/>
          <a:stretch/>
        </p:blipFill>
        <p:spPr>
          <a:xfrm>
            <a:off x="9844447" y="4382806"/>
            <a:ext cx="2289616" cy="16946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0" l="0" r="0" t="0"/>
          <a:stretch/>
        </p:blipFill>
        <p:spPr>
          <a:xfrm>
            <a:off x="1" y="0"/>
            <a:ext cx="12194436" cy="2396011"/>
          </a:xfrm>
          <a:prstGeom prst="rect">
            <a:avLst/>
          </a:prstGeom>
          <a:noFill/>
          <a:ln>
            <a:noFill/>
          </a:ln>
        </p:spPr>
      </p:pic>
      <p:pic>
        <p:nvPicPr>
          <p:cNvPr id="116" name="Google Shape;116;p3"/>
          <p:cNvPicPr preferRelativeResize="0"/>
          <p:nvPr/>
        </p:nvPicPr>
        <p:blipFill rotWithShape="1">
          <a:blip r:embed="rId4">
            <a:alphaModFix/>
          </a:blip>
          <a:srcRect b="0" l="0" r="0" t="0"/>
          <a:stretch/>
        </p:blipFill>
        <p:spPr>
          <a:xfrm>
            <a:off x="1" y="6074343"/>
            <a:ext cx="12184615" cy="783658"/>
          </a:xfrm>
          <a:prstGeom prst="rect">
            <a:avLst/>
          </a:prstGeom>
          <a:noFill/>
          <a:ln>
            <a:noFill/>
          </a:ln>
        </p:spPr>
      </p:pic>
      <p:sp>
        <p:nvSpPr>
          <p:cNvPr id="117" name="Google Shape;117;p3"/>
          <p:cNvSpPr txBox="1"/>
          <p:nvPr/>
        </p:nvSpPr>
        <p:spPr>
          <a:xfrm>
            <a:off x="5879592" y="6466172"/>
            <a:ext cx="42062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Gill Sans"/>
                <a:ea typeface="Gill Sans"/>
                <a:cs typeface="Gill Sans"/>
                <a:sym typeface="Gill Sans"/>
              </a:rPr>
              <a:t>3</a:t>
            </a:r>
            <a:endParaRPr sz="1000">
              <a:solidFill>
                <a:schemeClr val="dk1"/>
              </a:solidFill>
              <a:latin typeface="Gill Sans"/>
              <a:ea typeface="Gill Sans"/>
              <a:cs typeface="Gill Sans"/>
              <a:sym typeface="Gill Sans"/>
            </a:endParaRPr>
          </a:p>
        </p:txBody>
      </p:sp>
      <p:sp>
        <p:nvSpPr>
          <p:cNvPr id="118" name="Google Shape;118;p3"/>
          <p:cNvSpPr txBox="1"/>
          <p:nvPr/>
        </p:nvSpPr>
        <p:spPr>
          <a:xfrm>
            <a:off x="131867" y="1995852"/>
            <a:ext cx="4004198" cy="204671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A separate </a:t>
            </a:r>
            <a:r>
              <a:rPr b="1" lang="en-US" sz="1400">
                <a:solidFill>
                  <a:srgbClr val="0070C0"/>
                </a:solidFill>
                <a:latin typeface="Gill Sans"/>
                <a:ea typeface="Gill Sans"/>
                <a:cs typeface="Gill Sans"/>
                <a:sym typeface="Gill Sans"/>
              </a:rPr>
              <a:t>independent event </a:t>
            </a:r>
            <a:r>
              <a:rPr lang="en-US" sz="1400">
                <a:solidFill>
                  <a:schemeClr val="dk1"/>
                </a:solidFill>
                <a:latin typeface="Gill Sans"/>
                <a:ea typeface="Gill Sans"/>
                <a:cs typeface="Gill Sans"/>
                <a:sym typeface="Gill Sans"/>
              </a:rPr>
              <a:t>with its own regulations, which has separate competition founders (local education administration, school governing council, methodological association of teachers, etc.);</a:t>
            </a:r>
            <a:endParaRPr/>
          </a:p>
          <a:p>
            <a:pPr indent="-254000" lvl="0" marL="342900" marR="0" rtl="0" algn="just">
              <a:spcBef>
                <a:spcPts val="600"/>
              </a:spcBef>
              <a:spcAft>
                <a:spcPts val="0"/>
              </a:spcAft>
              <a:buClr>
                <a:schemeClr val="dk1"/>
              </a:buClr>
              <a:buSzPts val="1400"/>
              <a:buFont typeface="Gill Sans"/>
              <a:buNone/>
            </a:pPr>
            <a:r>
              <a:t/>
            </a:r>
            <a:endParaRPr sz="1400">
              <a:solidFill>
                <a:schemeClr val="dk1"/>
              </a:solidFill>
              <a:latin typeface="Gill Sans"/>
              <a:ea typeface="Gill Sans"/>
              <a:cs typeface="Gill Sans"/>
              <a:sym typeface="Gill Sans"/>
            </a:endParaRPr>
          </a:p>
          <a:p>
            <a:pPr indent="268288" lvl="0" marL="0" marR="0" rtl="0" algn="just">
              <a:spcBef>
                <a:spcPts val="600"/>
              </a:spcBef>
              <a:spcAft>
                <a:spcPts val="0"/>
              </a:spcAft>
              <a:buNone/>
            </a:pPr>
            <a:r>
              <a:t/>
            </a:r>
            <a:endParaRPr sz="1400">
              <a:solidFill>
                <a:schemeClr val="dk1"/>
              </a:solidFill>
              <a:latin typeface="Gill Sans"/>
              <a:ea typeface="Gill Sans"/>
              <a:cs typeface="Gill Sans"/>
              <a:sym typeface="Gill Sans"/>
            </a:endParaRPr>
          </a:p>
          <a:p>
            <a:pPr indent="0" lvl="0" marL="0" marR="0" rtl="0" algn="l">
              <a:spcBef>
                <a:spcPts val="600"/>
              </a:spcBef>
              <a:spcAft>
                <a:spcPts val="0"/>
              </a:spcAft>
              <a:buNone/>
            </a:pPr>
            <a:r>
              <a:t/>
            </a:r>
            <a:endParaRPr sz="1400">
              <a:solidFill>
                <a:schemeClr val="dk1"/>
              </a:solidFill>
              <a:latin typeface="Gill Sans"/>
              <a:ea typeface="Gill Sans"/>
              <a:cs typeface="Gill Sans"/>
              <a:sym typeface="Gill Sans"/>
            </a:endParaRPr>
          </a:p>
        </p:txBody>
      </p:sp>
      <p:sp>
        <p:nvSpPr>
          <p:cNvPr id="119" name="Google Shape;119;p3"/>
          <p:cNvSpPr txBox="1"/>
          <p:nvPr/>
        </p:nvSpPr>
        <p:spPr>
          <a:xfrm>
            <a:off x="131867" y="110028"/>
            <a:ext cx="56065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  COMPETITION FORMAT. </a:t>
            </a:r>
            <a:endParaRPr b="1" sz="2800">
              <a:solidFill>
                <a:schemeClr val="lt1"/>
              </a:solidFill>
              <a:latin typeface="Arial Narrow"/>
              <a:ea typeface="Arial Narrow"/>
              <a:cs typeface="Arial Narrow"/>
              <a:sym typeface="Arial Narrow"/>
            </a:endParaRPr>
          </a:p>
        </p:txBody>
      </p:sp>
      <p:sp>
        <p:nvSpPr>
          <p:cNvPr id="120" name="Google Shape;120;p3"/>
          <p:cNvSpPr/>
          <p:nvPr/>
        </p:nvSpPr>
        <p:spPr>
          <a:xfrm>
            <a:off x="305016" y="550685"/>
            <a:ext cx="54333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Narrow"/>
                <a:ea typeface="Arial Narrow"/>
                <a:cs typeface="Arial Narrow"/>
                <a:sym typeface="Arial Narrow"/>
              </a:rPr>
              <a:t>The competition can be presented in the following formats:</a:t>
            </a:r>
            <a:endParaRPr b="1" sz="2400">
              <a:solidFill>
                <a:schemeClr val="lt1"/>
              </a:solidFill>
              <a:latin typeface="Arial Narrow"/>
              <a:ea typeface="Arial Narrow"/>
              <a:cs typeface="Arial Narrow"/>
              <a:sym typeface="Arial Narrow"/>
            </a:endParaRPr>
          </a:p>
        </p:txBody>
      </p:sp>
      <p:sp>
        <p:nvSpPr>
          <p:cNvPr id="121" name="Google Shape;121;p3"/>
          <p:cNvSpPr/>
          <p:nvPr/>
        </p:nvSpPr>
        <p:spPr>
          <a:xfrm>
            <a:off x="4359349" y="1995852"/>
            <a:ext cx="3700130" cy="954107"/>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400"/>
              <a:buFont typeface="Rockwell"/>
              <a:buAutoNum type="arabicPeriod" startAt="2"/>
            </a:pPr>
            <a:r>
              <a:rPr lang="en-US" sz="1400">
                <a:solidFill>
                  <a:schemeClr val="dk1"/>
                </a:solidFill>
                <a:latin typeface="Gill Sans"/>
                <a:ea typeface="Gill Sans"/>
                <a:cs typeface="Gill Sans"/>
                <a:sym typeface="Gill Sans"/>
              </a:rPr>
              <a:t>A separate independent </a:t>
            </a:r>
            <a:r>
              <a:rPr b="1" lang="en-US" sz="1400">
                <a:solidFill>
                  <a:srgbClr val="0070C0"/>
                </a:solidFill>
                <a:latin typeface="Gill Sans"/>
                <a:ea typeface="Gill Sans"/>
                <a:cs typeface="Gill Sans"/>
                <a:sym typeface="Gill Sans"/>
              </a:rPr>
              <a:t>section </a:t>
            </a:r>
            <a:r>
              <a:rPr lang="en-US" sz="1400">
                <a:solidFill>
                  <a:schemeClr val="dk1"/>
                </a:solidFill>
                <a:latin typeface="Gill Sans"/>
                <a:ea typeface="Gill Sans"/>
                <a:cs typeface="Gill Sans"/>
                <a:sym typeface="Gill Sans"/>
              </a:rPr>
              <a:t>within the existing similar competition with introducing appropriate changes to the competition regulations;</a:t>
            </a:r>
            <a:endParaRPr sz="1400">
              <a:solidFill>
                <a:schemeClr val="dk1"/>
              </a:solidFill>
              <a:latin typeface="Gill Sans"/>
              <a:ea typeface="Gill Sans"/>
              <a:cs typeface="Gill Sans"/>
              <a:sym typeface="Gill Sans"/>
            </a:endParaRPr>
          </a:p>
        </p:txBody>
      </p:sp>
      <p:sp>
        <p:nvSpPr>
          <p:cNvPr id="122" name="Google Shape;122;p3"/>
          <p:cNvSpPr/>
          <p:nvPr/>
        </p:nvSpPr>
        <p:spPr>
          <a:xfrm>
            <a:off x="8218968" y="1995851"/>
            <a:ext cx="3806456" cy="138499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400"/>
              <a:buFont typeface="Rockwell"/>
              <a:buAutoNum type="arabicPeriod" startAt="3"/>
            </a:pPr>
            <a:r>
              <a:rPr lang="en-US" sz="1400">
                <a:solidFill>
                  <a:schemeClr val="dk1"/>
                </a:solidFill>
                <a:latin typeface="Gill Sans"/>
                <a:ea typeface="Gill Sans"/>
                <a:cs typeface="Gill Sans"/>
                <a:sym typeface="Gill Sans"/>
              </a:rPr>
              <a:t>The competition can be organized only at </a:t>
            </a:r>
            <a:r>
              <a:rPr b="1" lang="en-US" sz="1400">
                <a:solidFill>
                  <a:srgbClr val="0070C0"/>
                </a:solidFill>
                <a:latin typeface="Gill Sans"/>
                <a:ea typeface="Gill Sans"/>
                <a:cs typeface="Gill Sans"/>
                <a:sym typeface="Gill Sans"/>
              </a:rPr>
              <a:t>the school level </a:t>
            </a:r>
            <a:r>
              <a:rPr lang="en-US" sz="1400">
                <a:solidFill>
                  <a:schemeClr val="dk1"/>
                </a:solidFill>
                <a:latin typeface="Gill Sans"/>
                <a:ea typeface="Gill Sans"/>
                <a:cs typeface="Gill Sans"/>
                <a:sym typeface="Gill Sans"/>
              </a:rPr>
              <a:t>or with the subsequent selection of the best projects and their promotion to the city competition and further to regional and national competitions.</a:t>
            </a:r>
            <a:endParaRPr sz="1400">
              <a:solidFill>
                <a:schemeClr val="dk1"/>
              </a:solidFill>
              <a:latin typeface="Gill Sans"/>
              <a:ea typeface="Gill Sans"/>
              <a:cs typeface="Gill Sans"/>
              <a:sym typeface="Gill Sans"/>
            </a:endParaRPr>
          </a:p>
        </p:txBody>
      </p:sp>
      <p:pic>
        <p:nvPicPr>
          <p:cNvPr id="123" name="Google Shape;123;p3"/>
          <p:cNvPicPr preferRelativeResize="0"/>
          <p:nvPr/>
        </p:nvPicPr>
        <p:blipFill rotWithShape="1">
          <a:blip r:embed="rId5">
            <a:alphaModFix/>
          </a:blip>
          <a:srcRect b="0" l="0" r="0" t="0"/>
          <a:stretch/>
        </p:blipFill>
        <p:spPr>
          <a:xfrm flipH="1">
            <a:off x="395241" y="3545726"/>
            <a:ext cx="3831049" cy="2590383"/>
          </a:xfrm>
          <a:prstGeom prst="rect">
            <a:avLst/>
          </a:prstGeom>
          <a:noFill/>
          <a:ln>
            <a:noFill/>
          </a:ln>
        </p:spPr>
      </p:pic>
      <p:pic>
        <p:nvPicPr>
          <p:cNvPr id="124" name="Google Shape;124;p3"/>
          <p:cNvPicPr preferRelativeResize="0"/>
          <p:nvPr/>
        </p:nvPicPr>
        <p:blipFill rotWithShape="1">
          <a:blip r:embed="rId6">
            <a:alphaModFix/>
          </a:blip>
          <a:srcRect b="16869" l="0" r="0" t="0"/>
          <a:stretch/>
        </p:blipFill>
        <p:spPr>
          <a:xfrm>
            <a:off x="8389096" y="3607492"/>
            <a:ext cx="3615069" cy="2585377"/>
          </a:xfrm>
          <a:prstGeom prst="rect">
            <a:avLst/>
          </a:prstGeom>
          <a:noFill/>
          <a:ln>
            <a:noFill/>
          </a:ln>
        </p:spPr>
      </p:pic>
      <p:pic>
        <p:nvPicPr>
          <p:cNvPr id="125" name="Google Shape;125;p3"/>
          <p:cNvPicPr preferRelativeResize="0"/>
          <p:nvPr/>
        </p:nvPicPr>
        <p:blipFill rotWithShape="1">
          <a:blip r:embed="rId7">
            <a:alphaModFix/>
          </a:blip>
          <a:srcRect b="0" l="0" r="0" t="0"/>
          <a:stretch/>
        </p:blipFill>
        <p:spPr>
          <a:xfrm>
            <a:off x="5221048" y="4570353"/>
            <a:ext cx="1531620" cy="16103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b="0" l="0" r="0" t="0"/>
          <a:stretch/>
        </p:blipFill>
        <p:spPr>
          <a:xfrm>
            <a:off x="1" y="0"/>
            <a:ext cx="12194436" cy="2396011"/>
          </a:xfrm>
          <a:prstGeom prst="rect">
            <a:avLst/>
          </a:prstGeom>
          <a:noFill/>
          <a:ln>
            <a:noFill/>
          </a:ln>
        </p:spPr>
      </p:pic>
      <p:pic>
        <p:nvPicPr>
          <p:cNvPr id="131" name="Google Shape;131;p4"/>
          <p:cNvPicPr preferRelativeResize="0"/>
          <p:nvPr/>
        </p:nvPicPr>
        <p:blipFill rotWithShape="1">
          <a:blip r:embed="rId4">
            <a:alphaModFix/>
          </a:blip>
          <a:srcRect b="0" l="0" r="0" t="0"/>
          <a:stretch/>
        </p:blipFill>
        <p:spPr>
          <a:xfrm>
            <a:off x="1" y="6074343"/>
            <a:ext cx="12184615" cy="783658"/>
          </a:xfrm>
          <a:prstGeom prst="rect">
            <a:avLst/>
          </a:prstGeom>
          <a:noFill/>
          <a:ln>
            <a:noFill/>
          </a:ln>
        </p:spPr>
      </p:pic>
      <p:sp>
        <p:nvSpPr>
          <p:cNvPr id="132" name="Google Shape;132;p4"/>
          <p:cNvSpPr txBox="1"/>
          <p:nvPr/>
        </p:nvSpPr>
        <p:spPr>
          <a:xfrm>
            <a:off x="5879592" y="6466172"/>
            <a:ext cx="42062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Gill Sans"/>
                <a:ea typeface="Gill Sans"/>
                <a:cs typeface="Gill Sans"/>
                <a:sym typeface="Gill Sans"/>
              </a:rPr>
              <a:t>4</a:t>
            </a:r>
            <a:endParaRPr sz="1000">
              <a:solidFill>
                <a:schemeClr val="dk1"/>
              </a:solidFill>
              <a:latin typeface="Gill Sans"/>
              <a:ea typeface="Gill Sans"/>
              <a:cs typeface="Gill Sans"/>
              <a:sym typeface="Gill Sans"/>
            </a:endParaRPr>
          </a:p>
        </p:txBody>
      </p:sp>
      <p:sp>
        <p:nvSpPr>
          <p:cNvPr id="133" name="Google Shape;133;p4"/>
          <p:cNvSpPr txBox="1"/>
          <p:nvPr/>
        </p:nvSpPr>
        <p:spPr>
          <a:xfrm>
            <a:off x="151046" y="367587"/>
            <a:ext cx="73219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PREPARATION FOR THE COMPETITION</a:t>
            </a:r>
            <a:endParaRPr b="1" sz="2800">
              <a:solidFill>
                <a:schemeClr val="lt1"/>
              </a:solidFill>
              <a:latin typeface="Arial Narrow"/>
              <a:ea typeface="Arial Narrow"/>
              <a:cs typeface="Arial Narrow"/>
              <a:sym typeface="Arial Narrow"/>
            </a:endParaRPr>
          </a:p>
        </p:txBody>
      </p:sp>
      <p:sp>
        <p:nvSpPr>
          <p:cNvPr id="134" name="Google Shape;134;p4"/>
          <p:cNvSpPr/>
          <p:nvPr/>
        </p:nvSpPr>
        <p:spPr>
          <a:xfrm>
            <a:off x="151046" y="1763916"/>
            <a:ext cx="6037103"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70C0"/>
                </a:solidFill>
                <a:latin typeface="Gill Sans"/>
                <a:ea typeface="Gill Sans"/>
                <a:cs typeface="Gill Sans"/>
                <a:sym typeface="Gill Sans"/>
              </a:rPr>
              <a:t>It is recommended to form the following controls:</a:t>
            </a:r>
            <a:endParaRPr b="1" sz="1400">
              <a:solidFill>
                <a:srgbClr val="0070C0"/>
              </a:solidFill>
              <a:latin typeface="Gill Sans"/>
              <a:ea typeface="Gill Sans"/>
              <a:cs typeface="Gill Sans"/>
              <a:sym typeface="Gill Sans"/>
            </a:endParaRPr>
          </a:p>
          <a:p>
            <a:pPr indent="0" lvl="0" marL="0" marR="0" rtl="0" algn="just">
              <a:spcBef>
                <a:spcPts val="0"/>
              </a:spcBef>
              <a:spcAft>
                <a:spcPts val="0"/>
              </a:spcAft>
              <a:buNone/>
            </a:pPr>
            <a:r>
              <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The competition appeals commission (participants who do not agree with the result of individual stages can send their objections and receive a reasoned response on behalf of the organizing committee);</a:t>
            </a:r>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An expert commission (projects’ evaluation from the stage of processing applications to further face-to-face presentation).</a:t>
            </a:r>
            <a:endParaRPr sz="1400">
              <a:solidFill>
                <a:schemeClr val="dk1"/>
              </a:solidFill>
              <a:latin typeface="Gill Sans"/>
              <a:ea typeface="Gill Sans"/>
              <a:cs typeface="Gill Sans"/>
              <a:sym typeface="Gill Sans"/>
            </a:endParaRPr>
          </a:p>
        </p:txBody>
      </p:sp>
      <p:sp>
        <p:nvSpPr>
          <p:cNvPr id="135" name="Google Shape;135;p4"/>
          <p:cNvSpPr/>
          <p:nvPr/>
        </p:nvSpPr>
        <p:spPr>
          <a:xfrm>
            <a:off x="177630" y="4276089"/>
            <a:ext cx="5983933"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70C0"/>
                </a:solidFill>
                <a:latin typeface="Gill Sans"/>
                <a:ea typeface="Gill Sans"/>
                <a:cs typeface="Gill Sans"/>
                <a:sym typeface="Gill Sans"/>
              </a:rPr>
              <a:t>Competition Documents:</a:t>
            </a:r>
            <a:endParaRPr b="1" sz="1400">
              <a:solidFill>
                <a:srgbClr val="0070C0"/>
              </a:solidFill>
              <a:latin typeface="Gill Sans"/>
              <a:ea typeface="Gill Sans"/>
              <a:cs typeface="Gill Sans"/>
              <a:sym typeface="Gill Sans"/>
            </a:endParaRPr>
          </a:p>
          <a:p>
            <a:pPr indent="0" lvl="0" marL="0" marR="0" rtl="0" algn="just">
              <a:spcBef>
                <a:spcPts val="0"/>
              </a:spcBef>
              <a:spcAft>
                <a:spcPts val="0"/>
              </a:spcAft>
              <a:buNone/>
            </a:pPr>
            <a:r>
              <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Competition regulation;</a:t>
            </a:r>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List of documents for filing an application:</a:t>
            </a:r>
            <a:endParaRPr/>
          </a:p>
          <a:p>
            <a:pPr indent="-265113" lvl="0" marL="627063"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Consent to personal data processing;</a:t>
            </a:r>
            <a:endParaRPr/>
          </a:p>
          <a:p>
            <a:pPr indent="-265113" lvl="0" marL="627063"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Project theses (summary, name, purpose, objectives, project stages, conclusion, results);</a:t>
            </a:r>
            <a:endParaRPr/>
          </a:p>
          <a:p>
            <a:pPr indent="-265113" lvl="0" marL="627063"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Full paper text;</a:t>
            </a:r>
            <a:endParaRPr/>
          </a:p>
          <a:p>
            <a:pPr indent="-265113" lvl="0" marL="627063"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Presentation.</a:t>
            </a:r>
            <a:endParaRPr/>
          </a:p>
        </p:txBody>
      </p:sp>
      <p:sp>
        <p:nvSpPr>
          <p:cNvPr id="136" name="Google Shape;136;p4"/>
          <p:cNvSpPr/>
          <p:nvPr/>
        </p:nvSpPr>
        <p:spPr>
          <a:xfrm>
            <a:off x="6300215" y="1781613"/>
            <a:ext cx="5608249"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Gill Sans"/>
                <a:ea typeface="Gill Sans"/>
                <a:cs typeface="Gill Sans"/>
                <a:sym typeface="Gill Sans"/>
              </a:rPr>
              <a:t> </a:t>
            </a:r>
            <a:r>
              <a:rPr b="1" lang="en-US" sz="1400">
                <a:solidFill>
                  <a:srgbClr val="0070C0"/>
                </a:solidFill>
                <a:latin typeface="Gill Sans"/>
                <a:ea typeface="Gill Sans"/>
                <a:cs typeface="Gill Sans"/>
                <a:sym typeface="Gill Sans"/>
              </a:rPr>
              <a:t>Publication announcing the competition:</a:t>
            </a:r>
            <a:endParaRPr/>
          </a:p>
          <a:p>
            <a:pPr indent="0" lvl="0" marL="0" marR="0" rtl="0" algn="just">
              <a:spcBef>
                <a:spcPts val="0"/>
              </a:spcBef>
              <a:spcAft>
                <a:spcPts val="0"/>
              </a:spcAft>
              <a:buNone/>
            </a:pPr>
            <a:r>
              <a:t/>
            </a:r>
            <a:endParaRPr b="1" sz="1400">
              <a:solidFill>
                <a:srgbClr val="0070C0"/>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Deadline for accepting applications (</a:t>
            </a:r>
            <a:r>
              <a:rPr b="1" lang="en-US" sz="1400">
                <a:solidFill>
                  <a:srgbClr val="0070C0"/>
                </a:solidFill>
                <a:latin typeface="Gill Sans"/>
                <a:ea typeface="Gill Sans"/>
                <a:cs typeface="Gill Sans"/>
                <a:sym typeface="Gill Sans"/>
              </a:rPr>
              <a:t>interval of at least one month</a:t>
            </a:r>
            <a:r>
              <a:rPr lang="en-US" sz="1400">
                <a:solidFill>
                  <a:schemeClr val="dk1"/>
                </a:solidFill>
                <a:latin typeface="Gill Sans"/>
                <a:ea typeface="Gill Sans"/>
                <a:cs typeface="Gill Sans"/>
                <a:sym typeface="Gill Sans"/>
              </a:rPr>
              <a:t>);</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Email or personal account;</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An excerpt from the regulation on the projects’ requirements, the main objectives of the competition (solving problems or preventing global climate change and adapting to its consequences);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Requirements for participants and papers;</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Evaluation criteria and participation format.</a:t>
            </a:r>
            <a:endParaRPr sz="1400">
              <a:solidFill>
                <a:schemeClr val="dk1"/>
              </a:solidFill>
              <a:latin typeface="Gill Sans"/>
              <a:ea typeface="Gill Sans"/>
              <a:cs typeface="Gill Sans"/>
              <a:sym typeface="Gill Sans"/>
            </a:endParaRPr>
          </a:p>
        </p:txBody>
      </p:sp>
      <p:sp>
        <p:nvSpPr>
          <p:cNvPr id="137" name="Google Shape;137;p4"/>
          <p:cNvSpPr/>
          <p:nvPr/>
        </p:nvSpPr>
        <p:spPr>
          <a:xfrm>
            <a:off x="6299696" y="4290852"/>
            <a:ext cx="5576563"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70C0"/>
                </a:solidFill>
                <a:latin typeface="Gill Sans"/>
                <a:ea typeface="Gill Sans"/>
                <a:cs typeface="Gill Sans"/>
                <a:sym typeface="Gill Sans"/>
              </a:rPr>
              <a:t>Organizing committee work and functions:</a:t>
            </a:r>
            <a:endParaRPr/>
          </a:p>
          <a:p>
            <a:pPr indent="0" lvl="0" marL="0" marR="0" rtl="0" algn="just">
              <a:spcBef>
                <a:spcPts val="0"/>
              </a:spcBef>
              <a:spcAft>
                <a:spcPts val="0"/>
              </a:spcAft>
              <a:buNone/>
            </a:pPr>
            <a:r>
              <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Applications’ accepting and processing;</a:t>
            </a:r>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Dividing participants to age categories;</a:t>
            </a:r>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Distribution of the submitted projects among the competition experts;</a:t>
            </a:r>
            <a:endParaRPr/>
          </a:p>
          <a:p>
            <a:pPr indent="-342900" lvl="0" marL="342900" marR="0" rtl="0" algn="just">
              <a:spcBef>
                <a:spcPts val="0"/>
              </a:spcBef>
              <a:spcAft>
                <a:spcPts val="0"/>
              </a:spcAft>
              <a:buClr>
                <a:schemeClr val="dk1"/>
              </a:buClr>
              <a:buSzPts val="1400"/>
              <a:buFont typeface="Gill Sans"/>
              <a:buAutoNum type="arabicPeriod"/>
            </a:pPr>
            <a:r>
              <a:rPr lang="en-US" sz="1400">
                <a:solidFill>
                  <a:schemeClr val="dk1"/>
                </a:solidFill>
                <a:latin typeface="Gill Sans"/>
                <a:ea typeface="Gill Sans"/>
                <a:cs typeface="Gill Sans"/>
                <a:sym typeface="Gill Sans"/>
              </a:rPr>
              <a:t>Providing feedback to the competition participants.</a:t>
            </a:r>
            <a:endParaRPr sz="14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b="0" l="0" r="0" t="0"/>
          <a:stretch/>
        </p:blipFill>
        <p:spPr>
          <a:xfrm>
            <a:off x="1" y="0"/>
            <a:ext cx="12194436" cy="2396011"/>
          </a:xfrm>
          <a:prstGeom prst="rect">
            <a:avLst/>
          </a:prstGeom>
          <a:noFill/>
          <a:ln>
            <a:noFill/>
          </a:ln>
        </p:spPr>
      </p:pic>
      <p:pic>
        <p:nvPicPr>
          <p:cNvPr id="143" name="Google Shape;143;p5"/>
          <p:cNvPicPr preferRelativeResize="0"/>
          <p:nvPr/>
        </p:nvPicPr>
        <p:blipFill rotWithShape="1">
          <a:blip r:embed="rId4">
            <a:alphaModFix/>
          </a:blip>
          <a:srcRect b="0" l="0" r="0" t="0"/>
          <a:stretch/>
        </p:blipFill>
        <p:spPr>
          <a:xfrm>
            <a:off x="1" y="6074343"/>
            <a:ext cx="12184615" cy="783658"/>
          </a:xfrm>
          <a:prstGeom prst="rect">
            <a:avLst/>
          </a:prstGeom>
          <a:noFill/>
          <a:ln>
            <a:noFill/>
          </a:ln>
        </p:spPr>
      </p:pic>
      <p:sp>
        <p:nvSpPr>
          <p:cNvPr id="144" name="Google Shape;144;p5"/>
          <p:cNvSpPr txBox="1"/>
          <p:nvPr/>
        </p:nvSpPr>
        <p:spPr>
          <a:xfrm>
            <a:off x="5879592" y="6466172"/>
            <a:ext cx="42062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Gill Sans"/>
                <a:ea typeface="Gill Sans"/>
                <a:cs typeface="Gill Sans"/>
                <a:sym typeface="Gill Sans"/>
              </a:rPr>
              <a:t>4</a:t>
            </a:r>
            <a:endParaRPr sz="1000">
              <a:solidFill>
                <a:schemeClr val="dk1"/>
              </a:solidFill>
              <a:latin typeface="Gill Sans"/>
              <a:ea typeface="Gill Sans"/>
              <a:cs typeface="Gill Sans"/>
              <a:sym typeface="Gill Sans"/>
            </a:endParaRPr>
          </a:p>
        </p:txBody>
      </p:sp>
      <p:sp>
        <p:nvSpPr>
          <p:cNvPr id="145" name="Google Shape;145;p5"/>
          <p:cNvSpPr txBox="1"/>
          <p:nvPr/>
        </p:nvSpPr>
        <p:spPr>
          <a:xfrm>
            <a:off x="204215" y="267044"/>
            <a:ext cx="62609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PROJECT EVALUATION CRITERIA</a:t>
            </a:r>
            <a:endParaRPr b="1" sz="2800">
              <a:solidFill>
                <a:schemeClr val="lt1"/>
              </a:solidFill>
              <a:latin typeface="Arial Narrow"/>
              <a:ea typeface="Arial Narrow"/>
              <a:cs typeface="Arial Narrow"/>
              <a:sym typeface="Arial Narrow"/>
            </a:endParaRPr>
          </a:p>
        </p:txBody>
      </p:sp>
      <p:sp>
        <p:nvSpPr>
          <p:cNvPr id="146" name="Google Shape;146;p5"/>
          <p:cNvSpPr/>
          <p:nvPr/>
        </p:nvSpPr>
        <p:spPr>
          <a:xfrm>
            <a:off x="33649" y="1797754"/>
            <a:ext cx="1113287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70C0"/>
                </a:solidFill>
                <a:latin typeface="Gill Sans"/>
                <a:ea typeface="Gill Sans"/>
                <a:cs typeface="Gill Sans"/>
                <a:sym typeface="Gill Sans"/>
              </a:rPr>
              <a:t>The more objective and uniform the experts’ way of evaluating projects is, the more joy the event will bring to both organizers and participants!</a:t>
            </a:r>
            <a:endParaRPr b="1" sz="1400">
              <a:solidFill>
                <a:srgbClr val="0070C0"/>
              </a:solidFill>
              <a:latin typeface="Gill Sans"/>
              <a:ea typeface="Gill Sans"/>
              <a:cs typeface="Gill Sans"/>
              <a:sym typeface="Gill Sans"/>
            </a:endParaRPr>
          </a:p>
        </p:txBody>
      </p:sp>
      <p:pic>
        <p:nvPicPr>
          <p:cNvPr id="147" name="Google Shape;147;p5"/>
          <p:cNvPicPr preferRelativeResize="0"/>
          <p:nvPr/>
        </p:nvPicPr>
        <p:blipFill rotWithShape="1">
          <a:blip r:embed="rId5">
            <a:alphaModFix/>
          </a:blip>
          <a:srcRect b="0" l="0" r="0" t="0"/>
          <a:stretch/>
        </p:blipFill>
        <p:spPr>
          <a:xfrm>
            <a:off x="287464" y="5045012"/>
            <a:ext cx="1826192" cy="1670375"/>
          </a:xfrm>
          <a:prstGeom prst="rect">
            <a:avLst/>
          </a:prstGeom>
          <a:noFill/>
          <a:ln>
            <a:noFill/>
          </a:ln>
        </p:spPr>
      </p:pic>
      <p:sp>
        <p:nvSpPr>
          <p:cNvPr id="148" name="Google Shape;148;p5"/>
          <p:cNvSpPr/>
          <p:nvPr/>
        </p:nvSpPr>
        <p:spPr>
          <a:xfrm>
            <a:off x="5039822" y="2323758"/>
            <a:ext cx="6666613" cy="3970318"/>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70C0"/>
              </a:buClr>
              <a:buSzPts val="1400"/>
              <a:buFont typeface="Gill Sans"/>
              <a:buAutoNum type="arabicPeriod"/>
            </a:pPr>
            <a:r>
              <a:rPr b="1" lang="en-US" sz="1400">
                <a:solidFill>
                  <a:srgbClr val="0070C0"/>
                </a:solidFill>
                <a:latin typeface="Gill Sans"/>
                <a:ea typeface="Gill Sans"/>
                <a:cs typeface="Gill Sans"/>
                <a:sym typeface="Gill Sans"/>
              </a:rPr>
              <a:t>Relevance</a:t>
            </a:r>
            <a:r>
              <a:rPr lang="en-US" sz="1400">
                <a:solidFill>
                  <a:schemeClr val="dk1"/>
                </a:solidFill>
                <a:latin typeface="Gill Sans"/>
                <a:ea typeface="Gill Sans"/>
                <a:cs typeface="Gill Sans"/>
                <a:sym typeface="Gill Sans"/>
              </a:rPr>
              <a:t> – validity of knowledge of global climate change problems, knowledge is based on modern scientific data, the global climate change consequences are assessed in general for the planet, humanity and for the area where the project is being implemented (region, city, village), the goal is achievable, tasks are being solved "here and now", practical activities have been carried out;</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rgbClr val="0070C0"/>
              </a:buClr>
              <a:buSzPts val="1400"/>
              <a:buFont typeface="Gill Sans"/>
              <a:buAutoNum type="arabicPeriod"/>
            </a:pPr>
            <a:r>
              <a:rPr b="1" lang="en-US" sz="1400">
                <a:solidFill>
                  <a:srgbClr val="0070C0"/>
                </a:solidFill>
                <a:latin typeface="Gill Sans"/>
                <a:ea typeface="Gill Sans"/>
                <a:cs typeface="Gill Sans"/>
                <a:sym typeface="Gill Sans"/>
              </a:rPr>
              <a:t>Planning</a:t>
            </a:r>
            <a:r>
              <a:rPr lang="en-US" sz="1400">
                <a:solidFill>
                  <a:schemeClr val="dk1"/>
                </a:solidFill>
                <a:latin typeface="Gill Sans"/>
                <a:ea typeface="Gill Sans"/>
                <a:cs typeface="Gill Sans"/>
                <a:sym typeface="Gill Sans"/>
              </a:rPr>
              <a:t> – the resources involved are indicated and feasible for the participants, the project implementation stages are planned and carried out and have the content corresponding to the competition topic (climate, consequences, adaptation, actions to reduce climate impact),</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rgbClr val="0070C0"/>
              </a:buClr>
              <a:buSzPts val="1400"/>
              <a:buFont typeface="Gill Sans"/>
              <a:buAutoNum type="arabicPeriod"/>
            </a:pPr>
            <a:r>
              <a:rPr b="1" lang="en-US" sz="1400">
                <a:solidFill>
                  <a:srgbClr val="0070C0"/>
                </a:solidFill>
                <a:latin typeface="Gill Sans"/>
                <a:ea typeface="Gill Sans"/>
                <a:cs typeface="Gill Sans"/>
                <a:sym typeface="Gill Sans"/>
              </a:rPr>
              <a:t>Product</a:t>
            </a:r>
            <a:r>
              <a:rPr lang="en-US" sz="1400">
                <a:solidFill>
                  <a:schemeClr val="dk1"/>
                </a:solidFill>
                <a:latin typeface="Gill Sans"/>
                <a:ea typeface="Gill Sans"/>
                <a:cs typeface="Gill Sans"/>
                <a:sym typeface="Gill Sans"/>
              </a:rPr>
              <a:t> – the project contribution to solving the problem of climate change is demonstrated:</a:t>
            </a:r>
            <a:endParaRPr sz="1400">
              <a:solidFill>
                <a:schemeClr val="dk1"/>
              </a:solidFill>
              <a:latin typeface="Gill Sans"/>
              <a:ea typeface="Gill Sans"/>
              <a:cs typeface="Gill Sans"/>
              <a:sym typeface="Gill Sans"/>
            </a:endParaRPr>
          </a:p>
          <a:p>
            <a:pPr indent="-180974" lvl="0" marL="446088"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the amount of reduction in greenhouse gas emissions or their absorption – for example, for greening projects, is calculated;</a:t>
            </a:r>
            <a:endParaRPr/>
          </a:p>
          <a:p>
            <a:pPr indent="-180974" lvl="0" marL="446088"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adaptation mechanisms have been developed to reduce the effects of global climate change  (drought-resistant plant varieties have been introduced, сконструированы salt water desalination plants have been designed for coastal arid regions etc.);</a:t>
            </a:r>
            <a:endParaRPr sz="1400">
              <a:solidFill>
                <a:schemeClr val="dk1"/>
              </a:solidFill>
              <a:latin typeface="Gill Sans"/>
              <a:ea typeface="Gill Sans"/>
              <a:cs typeface="Gill Sans"/>
              <a:sym typeface="Gill Sans"/>
            </a:endParaRPr>
          </a:p>
        </p:txBody>
      </p:sp>
      <p:pic>
        <p:nvPicPr>
          <p:cNvPr id="149" name="Google Shape;149;p5"/>
          <p:cNvPicPr preferRelativeResize="0"/>
          <p:nvPr/>
        </p:nvPicPr>
        <p:blipFill rotWithShape="1">
          <a:blip r:embed="rId6">
            <a:alphaModFix/>
          </a:blip>
          <a:srcRect b="20401" l="0" r="0" t="0"/>
          <a:stretch/>
        </p:blipFill>
        <p:spPr>
          <a:xfrm>
            <a:off x="204215" y="2396011"/>
            <a:ext cx="4580436" cy="23031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b="0" l="0" r="0" t="0"/>
          <a:stretch/>
        </p:blipFill>
        <p:spPr>
          <a:xfrm>
            <a:off x="1" y="0"/>
            <a:ext cx="12194436" cy="2396011"/>
          </a:xfrm>
          <a:prstGeom prst="rect">
            <a:avLst/>
          </a:prstGeom>
          <a:noFill/>
          <a:ln>
            <a:noFill/>
          </a:ln>
        </p:spPr>
      </p:pic>
      <p:pic>
        <p:nvPicPr>
          <p:cNvPr id="155" name="Google Shape;155;p6"/>
          <p:cNvPicPr preferRelativeResize="0"/>
          <p:nvPr/>
        </p:nvPicPr>
        <p:blipFill rotWithShape="1">
          <a:blip r:embed="rId4">
            <a:alphaModFix/>
          </a:blip>
          <a:srcRect b="0" l="0" r="0" t="0"/>
          <a:stretch/>
        </p:blipFill>
        <p:spPr>
          <a:xfrm>
            <a:off x="1" y="6074343"/>
            <a:ext cx="12184615" cy="783658"/>
          </a:xfrm>
          <a:prstGeom prst="rect">
            <a:avLst/>
          </a:prstGeom>
          <a:noFill/>
          <a:ln>
            <a:noFill/>
          </a:ln>
        </p:spPr>
      </p:pic>
      <p:sp>
        <p:nvSpPr>
          <p:cNvPr id="156" name="Google Shape;156;p6"/>
          <p:cNvSpPr txBox="1"/>
          <p:nvPr/>
        </p:nvSpPr>
        <p:spPr>
          <a:xfrm>
            <a:off x="5879592" y="6466172"/>
            <a:ext cx="42062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Gill Sans"/>
                <a:ea typeface="Gill Sans"/>
                <a:cs typeface="Gill Sans"/>
                <a:sym typeface="Gill Sans"/>
              </a:rPr>
              <a:t>4</a:t>
            </a:r>
            <a:endParaRPr sz="1000">
              <a:solidFill>
                <a:schemeClr val="dk1"/>
              </a:solidFill>
              <a:latin typeface="Gill Sans"/>
              <a:ea typeface="Gill Sans"/>
              <a:cs typeface="Gill Sans"/>
              <a:sym typeface="Gill Sans"/>
            </a:endParaRPr>
          </a:p>
        </p:txBody>
      </p:sp>
      <p:sp>
        <p:nvSpPr>
          <p:cNvPr id="157" name="Google Shape;157;p6"/>
          <p:cNvSpPr txBox="1"/>
          <p:nvPr/>
        </p:nvSpPr>
        <p:spPr>
          <a:xfrm>
            <a:off x="204215" y="267044"/>
            <a:ext cx="62609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КРИТЕРИИ ОЦЕНКИ ПРОЕКТНЫХ РАБОТ</a:t>
            </a:r>
            <a:endParaRPr b="1" sz="2800">
              <a:solidFill>
                <a:schemeClr val="lt1"/>
              </a:solidFill>
              <a:latin typeface="Arial Narrow"/>
              <a:ea typeface="Arial Narrow"/>
              <a:cs typeface="Arial Narrow"/>
              <a:sym typeface="Arial Narrow"/>
            </a:endParaRPr>
          </a:p>
        </p:txBody>
      </p:sp>
      <p:sp>
        <p:nvSpPr>
          <p:cNvPr id="158" name="Google Shape;158;p6"/>
          <p:cNvSpPr/>
          <p:nvPr/>
        </p:nvSpPr>
        <p:spPr>
          <a:xfrm>
            <a:off x="33649" y="1797754"/>
            <a:ext cx="1113287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70C0"/>
                </a:solidFill>
                <a:latin typeface="Gill Sans"/>
                <a:ea typeface="Gill Sans"/>
                <a:cs typeface="Gill Sans"/>
                <a:sym typeface="Gill Sans"/>
              </a:rPr>
              <a:t>The more objective and uniform the experts’ way of evaluating projects is, the more joy the event will bring to both organizers and participants!</a:t>
            </a:r>
            <a:endParaRPr b="1" sz="1400">
              <a:solidFill>
                <a:srgbClr val="0070C0"/>
              </a:solidFill>
              <a:latin typeface="Gill Sans"/>
              <a:ea typeface="Gill Sans"/>
              <a:cs typeface="Gill Sans"/>
              <a:sym typeface="Gill Sans"/>
            </a:endParaRPr>
          </a:p>
        </p:txBody>
      </p:sp>
      <p:pic>
        <p:nvPicPr>
          <p:cNvPr id="159" name="Google Shape;159;p6"/>
          <p:cNvPicPr preferRelativeResize="0"/>
          <p:nvPr/>
        </p:nvPicPr>
        <p:blipFill rotWithShape="1">
          <a:blip r:embed="rId5">
            <a:alphaModFix/>
          </a:blip>
          <a:srcRect b="0" l="0" r="0" t="0"/>
          <a:stretch/>
        </p:blipFill>
        <p:spPr>
          <a:xfrm>
            <a:off x="808459" y="5042017"/>
            <a:ext cx="1826192" cy="1670375"/>
          </a:xfrm>
          <a:prstGeom prst="rect">
            <a:avLst/>
          </a:prstGeom>
          <a:noFill/>
          <a:ln>
            <a:noFill/>
          </a:ln>
        </p:spPr>
      </p:pic>
      <p:sp>
        <p:nvSpPr>
          <p:cNvPr id="160" name="Google Shape;160;p6"/>
          <p:cNvSpPr/>
          <p:nvPr/>
        </p:nvSpPr>
        <p:spPr>
          <a:xfrm>
            <a:off x="33649" y="2399820"/>
            <a:ext cx="4899858" cy="203132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70C0"/>
              </a:buClr>
              <a:buSzPts val="1400"/>
              <a:buFont typeface="Rockwell"/>
              <a:buAutoNum type="arabicPeriod" startAt="4"/>
            </a:pPr>
            <a:r>
              <a:rPr b="1" lang="en-US" sz="1400">
                <a:solidFill>
                  <a:srgbClr val="0070C0"/>
                </a:solidFill>
                <a:latin typeface="Gill Sans"/>
                <a:ea typeface="Gill Sans"/>
                <a:cs typeface="Gill Sans"/>
                <a:sym typeface="Gill Sans"/>
              </a:rPr>
              <a:t>Speech</a:t>
            </a:r>
            <a:r>
              <a:rPr lang="en-US" sz="1400">
                <a:solidFill>
                  <a:schemeClr val="dk1"/>
                </a:solidFill>
                <a:latin typeface="Gill Sans"/>
                <a:ea typeface="Gill Sans"/>
                <a:cs typeface="Gill Sans"/>
                <a:sym typeface="Gill Sans"/>
              </a:rPr>
              <a:t> – during the project presentation the author actively uses the Climate Box textbook terminology, the speech reflects all the necessary sections of the work (relevance, purpose, tasks, materials and methods, results), the author confidently answers questions asked by experts, reports live;</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rgbClr val="0070C0"/>
              </a:buClr>
              <a:buSzPts val="1400"/>
              <a:buFont typeface="Gill Sans"/>
              <a:buAutoNum type="arabicPeriod" startAt="4"/>
            </a:pPr>
            <a:r>
              <a:rPr b="1" lang="en-US" sz="1400">
                <a:solidFill>
                  <a:srgbClr val="0070C0"/>
                </a:solidFill>
                <a:latin typeface="Gill Sans"/>
                <a:ea typeface="Gill Sans"/>
                <a:cs typeface="Gill Sans"/>
                <a:sym typeface="Gill Sans"/>
              </a:rPr>
              <a:t>Visual Influence </a:t>
            </a:r>
            <a:r>
              <a:rPr lang="en-US" sz="1400">
                <a:solidFill>
                  <a:schemeClr val="dk1"/>
                </a:solidFill>
                <a:latin typeface="Gill Sans"/>
                <a:ea typeface="Gill Sans"/>
                <a:cs typeface="Gill Sans"/>
                <a:sym typeface="Gill Sans"/>
              </a:rPr>
              <a:t>–</a:t>
            </a:r>
            <a:r>
              <a:rPr b="1" lang="en-US" sz="1400">
                <a:solidFill>
                  <a:srgbClr val="0070C0"/>
                </a:solidFill>
                <a:latin typeface="Gill Sans"/>
                <a:ea typeface="Gill Sans"/>
                <a:cs typeface="Gill Sans"/>
                <a:sym typeface="Gill Sans"/>
              </a:rPr>
              <a:t> </a:t>
            </a:r>
            <a:r>
              <a:rPr lang="en-US" sz="1400">
                <a:solidFill>
                  <a:schemeClr val="dk1"/>
                </a:solidFill>
                <a:latin typeface="Gill Sans"/>
                <a:ea typeface="Gill Sans"/>
                <a:cs typeface="Gill Sans"/>
                <a:sym typeface="Gill Sans"/>
              </a:rPr>
              <a:t>the presentation (stand) is not overloaded with text, the illustrations are copyrighted, appropriate, additional visual materials are presented.</a:t>
            </a:r>
            <a:endParaRPr sz="1400">
              <a:solidFill>
                <a:schemeClr val="dk1"/>
              </a:solidFill>
              <a:latin typeface="Gill Sans"/>
              <a:ea typeface="Gill Sans"/>
              <a:cs typeface="Gill Sans"/>
              <a:sym typeface="Gill Sans"/>
            </a:endParaRPr>
          </a:p>
        </p:txBody>
      </p:sp>
      <p:pic>
        <p:nvPicPr>
          <p:cNvPr id="161" name="Google Shape;161;p6"/>
          <p:cNvPicPr preferRelativeResize="0"/>
          <p:nvPr/>
        </p:nvPicPr>
        <p:blipFill rotWithShape="1">
          <a:blip r:embed="rId6">
            <a:alphaModFix/>
          </a:blip>
          <a:srcRect b="0" l="0" r="0" t="0"/>
          <a:stretch/>
        </p:blipFill>
        <p:spPr>
          <a:xfrm>
            <a:off x="7523367" y="2459667"/>
            <a:ext cx="3837328" cy="2166144"/>
          </a:xfrm>
          <a:prstGeom prst="rect">
            <a:avLst/>
          </a:prstGeom>
          <a:noFill/>
          <a:ln>
            <a:noFill/>
          </a:ln>
        </p:spPr>
      </p:pic>
      <p:pic>
        <p:nvPicPr>
          <p:cNvPr id="162" name="Google Shape;162;p6"/>
          <p:cNvPicPr preferRelativeResize="0"/>
          <p:nvPr/>
        </p:nvPicPr>
        <p:blipFill rotWithShape="1">
          <a:blip r:embed="rId7">
            <a:alphaModFix/>
          </a:blip>
          <a:srcRect b="0" l="38071" r="0" t="0"/>
          <a:stretch/>
        </p:blipFill>
        <p:spPr>
          <a:xfrm>
            <a:off x="5401359" y="2468841"/>
            <a:ext cx="2023621" cy="21569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7"/>
          <p:cNvPicPr preferRelativeResize="0"/>
          <p:nvPr/>
        </p:nvPicPr>
        <p:blipFill rotWithShape="1">
          <a:blip r:embed="rId3">
            <a:alphaModFix/>
          </a:blip>
          <a:srcRect b="0" l="0" r="0" t="0"/>
          <a:stretch/>
        </p:blipFill>
        <p:spPr>
          <a:xfrm>
            <a:off x="1" y="0"/>
            <a:ext cx="12194436" cy="2396011"/>
          </a:xfrm>
          <a:prstGeom prst="rect">
            <a:avLst/>
          </a:prstGeom>
          <a:noFill/>
          <a:ln>
            <a:noFill/>
          </a:ln>
        </p:spPr>
      </p:pic>
      <p:pic>
        <p:nvPicPr>
          <p:cNvPr id="168" name="Google Shape;168;p7"/>
          <p:cNvPicPr preferRelativeResize="0"/>
          <p:nvPr/>
        </p:nvPicPr>
        <p:blipFill rotWithShape="1">
          <a:blip r:embed="rId4">
            <a:alphaModFix/>
          </a:blip>
          <a:srcRect b="0" l="0" r="0" t="0"/>
          <a:stretch/>
        </p:blipFill>
        <p:spPr>
          <a:xfrm>
            <a:off x="1" y="6074343"/>
            <a:ext cx="12184615" cy="783658"/>
          </a:xfrm>
          <a:prstGeom prst="rect">
            <a:avLst/>
          </a:prstGeom>
          <a:noFill/>
          <a:ln>
            <a:noFill/>
          </a:ln>
        </p:spPr>
      </p:pic>
      <p:sp>
        <p:nvSpPr>
          <p:cNvPr id="169" name="Google Shape;169;p7"/>
          <p:cNvSpPr txBox="1"/>
          <p:nvPr/>
        </p:nvSpPr>
        <p:spPr>
          <a:xfrm>
            <a:off x="5879592" y="6466172"/>
            <a:ext cx="42062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Gill Sans"/>
                <a:ea typeface="Gill Sans"/>
                <a:cs typeface="Gill Sans"/>
                <a:sym typeface="Gill Sans"/>
              </a:rPr>
              <a:t>4</a:t>
            </a:r>
            <a:endParaRPr sz="1000">
              <a:solidFill>
                <a:schemeClr val="dk1"/>
              </a:solidFill>
              <a:latin typeface="Gill Sans"/>
              <a:ea typeface="Gill Sans"/>
              <a:cs typeface="Gill Sans"/>
              <a:sym typeface="Gill Sans"/>
            </a:endParaRPr>
          </a:p>
        </p:txBody>
      </p:sp>
      <p:sp>
        <p:nvSpPr>
          <p:cNvPr id="170" name="Google Shape;170;p7"/>
          <p:cNvSpPr txBox="1"/>
          <p:nvPr/>
        </p:nvSpPr>
        <p:spPr>
          <a:xfrm>
            <a:off x="204215" y="267044"/>
            <a:ext cx="90804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Narrow"/>
                <a:ea typeface="Arial Narrow"/>
                <a:cs typeface="Arial Narrow"/>
                <a:sym typeface="Arial Narrow"/>
              </a:rPr>
              <a:t>METHODS OF PROJECT PRESENTATION. CONCLUSION</a:t>
            </a:r>
            <a:endParaRPr b="1" sz="2800">
              <a:solidFill>
                <a:schemeClr val="lt1"/>
              </a:solidFill>
              <a:latin typeface="Arial Narrow"/>
              <a:ea typeface="Arial Narrow"/>
              <a:cs typeface="Arial Narrow"/>
              <a:sym typeface="Arial Narrow"/>
            </a:endParaRPr>
          </a:p>
        </p:txBody>
      </p:sp>
      <p:sp>
        <p:nvSpPr>
          <p:cNvPr id="171" name="Google Shape;171;p7"/>
          <p:cNvSpPr/>
          <p:nvPr/>
        </p:nvSpPr>
        <p:spPr>
          <a:xfrm>
            <a:off x="97884" y="1736575"/>
            <a:ext cx="5377879" cy="310854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400"/>
              <a:buFont typeface="Rockwell"/>
              <a:buAutoNum type="arabicPeriod"/>
            </a:pPr>
            <a:r>
              <a:rPr lang="en-US" sz="1400">
                <a:solidFill>
                  <a:schemeClr val="dk1"/>
                </a:solidFill>
                <a:latin typeface="Gill Sans"/>
                <a:ea typeface="Gill Sans"/>
                <a:cs typeface="Gill Sans"/>
                <a:sym typeface="Gill Sans"/>
              </a:rPr>
              <a:t>It is recommended to accept all competition documentation in electronic form by mail or a personal account;</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Rockwell"/>
              <a:buAutoNum type="arabicPeriod"/>
            </a:pPr>
            <a:r>
              <a:rPr lang="en-US" sz="1400">
                <a:solidFill>
                  <a:schemeClr val="dk1"/>
                </a:solidFill>
                <a:latin typeface="Gill Sans"/>
                <a:ea typeface="Gill Sans"/>
                <a:cs typeface="Gill Sans"/>
                <a:sym typeface="Gill Sans"/>
              </a:rPr>
              <a:t>After the selection of best projects, it is worth distinguishing the group of authors admitted for public presentation;</a:t>
            </a:r>
            <a:endParaRPr/>
          </a:p>
          <a:p>
            <a:pPr indent="0" lvl="0" marL="0" marR="0" rtl="0" algn="just">
              <a:spcBef>
                <a:spcPts val="0"/>
              </a:spcBef>
              <a:spcAft>
                <a:spcPts val="0"/>
              </a:spcAft>
              <a:buNone/>
            </a:pPr>
            <a:r>
              <a:rPr lang="en-US" sz="1400">
                <a:solidFill>
                  <a:schemeClr val="dk1"/>
                </a:solidFill>
                <a:latin typeface="Gill Sans"/>
                <a:ea typeface="Gill Sans"/>
                <a:cs typeface="Gill Sans"/>
                <a:sym typeface="Gill Sans"/>
              </a:rPr>
              <a:t>       Additionally, groups can be organized according to the</a:t>
            </a:r>
            <a:endParaRPr/>
          </a:p>
          <a:p>
            <a:pPr indent="0" lvl="0" marL="0" marR="0" rtl="0" algn="just">
              <a:spcBef>
                <a:spcPts val="0"/>
              </a:spcBef>
              <a:spcAft>
                <a:spcPts val="0"/>
              </a:spcAft>
              <a:buNone/>
            </a:pPr>
            <a:r>
              <a:rPr lang="en-US" sz="1400">
                <a:solidFill>
                  <a:schemeClr val="dk1"/>
                </a:solidFill>
                <a:latin typeface="Gill Sans"/>
                <a:ea typeface="Gill Sans"/>
                <a:cs typeface="Gill Sans"/>
                <a:sym typeface="Gill Sans"/>
              </a:rPr>
              <a:t>       following criteria:</a:t>
            </a:r>
            <a:endParaRPr/>
          </a:p>
          <a:p>
            <a:pPr indent="-180975" lvl="0" marL="36195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Age;</a:t>
            </a:r>
            <a:endParaRPr/>
          </a:p>
          <a:p>
            <a:pPr indent="-180975" lvl="0" marL="36195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Adaptation to global climate change and its consequences;</a:t>
            </a:r>
            <a:endParaRPr/>
          </a:p>
          <a:p>
            <a:pPr indent="-180975" lvl="0" marL="36195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Combating the global climate change causes (greenhouse gas emissions).</a:t>
            </a:r>
            <a:endParaRPr sz="1400">
              <a:solidFill>
                <a:schemeClr val="dk1"/>
              </a:solidFill>
              <a:latin typeface="Gill Sans"/>
              <a:ea typeface="Gill Sans"/>
              <a:cs typeface="Gill Sans"/>
              <a:sym typeface="Gill Sans"/>
            </a:endParaRPr>
          </a:p>
          <a:p>
            <a:pPr indent="0" lvl="0" marL="0" marR="0" rtl="0" algn="just">
              <a:spcBef>
                <a:spcPts val="0"/>
              </a:spcBef>
              <a:spcAft>
                <a:spcPts val="0"/>
              </a:spcAft>
              <a:buNone/>
            </a:pPr>
            <a:r>
              <a:rPr lang="en-US" sz="1400">
                <a:solidFill>
                  <a:schemeClr val="dk1"/>
                </a:solidFill>
                <a:latin typeface="Gill Sans"/>
                <a:ea typeface="Gill Sans"/>
                <a:cs typeface="Gill Sans"/>
                <a:sym typeface="Gill Sans"/>
              </a:rPr>
              <a:t>3. Project presentation formats :</a:t>
            </a:r>
            <a:endParaRPr/>
          </a:p>
          <a:p>
            <a:pPr indent="-180975" lvl="0" marL="36195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In person;</a:t>
            </a:r>
            <a:endParaRPr/>
          </a:p>
          <a:p>
            <a:pPr indent="-180975" lvl="0" marL="361950" marR="0" rtl="0" algn="just">
              <a:spcBef>
                <a:spcPts val="0"/>
              </a:spcBef>
              <a:spcAft>
                <a:spcPts val="0"/>
              </a:spcAft>
              <a:buClr>
                <a:schemeClr val="dk1"/>
              </a:buClr>
              <a:buSzPts val="1400"/>
              <a:buFont typeface="Arial"/>
              <a:buChar char="•"/>
            </a:pPr>
            <a:r>
              <a:rPr lang="en-US" sz="1400">
                <a:solidFill>
                  <a:schemeClr val="dk1"/>
                </a:solidFill>
                <a:latin typeface="Gill Sans"/>
                <a:ea typeface="Gill Sans"/>
                <a:cs typeface="Gill Sans"/>
                <a:sym typeface="Gill Sans"/>
              </a:rPr>
              <a:t>By videoconference (by broadcasting on open Internet platforms).</a:t>
            </a:r>
            <a:endParaRPr/>
          </a:p>
        </p:txBody>
      </p:sp>
      <p:sp>
        <p:nvSpPr>
          <p:cNvPr id="172" name="Google Shape;172;p7"/>
          <p:cNvSpPr/>
          <p:nvPr/>
        </p:nvSpPr>
        <p:spPr>
          <a:xfrm>
            <a:off x="5475763" y="3391106"/>
            <a:ext cx="6096000" cy="224676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400"/>
              <a:buFont typeface="Rockwell"/>
              <a:buAutoNum type="arabicPeriod" startAt="4"/>
            </a:pPr>
            <a:r>
              <a:rPr lang="en-US" sz="1400">
                <a:solidFill>
                  <a:schemeClr val="dk1"/>
                </a:solidFill>
                <a:latin typeface="Gill Sans"/>
                <a:ea typeface="Gill Sans"/>
                <a:cs typeface="Gill Sans"/>
                <a:sym typeface="Gill Sans"/>
              </a:rPr>
              <a:t>If the competition provides for several stages (city, regional, national), then the experts evaluating the work must select the 3 strongest projects to promote their authors to the next stage;</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startAt="4"/>
            </a:pPr>
            <a:r>
              <a:rPr lang="en-US" sz="1400">
                <a:solidFill>
                  <a:schemeClr val="dk1"/>
                </a:solidFill>
                <a:latin typeface="Gill Sans"/>
                <a:ea typeface="Gill Sans"/>
                <a:cs typeface="Gill Sans"/>
                <a:sym typeface="Gill Sans"/>
              </a:rPr>
              <a:t>If the competition is limited only to the school stage, then it is worth encouraging all authors by awarding appropriate nominations (the best village project, the best urban project, the best project for adaptation to climate change, etc.).; </a:t>
            </a:r>
            <a:endParaRPr sz="1400">
              <a:solidFill>
                <a:schemeClr val="dk1"/>
              </a:solidFill>
              <a:latin typeface="Gill Sans"/>
              <a:ea typeface="Gill Sans"/>
              <a:cs typeface="Gill Sans"/>
              <a:sym typeface="Gill Sans"/>
            </a:endParaRPr>
          </a:p>
          <a:p>
            <a:pPr indent="-342900" lvl="0" marL="342900" marR="0" rtl="0" algn="just">
              <a:spcBef>
                <a:spcPts val="0"/>
              </a:spcBef>
              <a:spcAft>
                <a:spcPts val="0"/>
              </a:spcAft>
              <a:buClr>
                <a:schemeClr val="dk1"/>
              </a:buClr>
              <a:buSzPts val="1400"/>
              <a:buFont typeface="Gill Sans"/>
              <a:buAutoNum type="arabicPeriod" startAt="4"/>
            </a:pPr>
            <a:r>
              <a:rPr lang="en-US" sz="1400">
                <a:solidFill>
                  <a:schemeClr val="dk1"/>
                </a:solidFill>
                <a:latin typeface="Gill Sans"/>
                <a:ea typeface="Gill Sans"/>
                <a:cs typeface="Gill Sans"/>
                <a:sym typeface="Gill Sans"/>
              </a:rPr>
              <a:t>At the competition stages with no promotion to the next stage provided for, it is also recommended to encourage all participants, awarding the authors in individual nominations.</a:t>
            </a:r>
            <a:endParaRPr sz="1400">
              <a:solidFill>
                <a:schemeClr val="dk1"/>
              </a:solidFill>
              <a:latin typeface="Gill Sans"/>
              <a:ea typeface="Gill Sans"/>
              <a:cs typeface="Gill Sans"/>
              <a:sym typeface="Gill Sans"/>
            </a:endParaRPr>
          </a:p>
        </p:txBody>
      </p:sp>
      <p:pic>
        <p:nvPicPr>
          <p:cNvPr id="173" name="Google Shape;173;p7"/>
          <p:cNvPicPr preferRelativeResize="0"/>
          <p:nvPr/>
        </p:nvPicPr>
        <p:blipFill rotWithShape="1">
          <a:blip r:embed="rId5">
            <a:alphaModFix/>
          </a:blip>
          <a:srcRect b="0" l="0" r="0" t="21679"/>
          <a:stretch/>
        </p:blipFill>
        <p:spPr>
          <a:xfrm>
            <a:off x="6097219" y="1456661"/>
            <a:ext cx="3932267" cy="1718006"/>
          </a:xfrm>
          <a:prstGeom prst="rect">
            <a:avLst/>
          </a:prstGeom>
          <a:noFill/>
          <a:ln>
            <a:noFill/>
          </a:ln>
        </p:spPr>
      </p:pic>
      <p:pic>
        <p:nvPicPr>
          <p:cNvPr id="174" name="Google Shape;174;p7"/>
          <p:cNvPicPr preferRelativeResize="0"/>
          <p:nvPr/>
        </p:nvPicPr>
        <p:blipFill rotWithShape="1">
          <a:blip r:embed="rId6">
            <a:alphaModFix/>
          </a:blip>
          <a:srcRect b="0" l="0" r="0" t="0"/>
          <a:stretch/>
        </p:blipFill>
        <p:spPr>
          <a:xfrm>
            <a:off x="551044" y="5218481"/>
            <a:ext cx="1799844" cy="14435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b="0" l="0" r="0" t="0"/>
          <a:stretch/>
        </p:blipFill>
        <p:spPr>
          <a:xfrm>
            <a:off x="1" y="6074343"/>
            <a:ext cx="12184615" cy="783658"/>
          </a:xfrm>
          <a:prstGeom prst="rect">
            <a:avLst/>
          </a:prstGeom>
          <a:noFill/>
          <a:ln>
            <a:noFill/>
          </a:ln>
        </p:spPr>
      </p:pic>
      <p:pic>
        <p:nvPicPr>
          <p:cNvPr id="180" name="Google Shape;180;p8"/>
          <p:cNvPicPr preferRelativeResize="0"/>
          <p:nvPr/>
        </p:nvPicPr>
        <p:blipFill rotWithShape="1">
          <a:blip r:embed="rId4">
            <a:alphaModFix/>
          </a:blip>
          <a:srcRect b="0" l="0" r="0" t="0"/>
          <a:stretch/>
        </p:blipFill>
        <p:spPr>
          <a:xfrm>
            <a:off x="1" y="-518"/>
            <a:ext cx="12194436" cy="1599889"/>
          </a:xfrm>
          <a:prstGeom prst="rect">
            <a:avLst/>
          </a:prstGeom>
          <a:noFill/>
          <a:ln>
            <a:noFill/>
          </a:ln>
        </p:spPr>
      </p:pic>
      <p:sp>
        <p:nvSpPr>
          <p:cNvPr id="181" name="Google Shape;181;p8"/>
          <p:cNvSpPr txBox="1"/>
          <p:nvPr/>
        </p:nvSpPr>
        <p:spPr>
          <a:xfrm>
            <a:off x="517585" y="1250830"/>
            <a:ext cx="1117788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Gill Sans"/>
                <a:ea typeface="Gill Sans"/>
                <a:cs typeface="Gill Sans"/>
                <a:sym typeface="Gill Sans"/>
              </a:rPr>
              <a:t>The photos and illustrations used in the module, where sources are not specified, are either taken from the Climate Box toolkit (see the List of illustrations at the end of the textbook) or provided by the program participant.</a:t>
            </a:r>
            <a:endParaRPr/>
          </a:p>
          <a:p>
            <a:pPr indent="0" lvl="0" marL="0" marR="0" rtl="0" algn="l">
              <a:spcBef>
                <a:spcPts val="0"/>
              </a:spcBef>
              <a:spcAft>
                <a:spcPts val="0"/>
              </a:spcAft>
              <a:buNone/>
            </a:pPr>
            <a:r>
              <a:t/>
            </a:r>
            <a:endParaRPr sz="1400">
              <a:solidFill>
                <a:schemeClr val="dk1"/>
              </a:solidFill>
              <a:latin typeface="Gill Sans"/>
              <a:ea typeface="Gill Sans"/>
              <a:cs typeface="Gill Sans"/>
              <a:sym typeface="Gill Sans"/>
            </a:endParaRPr>
          </a:p>
        </p:txBody>
      </p:sp>
      <p:sp>
        <p:nvSpPr>
          <p:cNvPr id="182" name="Google Shape;182;p8"/>
          <p:cNvSpPr txBox="1"/>
          <p:nvPr/>
        </p:nvSpPr>
        <p:spPr>
          <a:xfrm>
            <a:off x="5879592" y="6466172"/>
            <a:ext cx="42062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Gill Sans"/>
                <a:ea typeface="Gill Sans"/>
                <a:cs typeface="Gill Sans"/>
                <a:sym typeface="Gill Sans"/>
              </a:rPr>
              <a:t>18</a:t>
            </a:r>
            <a:endParaRPr sz="1000">
              <a:solidFill>
                <a:schemeClr val="dk1"/>
              </a:solidFill>
              <a:latin typeface="Gill Sans"/>
              <a:ea typeface="Gill Sans"/>
              <a:cs typeface="Gill Sans"/>
              <a:sym typeface="Gill Sans"/>
            </a:endParaRPr>
          </a:p>
        </p:txBody>
      </p:sp>
      <p:sp>
        <p:nvSpPr>
          <p:cNvPr id="183" name="Google Shape;183;p8"/>
          <p:cNvSpPr txBox="1"/>
          <p:nvPr/>
        </p:nvSpPr>
        <p:spPr>
          <a:xfrm>
            <a:off x="589055" y="139524"/>
            <a:ext cx="89384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70C0"/>
                </a:solidFill>
                <a:latin typeface="Arial Narrow"/>
                <a:ea typeface="Arial Narrow"/>
                <a:cs typeface="Arial Narrow"/>
                <a:sym typeface="Arial Narrow"/>
              </a:rPr>
              <a:t>LIST OF ILLUSTRATIONS</a:t>
            </a:r>
            <a:endParaRPr b="1" sz="2800">
              <a:solidFill>
                <a:srgbClr val="0070C0"/>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9"/>
          <p:cNvPicPr preferRelativeResize="0"/>
          <p:nvPr/>
        </p:nvPicPr>
        <p:blipFill rotWithShape="1">
          <a:blip r:embed="rId3">
            <a:alphaModFix/>
          </a:blip>
          <a:srcRect b="0" l="0" r="0" t="0"/>
          <a:stretch/>
        </p:blipFill>
        <p:spPr>
          <a:xfrm>
            <a:off x="-9144" y="0"/>
            <a:ext cx="12201142" cy="4391905"/>
          </a:xfrm>
          <a:prstGeom prst="rect">
            <a:avLst/>
          </a:prstGeom>
          <a:noFill/>
          <a:ln>
            <a:noFill/>
          </a:ln>
        </p:spPr>
      </p:pic>
      <p:sp>
        <p:nvSpPr>
          <p:cNvPr id="189" name="Google Shape;189;p9"/>
          <p:cNvSpPr txBox="1"/>
          <p:nvPr/>
        </p:nvSpPr>
        <p:spPr>
          <a:xfrm>
            <a:off x="4216908" y="6189148"/>
            <a:ext cx="37581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Gill Sans"/>
                <a:ea typeface="Gill Sans"/>
                <a:cs typeface="Gill Sans"/>
                <a:sym typeface="Gill Sans"/>
              </a:rPr>
              <a:t>Программа развития ООН</a:t>
            </a:r>
            <a:endParaRPr sz="1200">
              <a:solidFill>
                <a:schemeClr val="lt1"/>
              </a:solidFill>
              <a:latin typeface="Gill Sans"/>
              <a:ea typeface="Gill Sans"/>
              <a:cs typeface="Gill Sans"/>
              <a:sym typeface="Gill Sans"/>
            </a:endParaRPr>
          </a:p>
          <a:p>
            <a:pPr indent="0" lvl="0" marL="0" marR="0" rtl="0" algn="ctr">
              <a:spcBef>
                <a:spcPts val="0"/>
              </a:spcBef>
              <a:spcAft>
                <a:spcPts val="0"/>
              </a:spcAft>
              <a:buNone/>
            </a:pPr>
            <a:r>
              <a:rPr lang="en-US" sz="1200">
                <a:solidFill>
                  <a:schemeClr val="lt1"/>
                </a:solidFill>
                <a:latin typeface="Gill Sans"/>
                <a:ea typeface="Gill Sans"/>
                <a:cs typeface="Gill Sans"/>
                <a:sym typeface="Gill Sans"/>
              </a:rPr>
              <a:t>2020</a:t>
            </a:r>
            <a:endParaRPr sz="1200">
              <a:solidFill>
                <a:schemeClr val="lt1"/>
              </a:solidFill>
              <a:latin typeface="Gill Sans"/>
              <a:ea typeface="Gill Sans"/>
              <a:cs typeface="Gill Sans"/>
              <a:sym typeface="Gill Sans"/>
            </a:endParaRPr>
          </a:p>
        </p:txBody>
      </p:sp>
      <p:sp>
        <p:nvSpPr>
          <p:cNvPr id="190" name="Google Shape;190;p9"/>
          <p:cNvSpPr txBox="1"/>
          <p:nvPr/>
        </p:nvSpPr>
        <p:spPr>
          <a:xfrm>
            <a:off x="3773681" y="3725963"/>
            <a:ext cx="45731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70C0"/>
                </a:solidFill>
                <a:latin typeface="Arial Narrow"/>
                <a:ea typeface="Arial Narrow"/>
                <a:cs typeface="Arial Narrow"/>
                <a:sym typeface="Arial Narrow"/>
              </a:rPr>
              <a:t>THANK YOU FOR LISTENING!</a:t>
            </a:r>
            <a:endParaRPr/>
          </a:p>
        </p:txBody>
      </p:sp>
      <p:pic>
        <p:nvPicPr>
          <p:cNvPr id="191" name="Google Shape;191;p9"/>
          <p:cNvPicPr preferRelativeResize="0"/>
          <p:nvPr/>
        </p:nvPicPr>
        <p:blipFill rotWithShape="1">
          <a:blip r:embed="rId4">
            <a:alphaModFix/>
          </a:blip>
          <a:srcRect b="0" l="0" r="0" t="0"/>
          <a:stretch/>
        </p:blipFill>
        <p:spPr>
          <a:xfrm>
            <a:off x="10982985" y="5251051"/>
            <a:ext cx="736203" cy="1272671"/>
          </a:xfrm>
          <a:prstGeom prst="rect">
            <a:avLst/>
          </a:prstGeom>
          <a:noFill/>
          <a:ln>
            <a:noFill/>
          </a:ln>
        </p:spPr>
      </p:pic>
      <p:pic>
        <p:nvPicPr>
          <p:cNvPr id="192" name="Google Shape;192;p9"/>
          <p:cNvPicPr preferRelativeResize="0"/>
          <p:nvPr/>
        </p:nvPicPr>
        <p:blipFill rotWithShape="1">
          <a:blip r:embed="rId5">
            <a:alphaModFix/>
          </a:blip>
          <a:srcRect b="0" l="0" r="0" t="0"/>
          <a:stretch/>
        </p:blipFill>
        <p:spPr>
          <a:xfrm>
            <a:off x="9946595" y="5596781"/>
            <a:ext cx="1054422" cy="8715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2019-06-11T05:06:37Z</dcterms:created>
  <dc:creator>Christine Wellington-Moore</dc:creator>
</cp:coreProperties>
</file>