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416" r:id="rId2"/>
    <p:sldId id="418" r:id="rId3"/>
    <p:sldId id="427" r:id="rId4"/>
    <p:sldId id="430" r:id="rId5"/>
    <p:sldId id="428" r:id="rId6"/>
    <p:sldId id="432" r:id="rId7"/>
    <p:sldId id="431" r:id="rId8"/>
    <p:sldId id="433" r:id="rId9"/>
    <p:sldId id="434" r:id="rId10"/>
    <p:sldId id="435" r:id="rId11"/>
    <p:sldId id="442" r:id="rId12"/>
    <p:sldId id="438" r:id="rId13"/>
    <p:sldId id="499" r:id="rId14"/>
    <p:sldId id="439" r:id="rId15"/>
    <p:sldId id="451" r:id="rId16"/>
    <p:sldId id="452" r:id="rId17"/>
    <p:sldId id="440" r:id="rId18"/>
    <p:sldId id="436" r:id="rId19"/>
    <p:sldId id="445" r:id="rId20"/>
    <p:sldId id="446" r:id="rId21"/>
    <p:sldId id="447" r:id="rId22"/>
    <p:sldId id="444" r:id="rId23"/>
    <p:sldId id="448" r:id="rId24"/>
    <p:sldId id="449" r:id="rId25"/>
    <p:sldId id="450" r:id="rId26"/>
    <p:sldId id="441" r:id="rId27"/>
    <p:sldId id="453" r:id="rId28"/>
    <p:sldId id="454" r:id="rId29"/>
    <p:sldId id="455" r:id="rId30"/>
    <p:sldId id="456" r:id="rId31"/>
    <p:sldId id="424" r:id="rId32"/>
    <p:sldId id="457" r:id="rId33"/>
    <p:sldId id="458" r:id="rId34"/>
    <p:sldId id="460" r:id="rId35"/>
    <p:sldId id="461" r:id="rId36"/>
    <p:sldId id="462" r:id="rId37"/>
    <p:sldId id="463" r:id="rId38"/>
    <p:sldId id="464" r:id="rId39"/>
    <p:sldId id="470" r:id="rId40"/>
    <p:sldId id="465" r:id="rId41"/>
    <p:sldId id="466" r:id="rId42"/>
    <p:sldId id="471" r:id="rId43"/>
    <p:sldId id="472" r:id="rId44"/>
    <p:sldId id="473" r:id="rId45"/>
    <p:sldId id="469" r:id="rId46"/>
    <p:sldId id="475" r:id="rId47"/>
    <p:sldId id="480" r:id="rId48"/>
    <p:sldId id="476" r:id="rId49"/>
    <p:sldId id="481" r:id="rId50"/>
    <p:sldId id="482" r:id="rId51"/>
    <p:sldId id="479" r:id="rId52"/>
    <p:sldId id="484" r:id="rId53"/>
    <p:sldId id="485" r:id="rId54"/>
    <p:sldId id="486" r:id="rId55"/>
    <p:sldId id="487" r:id="rId56"/>
    <p:sldId id="488" r:id="rId57"/>
    <p:sldId id="489" r:id="rId58"/>
    <p:sldId id="490" r:id="rId59"/>
    <p:sldId id="491" r:id="rId60"/>
    <p:sldId id="495" r:id="rId61"/>
    <p:sldId id="497" r:id="rId62"/>
    <p:sldId id="496" r:id="rId63"/>
    <p:sldId id="494" r:id="rId64"/>
    <p:sldId id="498" r:id="rId65"/>
    <p:sldId id="501" r:id="rId66"/>
    <p:sldId id="422" r:id="rId6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3C3AE"/>
    <a:srgbClr val="B0FEBF"/>
    <a:srgbClr val="C68EDC"/>
    <a:srgbClr val="6600FF"/>
    <a:srgbClr val="EB981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1" autoAdjust="0"/>
    <p:restoredTop sz="94925" autoAdjust="0"/>
  </p:normalViewPr>
  <p:slideViewPr>
    <p:cSldViewPr snapToGrid="0">
      <p:cViewPr varScale="1">
        <p:scale>
          <a:sx n="66" d="100"/>
          <a:sy n="66" d="100"/>
        </p:scale>
        <p:origin x="-606" y="-102"/>
      </p:cViewPr>
      <p:guideLst>
        <p:guide orient="horz" pos="2161"/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E771E-502B-4D6D-86C2-B7254F656D24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7B1AA-4574-4822-8670-9389C22496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51050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14D50-9ABC-4242-8011-E3B5ED9AB960}" type="datetimeFigureOut">
              <a:rPr lang="en-GB" smtClean="0"/>
              <a:pPr/>
              <a:t>27/09/2020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E1803-C899-49C7-9F38-712029D853D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512214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2953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0031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1349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8528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8241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8252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6495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4265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9880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401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8019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2953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2790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7993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7716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1807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1251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6393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3787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43224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34173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0837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9784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98599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70403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179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07091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41382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83666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30536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90532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91238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8295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18045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13342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85873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1962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52283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73078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61665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97034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26535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20270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0088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14750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01665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97244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96197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27463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86465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24312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112328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2359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37836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8771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06483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82334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796368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71445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2597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1121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57331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2953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7061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9552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00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FDEC36-D1BB-4D9D-A237-43E334010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0B73E6-5D64-4E71-8367-332F8EE2F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191073-DEF9-4FB6-8736-DA8289D5C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DBF8-CB4E-4943-B1AD-E0792CB55532}" type="datetime1">
              <a:rPr lang="en-GB" smtClean="0"/>
              <a:pPr/>
              <a:t>27/09/2020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165A5B-4A90-4BBF-8FF3-389096A37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22BB57-D977-4988-B09E-ADC829179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5787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E7F7C5-6BDC-42A6-B46C-29C3F0F8D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8B0A8E-FAA9-4AE4-9294-5F6A2474E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BD9F71-8080-48B7-AD60-1759BD89C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5D1A-1BA3-4367-BD88-9A43AF5DC7E4}" type="datetime1">
              <a:rPr lang="en-GB" smtClean="0"/>
              <a:pPr/>
              <a:t>27/09/2020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1CB265-03DB-4742-84CB-8C151A85B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A044CA-5A9C-473F-9D64-22B8CBFE6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59308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614F15B-0720-4800-83CE-C0A7C17A3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3119A33-3C5D-4281-87BA-7C5C55962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E7B50C-1D42-4FF7-9151-1D2EBF06F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92D35-3D5C-4F08-A8AC-38C3BE52C329}" type="datetime1">
              <a:rPr lang="en-GB" smtClean="0"/>
              <a:pPr/>
              <a:t>27/09/2020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456A03-71C7-43BE-8438-C31A6D6EE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04308C-B149-4E0C-A3FB-08737C033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3361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C8FC0-BB90-44FB-93C4-470CEFF41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8B1AFE-B9CA-4857-9711-AF2DEE280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946647-574A-43CE-BA70-59EE24A97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ED46-B1BA-4709-B92B-41EF625ACDDD}" type="datetime1">
              <a:rPr lang="en-GB" smtClean="0"/>
              <a:pPr/>
              <a:t>27/09/2020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805A06-3055-4A37-BC3B-461EDBC26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79A427-80C1-4990-B439-14FACEA81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7395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296239-5CDB-4B2D-9550-817E5EAAC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F283D0-7B5B-4528-B07B-670AB9233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0D7440-F5F6-4E2A-A5F0-E2BBFD80C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E0D6-A08E-45A5-9320-C2CE826CBA66}" type="datetime1">
              <a:rPr lang="en-GB" smtClean="0"/>
              <a:pPr/>
              <a:t>27/09/2020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0FB790-C7B0-4B68-B8E1-91D7B6521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01F713-2E05-4932-9984-91C415737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52430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809528-FCC2-4C5B-9774-08DC75A2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3368C7-BC06-4E95-B071-E3803E6C5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BE5197-FF94-4237-BC27-ECE1A9504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A1CEF6-8EBA-42E9-9CD6-C09630DA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00F2-A685-43E7-AC98-2AE9446DA054}" type="datetime1">
              <a:rPr lang="en-GB" smtClean="0"/>
              <a:pPr/>
              <a:t>27/09/2020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867526-9E0E-40E8-A095-8DC2A4D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CCEAAF-72EA-44E1-BAED-866F2951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8055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75793-4C37-4DC5-B353-A48F42BB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7D57C4-53E6-4D5F-A538-520DA67CE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E4F2DA-FEEE-4C16-9043-D07BAAA37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E452C36-E238-4469-BE77-F8A38DFA78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525CB1F-8730-49FA-B97E-28E4EEF230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DE56A1-4175-48F1-9D4B-E8FC24D6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8293D-BA2A-48B6-AF21-E539A21CDD16}" type="datetime1">
              <a:rPr lang="en-GB" smtClean="0"/>
              <a:pPr/>
              <a:t>27/09/2020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35810EA-5AA1-4B6E-8B18-6520AE3C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84310D5-9685-45DA-872F-9796A85D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55738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1C9C9-F5DE-48E8-AD17-FB3D1E62A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85B421-0BAB-41AA-9318-FB0FF7524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57A0-51F6-4310-B6D4-E9BD99E314FD}" type="datetime1">
              <a:rPr lang="en-GB" smtClean="0"/>
              <a:pPr/>
              <a:t>27/09/2020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8801B58-1DDB-4ECB-AE5A-3D6E98DD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23EDD43-1278-4C4A-8D41-299A61583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41116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5AA1BE1-CE50-4D38-B9AF-82303DD99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4532-54D0-476D-A5BE-55417696D2C4}" type="datetime1">
              <a:rPr lang="en-GB" smtClean="0"/>
              <a:pPr/>
              <a:t>27/09/2020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7209B13-BF08-42B4-81BC-16523101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7715" y="6369230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17A44E-E448-4C5A-A55B-381B6D5B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36315" y="6485141"/>
            <a:ext cx="2743200" cy="365125"/>
          </a:xfrm>
        </p:spPr>
        <p:txBody>
          <a:bodyPr/>
          <a:lstStyle/>
          <a:p>
            <a:fld id="{F9691178-E929-4F49-99BF-0DDE1BDF068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80935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9E3540-0DBE-43BD-9AB7-557A35A6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AAA404-DDC7-457C-AF9F-A465FB48D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24F7450-60D5-463C-9C6C-1294B6785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3FBB57-578A-4838-86FA-DDB83AC6B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8D16-4514-4B39-AC63-9B08179308AD}" type="datetime1">
              <a:rPr lang="en-GB" smtClean="0"/>
              <a:pPr/>
              <a:t>27/09/2020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934C33-FB93-4128-BF44-F3842656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AF6B76-DDC1-4EA8-A5DA-F07B9E89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781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6B43A1-E28A-41E6-B5B9-438BE440A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A5F3CE-358B-410C-A7DA-695F830CB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07AA92-6D00-4B55-A81E-46777DE9F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25527D-E1B8-4959-BEA8-F7059F71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18BE-0652-4FAD-B216-B778091967B5}" type="datetime1">
              <a:rPr lang="en-GB" smtClean="0"/>
              <a:pPr/>
              <a:t>27/09/2020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9BE726-24B9-4EB0-8ECE-5D99A213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E236C8-4C30-448F-ADC7-68C4EDD14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25359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BA51674-BACC-44E9-ADF6-F04B30503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F72BD8-9D24-4AA0-B04D-BDFDE34B8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91DD42-EB82-4182-BF31-61D9F29A0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A35C-5074-43CF-8ACD-D62E8D16C21B}" type="datetime1">
              <a:rPr lang="en-GB" smtClean="0"/>
              <a:pPr/>
              <a:t>27/09/2020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86BEDD-7CF4-4ED4-8D35-05B7FCE89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968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362EE3-C764-4631-92E4-5A2CA888F0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10571" y="64722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91178-E929-4F49-99BF-0DDE1BDF068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0210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image" Target="../media/image5.png"/><Relationship Id="rId4" Type="http://schemas.openxmlformats.org/officeDocument/2006/relationships/image" Target="../media/image6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emf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75.em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5.pn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5.png"/><Relationship Id="rId7" Type="http://schemas.openxmlformats.org/officeDocument/2006/relationships/image" Target="../media/image78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tiff"/><Relationship Id="rId5" Type="http://schemas.openxmlformats.org/officeDocument/2006/relationships/image" Target="../media/image76.tiff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emf"/><Relationship Id="rId5" Type="http://schemas.openxmlformats.org/officeDocument/2006/relationships/image" Target="../media/image83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5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6.png"/><Relationship Id="rId9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emf"/><Relationship Id="rId5" Type="http://schemas.openxmlformats.org/officeDocument/2006/relationships/image" Target="../media/image90.tiff"/><Relationship Id="rId4" Type="http://schemas.openxmlformats.org/officeDocument/2006/relationships/image" Target="../media/image6.png"/><Relationship Id="rId9" Type="http://schemas.openxmlformats.org/officeDocument/2006/relationships/image" Target="../media/image93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tiff"/><Relationship Id="rId3" Type="http://schemas.openxmlformats.org/officeDocument/2006/relationships/image" Target="../media/image5.png"/><Relationship Id="rId7" Type="http://schemas.openxmlformats.org/officeDocument/2006/relationships/image" Target="../media/image9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5.png"/><Relationship Id="rId7" Type="http://schemas.openxmlformats.org/officeDocument/2006/relationships/image" Target="../media/image102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emf"/><Relationship Id="rId5" Type="http://schemas.openxmlformats.org/officeDocument/2006/relationships/image" Target="../media/image100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tiff"/><Relationship Id="rId5" Type="http://schemas.openxmlformats.org/officeDocument/2006/relationships/image" Target="../media/image104.jpe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5.png"/><Relationship Id="rId7" Type="http://schemas.openxmlformats.org/officeDocument/2006/relationships/image" Target="../media/image109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emf"/><Relationship Id="rId5" Type="http://schemas.openxmlformats.org/officeDocument/2006/relationships/image" Target="../media/image107.tiff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emf"/><Relationship Id="rId3" Type="http://schemas.openxmlformats.org/officeDocument/2006/relationships/image" Target="../media/image5.pn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6.png"/><Relationship Id="rId9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9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18.emf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emf"/><Relationship Id="rId5" Type="http://schemas.openxmlformats.org/officeDocument/2006/relationships/image" Target="../media/image120.emf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.png"/><Relationship Id="rId7" Type="http://schemas.openxmlformats.org/officeDocument/2006/relationships/image" Target="../media/image124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emf"/><Relationship Id="rId5" Type="http://schemas.openxmlformats.org/officeDocument/2006/relationships/image" Target="../media/image122.jpeg"/><Relationship Id="rId4" Type="http://schemas.openxmlformats.org/officeDocument/2006/relationships/image" Target="../media/image6.png"/><Relationship Id="rId9" Type="http://schemas.openxmlformats.org/officeDocument/2006/relationships/image" Target="../media/image125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5.png"/><Relationship Id="rId7" Type="http://schemas.openxmlformats.org/officeDocument/2006/relationships/image" Target="../media/image128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tiff"/><Relationship Id="rId4" Type="http://schemas.openxmlformats.org/officeDocument/2006/relationships/image" Target="../media/image6.png"/><Relationship Id="rId9" Type="http://schemas.openxmlformats.org/officeDocument/2006/relationships/image" Target="../media/image13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emf"/><Relationship Id="rId3" Type="http://schemas.openxmlformats.org/officeDocument/2006/relationships/image" Target="../media/image5.png"/><Relationship Id="rId7" Type="http://schemas.openxmlformats.org/officeDocument/2006/relationships/image" Target="../media/image133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emf"/><Relationship Id="rId5" Type="http://schemas.openxmlformats.org/officeDocument/2006/relationships/image" Target="../media/image131.jpeg"/><Relationship Id="rId4" Type="http://schemas.openxmlformats.org/officeDocument/2006/relationships/image" Target="../media/image6.png"/><Relationship Id="rId9" Type="http://schemas.openxmlformats.org/officeDocument/2006/relationships/image" Target="../media/image1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emf"/><Relationship Id="rId4" Type="http://schemas.openxmlformats.org/officeDocument/2006/relationships/image" Target="../media/image13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emf"/><Relationship Id="rId5" Type="http://schemas.openxmlformats.org/officeDocument/2006/relationships/image" Target="../media/image137.jpe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15.pn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emf"/><Relationship Id="rId5" Type="http://schemas.openxmlformats.org/officeDocument/2006/relationships/image" Target="../media/image140.emf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115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emf"/><Relationship Id="rId5" Type="http://schemas.openxmlformats.org/officeDocument/2006/relationships/image" Target="../media/image145.em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5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tiff"/><Relationship Id="rId3" Type="http://schemas.openxmlformats.org/officeDocument/2006/relationships/image" Target="../media/image5.pn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tiff"/><Relationship Id="rId5" Type="http://schemas.openxmlformats.org/officeDocument/2006/relationships/image" Target="../media/image147.tiff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5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tiff"/><Relationship Id="rId5" Type="http://schemas.openxmlformats.org/officeDocument/2006/relationships/image" Target="../media/image151.tiff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emf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57.emf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5.pn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145" y="0"/>
            <a:ext cx="12265515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0229918" y="504723"/>
            <a:ext cx="1758250" cy="1146378"/>
            <a:chOff x="10229918" y="504723"/>
            <a:chExt cx="1758250" cy="114637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265297" y="504723"/>
              <a:ext cx="722871" cy="113785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229918" y="914844"/>
              <a:ext cx="937054" cy="736257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511" y="1828456"/>
            <a:ext cx="2247433" cy="18565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6908" y="6189148"/>
            <a:ext cx="375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Программа развития ООН</a:t>
            </a:r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2020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2526" y="1018787"/>
            <a:ext cx="645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КЛИМАТИЧЕСКАЯ ШКАТУЛКА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4785" y="1763946"/>
            <a:ext cx="8109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Модуль 1. Базовый курс по вопросам изменения климата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Тема 1.2. 2. Как </a:t>
            </a:r>
            <a:r>
              <a:rPr lang="ru-RU" sz="2000" b="1" dirty="0">
                <a:solidFill>
                  <a:schemeClr val="bg1"/>
                </a:solidFill>
              </a:rPr>
              <a:t>изменения климата влияют на природу и человека. </a:t>
            </a:r>
            <a:r>
              <a:rPr lang="ru-RU" sz="2000" b="1" dirty="0" smtClean="0">
                <a:solidFill>
                  <a:schemeClr val="bg1"/>
                </a:solidFill>
              </a:rPr>
              <a:t> Можно </a:t>
            </a:r>
            <a:r>
              <a:rPr lang="ru-RU" sz="2000" b="1" dirty="0">
                <a:solidFill>
                  <a:schemeClr val="bg1"/>
                </a:solidFill>
              </a:rPr>
              <a:t>ли адаптироваться к их неизбежным последствиям?</a:t>
            </a: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355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2.2. Как изменения климата влияют на… биоразнообразие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2564" y="1794437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Что такое биоразнообразие?  </a:t>
            </a:r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01462" y="2378094"/>
            <a:ext cx="8396654" cy="1769110"/>
          </a:xfrm>
          <a:prstGeom prst="rect">
            <a:avLst/>
          </a:prstGeom>
        </p:spPr>
      </p:pic>
      <p:pic>
        <p:nvPicPr>
          <p:cNvPr id="13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918" y="2461081"/>
            <a:ext cx="1531620" cy="16031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643" y="4618448"/>
            <a:ext cx="1007891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/>
              <a:t>Учёные выделяют три основных типа биоразнообразия: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B050"/>
                </a:solidFill>
              </a:rPr>
              <a:t>генетическое</a:t>
            </a:r>
            <a:r>
              <a:rPr lang="ru-RU" sz="1600" dirty="0"/>
              <a:t> – среди организмов одного вида;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B050"/>
                </a:solidFill>
              </a:rPr>
              <a:t>видовое</a:t>
            </a:r>
            <a:r>
              <a:rPr lang="ru-RU" sz="1600" dirty="0"/>
              <a:t> – среди всех живых существ на планете;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B050"/>
                </a:solidFill>
              </a:rPr>
              <a:t>ландшафтное, или экосистемное </a:t>
            </a:r>
            <a:r>
              <a:rPr lang="ru-RU" sz="1600" dirty="0"/>
              <a:t>– среди всех сочетаний условий обитания организмов.</a:t>
            </a:r>
            <a:endParaRPr lang="en-US" sz="1600" dirty="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3899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2.2. Как изменения климата влияют на… биоразнообразие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2564" y="1794437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Что такое биоразнообразие?  </a:t>
            </a:r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pic>
        <p:nvPicPr>
          <p:cNvPr id="14" name="Picture 2" descr="D:\Users\user\Desktop\орленок - Данила\обучающий курс Орленок\Новая папка\00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659" y="1800653"/>
            <a:ext cx="4139949" cy="3932624"/>
          </a:xfrm>
          <a:prstGeom prst="rect">
            <a:avLst/>
          </a:prstGeom>
          <a:noFill/>
        </p:spPr>
      </p:pic>
      <p:sp>
        <p:nvSpPr>
          <p:cNvPr id="15" name="Прямоугольник 5"/>
          <p:cNvSpPr/>
          <p:nvPr/>
        </p:nvSpPr>
        <p:spPr>
          <a:xfrm>
            <a:off x="5437267" y="1624513"/>
            <a:ext cx="64759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/>
              </a:solidFill>
            </a:endParaRPr>
          </a:p>
          <a:p>
            <a:r>
              <a:rPr lang="ru-RU" b="1" dirty="0">
                <a:solidFill>
                  <a:schemeClr val="accent6"/>
                </a:solidFill>
              </a:rPr>
              <a:t>Разнообразие видов в природе максимально у экватора и уменьшается по направлению к полюсам. </a:t>
            </a:r>
          </a:p>
        </p:txBody>
      </p:sp>
      <p:pic>
        <p:nvPicPr>
          <p:cNvPr id="16" name="Picture 3" descr="D:\Users\user\Desktop\s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61358" y="2520633"/>
            <a:ext cx="2603290" cy="195246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7" name="Picture 4" descr="D:\Users\user\Desktop\орленок - Данила\обучающий курс Орленок\Новая папка\00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4690" y="2564757"/>
            <a:ext cx="2639848" cy="190834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8" name="Прямоугольник 8"/>
          <p:cNvSpPr/>
          <p:nvPr/>
        </p:nvSpPr>
        <p:spPr>
          <a:xfrm>
            <a:off x="5391102" y="4504713"/>
            <a:ext cx="6179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tx2"/>
              </a:solidFill>
            </a:endParaRPr>
          </a:p>
          <a:p>
            <a:r>
              <a:rPr lang="ru-RU" i="1" dirty="0">
                <a:solidFill>
                  <a:schemeClr val="tx2"/>
                </a:solidFill>
              </a:rPr>
              <a:t>Дождевые тропические леса, занимают около 7 % поверхности планеты и содержат более чем 90 % всех видов, известных на сегодня.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578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2.2. Как изменения климата влияют на… биоразнообразие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2564" y="1794437"/>
            <a:ext cx="7816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Кто из животных раньше других реагирует на изменение климата?  </a:t>
            </a:r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54700B-FDF7-48EC-A5DD-3D8556B827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907" y="3286379"/>
            <a:ext cx="1908882" cy="13960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EA56D7F-2796-4342-93EB-D873E4B17129}"/>
              </a:ext>
            </a:extLst>
          </p:cNvPr>
          <p:cNvSpPr txBox="1"/>
          <p:nvPr/>
        </p:nvSpPr>
        <p:spPr>
          <a:xfrm>
            <a:off x="1986753" y="2149932"/>
            <a:ext cx="9999059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/>
              <a:t>Считается, что </a:t>
            </a:r>
            <a:r>
              <a:rPr lang="ru-RU" sz="1600" b="1" dirty="0">
                <a:solidFill>
                  <a:schemeClr val="accent6"/>
                </a:solidFill>
              </a:rPr>
              <a:t>мелкие животные </a:t>
            </a:r>
            <a:r>
              <a:rPr lang="ru-RU" sz="1600" dirty="0"/>
              <a:t>с маленьким сроком жизни сильнее зависят от </a:t>
            </a:r>
            <a:r>
              <a:rPr lang="ru-RU" sz="1600" dirty="0" smtClean="0"/>
              <a:t>условий среды </a:t>
            </a:r>
            <a:r>
              <a:rPr lang="ru-RU" sz="1600" dirty="0"/>
              <a:t>и поэтому </a:t>
            </a:r>
            <a:r>
              <a:rPr lang="ru-RU" sz="1600" b="1" dirty="0">
                <a:solidFill>
                  <a:schemeClr val="accent6"/>
                </a:solidFill>
              </a:rPr>
              <a:t>быстрее реагируют на климатические изменения</a:t>
            </a:r>
            <a:r>
              <a:rPr lang="ru-RU" sz="1600" dirty="0"/>
              <a:t>. </a:t>
            </a:r>
            <a:endParaRPr lang="ru-RU" sz="1600" dirty="0" smtClean="0"/>
          </a:p>
          <a:p>
            <a:pPr>
              <a:spcAft>
                <a:spcPts val="600"/>
              </a:spcAft>
            </a:pPr>
            <a:r>
              <a:rPr lang="ru-RU" sz="1600" dirty="0" smtClean="0"/>
              <a:t>Крупные </a:t>
            </a:r>
            <a:r>
              <a:rPr lang="ru-RU" sz="1600" dirty="0"/>
              <a:t>организмы, конечно, тоже реагируют, но чтобы это увидеть, нужен длительный промежуток времени.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439631F-48E3-4345-87C7-B4CDBBAE348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5432" y="3250630"/>
            <a:ext cx="1924544" cy="15751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1750BEA-48D3-4335-B947-29CFBF04489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99218" y="5142062"/>
            <a:ext cx="1924544" cy="1601176"/>
          </a:xfrm>
          <a:prstGeom prst="rect">
            <a:avLst/>
          </a:prstGeom>
        </p:spPr>
      </p:pic>
      <p:pic>
        <p:nvPicPr>
          <p:cNvPr id="16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564" y="2147126"/>
            <a:ext cx="947956" cy="9922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0826" y="3350741"/>
            <a:ext cx="367965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dirty="0" smtClean="0">
                <a:latin typeface="OfficinaSansC-Book"/>
              </a:rPr>
              <a:t>Из-за роста температуры в горах Словакии теплолюбивые бабочки </a:t>
            </a:r>
            <a:r>
              <a:rPr lang="ru-RU" sz="1100" i="1" dirty="0">
                <a:latin typeface="OfficinaSansC-Book"/>
              </a:rPr>
              <a:t>из семейства парусников – </a:t>
            </a:r>
            <a:r>
              <a:rPr lang="ru-RU" sz="1100" b="1" i="1" dirty="0">
                <a:latin typeface="OfficinaSansC-BookItalic"/>
              </a:rPr>
              <a:t>подалирии и махаоны </a:t>
            </a:r>
            <a:r>
              <a:rPr lang="ru-RU" sz="1100" i="1" dirty="0" smtClean="0">
                <a:latin typeface="OfficinaSansC-Book"/>
              </a:rPr>
              <a:t>– распространились за </a:t>
            </a:r>
            <a:r>
              <a:rPr lang="ru-RU" sz="1100" i="1" dirty="0">
                <a:latin typeface="OfficinaSansC-Book"/>
              </a:rPr>
              <a:t>пределами лесостепной зоны, в </a:t>
            </a:r>
            <a:r>
              <a:rPr lang="ru-RU" sz="1100" i="1" dirty="0" smtClean="0">
                <a:latin typeface="OfficinaSansC-Book"/>
              </a:rPr>
              <a:t>которой жили</a:t>
            </a:r>
            <a:r>
              <a:rPr lang="ru-RU" sz="1100" i="1" dirty="0">
                <a:latin typeface="OfficinaSansC-Book"/>
              </a:rPr>
              <a:t>, и стали появляться и на более прохладных и </a:t>
            </a:r>
            <a:r>
              <a:rPr lang="ru-RU" sz="1100" i="1" dirty="0" smtClean="0">
                <a:latin typeface="OfficinaSansC-Book"/>
              </a:rPr>
              <a:t>влажных луговинах</a:t>
            </a:r>
            <a:r>
              <a:rPr lang="ru-RU" sz="1100" i="1" dirty="0">
                <a:latin typeface="OfficinaSansC-Book"/>
              </a:rPr>
              <a:t>. Кроме того, они стали размножаться не два, </a:t>
            </a:r>
            <a:r>
              <a:rPr lang="ru-RU" sz="1100" i="1" dirty="0" smtClean="0">
                <a:latin typeface="OfficinaSansC-Book"/>
              </a:rPr>
              <a:t>как обычно</a:t>
            </a:r>
            <a:r>
              <a:rPr lang="ru-RU" sz="1100" i="1" dirty="0">
                <a:latin typeface="OfficinaSansC-Book"/>
              </a:rPr>
              <a:t>, а три раза в год.</a:t>
            </a:r>
            <a:endParaRPr lang="en-US" sz="1100" i="1" dirty="0"/>
          </a:p>
        </p:txBody>
      </p:sp>
      <p:sp>
        <p:nvSpPr>
          <p:cNvPr id="9" name="Rectangle 8"/>
          <p:cNvSpPr/>
          <p:nvPr/>
        </p:nvSpPr>
        <p:spPr>
          <a:xfrm>
            <a:off x="7879976" y="5219375"/>
            <a:ext cx="42066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latin typeface="OfficinaSansC-BookItalic"/>
              </a:rPr>
              <a:t>Маленькая кубинская лягушка </a:t>
            </a:r>
            <a:r>
              <a:rPr lang="ru-RU" sz="1100" i="1" dirty="0">
                <a:latin typeface="OfficinaSansC-Book"/>
              </a:rPr>
              <a:t>обитает в тропических </a:t>
            </a:r>
            <a:r>
              <a:rPr lang="ru-RU" sz="1100" i="1" dirty="0" smtClean="0">
                <a:latin typeface="OfficinaSansC-Book"/>
              </a:rPr>
              <a:t>лесах</a:t>
            </a:r>
            <a:r>
              <a:rPr lang="ru-RU" sz="1100" i="1" dirty="0">
                <a:latin typeface="OfficinaSansC-Book"/>
              </a:rPr>
              <a:t>, где в течение дня и в течение года колебания </a:t>
            </a:r>
            <a:r>
              <a:rPr lang="ru-RU" sz="1100" i="1" dirty="0" smtClean="0">
                <a:latin typeface="OfficinaSansC-Book"/>
              </a:rPr>
              <a:t>температуры </a:t>
            </a:r>
            <a:r>
              <a:rPr lang="ru-RU" sz="1100" i="1" dirty="0">
                <a:latin typeface="OfficinaSansC-Book"/>
              </a:rPr>
              <a:t>и влажности совсем </a:t>
            </a:r>
            <a:r>
              <a:rPr lang="ru-RU" sz="1100" i="1" dirty="0" smtClean="0">
                <a:latin typeface="OfficinaSansC-Book"/>
              </a:rPr>
              <a:t>небольшие. </a:t>
            </a:r>
            <a:r>
              <a:rPr lang="ru-RU" sz="1100" i="1" dirty="0">
                <a:latin typeface="OfficinaSansC-Book"/>
              </a:rPr>
              <a:t>И</a:t>
            </a:r>
            <a:r>
              <a:rPr lang="ru-RU" sz="1100" i="1" dirty="0" smtClean="0">
                <a:latin typeface="OfficinaSansC-Book"/>
              </a:rPr>
              <a:t>зменения климата делают </a:t>
            </a:r>
            <a:r>
              <a:rPr lang="ru-RU" sz="1100" i="1" dirty="0">
                <a:latin typeface="OfficinaSansC-Book"/>
              </a:rPr>
              <a:t>более </a:t>
            </a:r>
            <a:r>
              <a:rPr lang="ru-RU" sz="1100" i="1" dirty="0" smtClean="0">
                <a:latin typeface="OfficinaSansC-Book"/>
              </a:rPr>
              <a:t>опасными для лягушки ее паразита (</a:t>
            </a:r>
            <a:r>
              <a:rPr lang="ru-RU" sz="1100" i="1" dirty="0">
                <a:latin typeface="OfficinaSansC-Book"/>
              </a:rPr>
              <a:t>плесневой гриб</a:t>
            </a:r>
            <a:r>
              <a:rPr lang="ru-RU" sz="1100" i="1" dirty="0" smtClean="0">
                <a:latin typeface="OfficinaSansC-Book"/>
              </a:rPr>
              <a:t>), который </a:t>
            </a:r>
            <a:r>
              <a:rPr lang="ru-RU" sz="1100" i="1" dirty="0">
                <a:latin typeface="OfficinaSansC-Book"/>
              </a:rPr>
              <a:t>гораздо менее уязвим при изменении условий среды, чем его хозяин. А</a:t>
            </a:r>
            <a:r>
              <a:rPr lang="ru-RU" sz="1100" i="1" dirty="0" smtClean="0">
                <a:latin typeface="OfficinaSansC-Book"/>
              </a:rPr>
              <a:t> </a:t>
            </a:r>
            <a:r>
              <a:rPr lang="ru-RU" sz="1100" i="1" dirty="0">
                <a:latin typeface="OfficinaSansC-Book"/>
              </a:rPr>
              <a:t>это </a:t>
            </a:r>
            <a:r>
              <a:rPr lang="ru-RU" sz="1100" i="1" dirty="0" smtClean="0">
                <a:latin typeface="OfficinaSansC-Book"/>
              </a:rPr>
              <a:t>ставит под </a:t>
            </a:r>
            <a:r>
              <a:rPr lang="ru-RU" sz="1100" i="1" dirty="0">
                <a:latin typeface="OfficinaSansC-Book"/>
              </a:rPr>
              <a:t>угрозу всю популяцию вида-хозяина, в данном случае </a:t>
            </a:r>
            <a:r>
              <a:rPr lang="ru-RU" sz="1100" i="1" dirty="0" smtClean="0">
                <a:latin typeface="OfficinaSansC-Book"/>
              </a:rPr>
              <a:t>– кубинской лягушки</a:t>
            </a:r>
            <a:r>
              <a:rPr lang="ru-RU" sz="1100" i="1" dirty="0">
                <a:latin typeface="OfficinaSansC-Book"/>
              </a:rPr>
              <a:t>.</a:t>
            </a:r>
            <a:endParaRPr lang="en-US" sz="1100" i="1" dirty="0"/>
          </a:p>
        </p:txBody>
      </p:sp>
      <p:sp>
        <p:nvSpPr>
          <p:cNvPr id="11" name="Rectangle 10"/>
          <p:cNvSpPr/>
          <p:nvPr/>
        </p:nvSpPr>
        <p:spPr>
          <a:xfrm>
            <a:off x="7879976" y="3250630"/>
            <a:ext cx="410583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 smtClean="0">
                <a:latin typeface="OfficinaSansC-BookItalic"/>
              </a:rPr>
              <a:t>Кораллы</a:t>
            </a:r>
            <a:r>
              <a:rPr lang="ru-RU" sz="1100" b="1" i="1" dirty="0">
                <a:latin typeface="OfficinaSansC-Book"/>
              </a:rPr>
              <a:t> </a:t>
            </a:r>
            <a:r>
              <a:rPr lang="ru-RU" sz="1100" i="1" dirty="0" smtClean="0">
                <a:latin typeface="OfficinaSansC-Book"/>
              </a:rPr>
              <a:t>- </a:t>
            </a:r>
            <a:r>
              <a:rPr lang="ru-RU" sz="1100" i="1" dirty="0">
                <a:latin typeface="OfficinaSansC-Book"/>
              </a:rPr>
              <a:t>очень чувствительные </a:t>
            </a:r>
            <a:r>
              <a:rPr lang="ru-RU" sz="1100" i="1" dirty="0" smtClean="0">
                <a:latin typeface="OfficinaSansC-Book"/>
              </a:rPr>
              <a:t>к изменениям окружающей среды организмы</a:t>
            </a:r>
            <a:r>
              <a:rPr lang="ru-RU" sz="1100" i="1" dirty="0">
                <a:latin typeface="OfficinaSansC-Book"/>
              </a:rPr>
              <a:t>. Слишком тёплая или</a:t>
            </a:r>
          </a:p>
          <a:p>
            <a:r>
              <a:rPr lang="ru-RU" sz="1100" i="1" dirty="0">
                <a:latin typeface="OfficinaSansC-Book"/>
              </a:rPr>
              <a:t>слишком холодная вода, недостаток света, избыток </a:t>
            </a:r>
            <a:r>
              <a:rPr lang="ru-RU" sz="1100" i="1" dirty="0" smtClean="0">
                <a:latin typeface="OfficinaSansC-Book"/>
              </a:rPr>
              <a:t>примесей </a:t>
            </a:r>
            <a:r>
              <a:rPr lang="ru-RU" sz="1100" i="1" dirty="0">
                <a:latin typeface="OfficinaSansC-Book"/>
              </a:rPr>
              <a:t>– всё это замедляет рост кораллов или совсем </a:t>
            </a:r>
            <a:r>
              <a:rPr lang="ru-RU" sz="1100" i="1" dirty="0" smtClean="0">
                <a:latin typeface="OfficinaSansC-Book"/>
              </a:rPr>
              <a:t>прекращает </a:t>
            </a:r>
            <a:r>
              <a:rPr lang="ru-RU" sz="1100" i="1" dirty="0">
                <a:latin typeface="OfficinaSansC-Book"/>
              </a:rPr>
              <a:t>его. </a:t>
            </a:r>
            <a:r>
              <a:rPr lang="ru-RU" sz="1100" i="1" dirty="0" smtClean="0">
                <a:latin typeface="OfficinaSansC-Book"/>
              </a:rPr>
              <a:t>Микроводоросли</a:t>
            </a:r>
            <a:r>
              <a:rPr lang="ru-RU" sz="1100" i="1" dirty="0">
                <a:latin typeface="OfficinaSansC-Book"/>
              </a:rPr>
              <a:t>, которые усваивают для коралловых полипов </a:t>
            </a:r>
            <a:r>
              <a:rPr lang="ru-RU" sz="1100" i="1" dirty="0" smtClean="0">
                <a:latin typeface="OfficinaSansC-Book"/>
              </a:rPr>
              <a:t>энергию солнечного </a:t>
            </a:r>
            <a:r>
              <a:rPr lang="ru-RU" sz="1100" i="1" dirty="0">
                <a:latin typeface="OfficinaSansC-Book"/>
              </a:rPr>
              <a:t>света, весьма зависимы от температуры воды. </a:t>
            </a:r>
            <a:r>
              <a:rPr lang="ru-RU" sz="1100" i="1" dirty="0" smtClean="0">
                <a:latin typeface="OfficinaSansC-Book"/>
              </a:rPr>
              <a:t>На многих </a:t>
            </a:r>
            <a:r>
              <a:rPr lang="ru-RU" sz="1100" i="1" dirty="0">
                <a:latin typeface="OfficinaSansC-Book"/>
              </a:rPr>
              <a:t>участках австралийского Большого Барьерного рифа</a:t>
            </a:r>
          </a:p>
          <a:p>
            <a:r>
              <a:rPr lang="ru-RU" sz="1100" i="1" dirty="0">
                <a:latin typeface="OfficinaSansC-Book"/>
              </a:rPr>
              <a:t>учёные отмечают гибель водорослей и обесцвечивание кораллов, что происходит, </a:t>
            </a:r>
            <a:r>
              <a:rPr lang="ru-RU" sz="1100" i="1" dirty="0" smtClean="0">
                <a:latin typeface="OfficinaSansC-Book"/>
              </a:rPr>
              <a:t>когда риф </a:t>
            </a:r>
            <a:r>
              <a:rPr lang="ru-RU" sz="1100" i="1" dirty="0">
                <a:latin typeface="OfficinaSansC-Book"/>
              </a:rPr>
              <a:t>погибает. </a:t>
            </a:r>
            <a:endParaRPr lang="en-US" sz="1100" i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1046" y="4874814"/>
            <a:ext cx="1892919" cy="173844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53965" y="4793343"/>
            <a:ext cx="393834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dirty="0">
                <a:latin typeface="OfficinaSansC-Book"/>
              </a:rPr>
              <a:t>Потепление в полярных регионах приводит к </a:t>
            </a:r>
            <a:r>
              <a:rPr lang="ru-RU" sz="1100" i="1" dirty="0" smtClean="0">
                <a:latin typeface="OfficinaSansC-Book"/>
              </a:rPr>
              <a:t>сокращению площади </a:t>
            </a:r>
            <a:r>
              <a:rPr lang="ru-RU" sz="1100" i="1" dirty="0">
                <a:latin typeface="OfficinaSansC-Book"/>
              </a:rPr>
              <a:t>сезонных морских льдов. На нижней </a:t>
            </a:r>
            <a:r>
              <a:rPr lang="ru-RU" sz="1100" i="1" dirty="0" smtClean="0">
                <a:latin typeface="OfficinaSansC-Book"/>
              </a:rPr>
              <a:t>поверхности льда </a:t>
            </a:r>
            <a:r>
              <a:rPr lang="ru-RU" sz="1100" i="1" dirty="0">
                <a:latin typeface="OfficinaSansC-Book"/>
              </a:rPr>
              <a:t>особенно интенсивно </a:t>
            </a:r>
            <a:r>
              <a:rPr lang="ru-RU" sz="1100" i="1" dirty="0" smtClean="0">
                <a:latin typeface="OfficinaSansC-Book"/>
              </a:rPr>
              <a:t>развивается </a:t>
            </a:r>
            <a:r>
              <a:rPr lang="ru-RU" sz="1100" b="1" i="1" dirty="0" smtClean="0">
                <a:latin typeface="OfficinaSansC-BookItalic"/>
              </a:rPr>
              <a:t>фитопланктон</a:t>
            </a:r>
            <a:r>
              <a:rPr lang="ru-RU" sz="1100" i="1" dirty="0">
                <a:latin typeface="OfficinaSansC-Book"/>
              </a:rPr>
              <a:t>. Он является началом </a:t>
            </a:r>
            <a:r>
              <a:rPr lang="ru-RU" sz="1100" i="1" dirty="0" smtClean="0">
                <a:latin typeface="OfficinaSansC-Book"/>
              </a:rPr>
              <a:t>пищевой </a:t>
            </a:r>
            <a:r>
              <a:rPr lang="ru-RU" sz="1100" i="1" dirty="0">
                <a:latin typeface="OfficinaSansC-Book"/>
              </a:rPr>
              <a:t>цепочки, которая включает криль, рыб, пингвинов </a:t>
            </a:r>
            <a:r>
              <a:rPr lang="ru-RU" sz="1100" i="1" dirty="0" smtClean="0">
                <a:latin typeface="OfficinaSansC-Book"/>
              </a:rPr>
              <a:t>и других </a:t>
            </a:r>
            <a:r>
              <a:rPr lang="ru-RU" sz="1100" i="1" dirty="0">
                <a:latin typeface="OfficinaSansC-Book"/>
              </a:rPr>
              <a:t>морских птиц, тюленей и заканчивается </a:t>
            </a:r>
            <a:r>
              <a:rPr lang="ru-RU" sz="1100" i="1" dirty="0" smtClean="0">
                <a:latin typeface="OfficinaSansC-Book"/>
              </a:rPr>
              <a:t>китами. </a:t>
            </a:r>
            <a:r>
              <a:rPr lang="ru-RU" sz="1100" i="1" dirty="0">
                <a:latin typeface="OfficinaSansC-Book"/>
              </a:rPr>
              <a:t>Если льда мало, то и места для </a:t>
            </a:r>
            <a:r>
              <a:rPr lang="ru-RU" sz="1100" i="1" dirty="0" smtClean="0">
                <a:latin typeface="OfficinaSansC-Book"/>
              </a:rPr>
              <a:t>размножения </a:t>
            </a:r>
            <a:r>
              <a:rPr lang="ru-RU" sz="1100" i="1" dirty="0">
                <a:latin typeface="OfficinaSansC-Book"/>
              </a:rPr>
              <a:t>фитопланктона недостаёт</a:t>
            </a:r>
            <a:r>
              <a:rPr lang="ru-RU" sz="1100" i="1" dirty="0" smtClean="0">
                <a:latin typeface="OfficinaSansC-Book"/>
              </a:rPr>
              <a:t>. </a:t>
            </a:r>
            <a:r>
              <a:rPr lang="ru-RU" sz="1100" i="1" dirty="0">
                <a:latin typeface="OfficinaSansC-Book"/>
              </a:rPr>
              <a:t>Криль </a:t>
            </a:r>
            <a:r>
              <a:rPr lang="ru-RU" sz="1100" i="1" dirty="0" smtClean="0">
                <a:latin typeface="OfficinaSansC-Book"/>
              </a:rPr>
              <a:t>уходит, </a:t>
            </a:r>
            <a:r>
              <a:rPr lang="ru-RU" sz="1100" i="1" dirty="0">
                <a:latin typeface="OfficinaSansC-Book"/>
              </a:rPr>
              <a:t>его место занимают желеобразные </a:t>
            </a:r>
            <a:r>
              <a:rPr lang="ru-RU" sz="1100" i="1" dirty="0" smtClean="0">
                <a:latin typeface="OfficinaSansC-Book"/>
              </a:rPr>
              <a:t>полупрозрачные </a:t>
            </a:r>
            <a:r>
              <a:rPr lang="ru-RU" sz="1100" b="1" i="1" dirty="0" smtClean="0">
                <a:latin typeface="OfficinaSansC-Book"/>
              </a:rPr>
              <a:t>сальпы</a:t>
            </a:r>
            <a:r>
              <a:rPr lang="ru-RU" sz="1100" i="1" dirty="0" smtClean="0">
                <a:latin typeface="OfficinaSansC-Book"/>
              </a:rPr>
              <a:t>, которых почти </a:t>
            </a:r>
            <a:r>
              <a:rPr lang="ru-RU" sz="1100" i="1" dirty="0">
                <a:latin typeface="OfficinaSansC-Book"/>
              </a:rPr>
              <a:t>никто не </a:t>
            </a:r>
            <a:r>
              <a:rPr lang="ru-RU" sz="1100" i="1" dirty="0" smtClean="0">
                <a:latin typeface="OfficinaSansC-Book"/>
              </a:rPr>
              <a:t>ест. Так пищевая </a:t>
            </a:r>
            <a:r>
              <a:rPr lang="ru-RU" sz="1100" i="1" dirty="0">
                <a:latin typeface="OfficinaSansC-Book"/>
              </a:rPr>
              <a:t>цепочка </a:t>
            </a:r>
            <a:r>
              <a:rPr lang="ru-RU" sz="1100" i="1" dirty="0" smtClean="0">
                <a:latin typeface="OfficinaSansC-Book"/>
              </a:rPr>
              <a:t>прерывается… </a:t>
            </a:r>
            <a:endParaRPr lang="en-US" sz="1100" i="1" dirty="0">
              <a:latin typeface="OfficinaSansC-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825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2.2. Как изменения климата влияют на… биоразнообразие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2564" y="1794437"/>
            <a:ext cx="7816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Кто из животных раньше других реагирует на изменение климата?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pic>
        <p:nvPicPr>
          <p:cNvPr id="17" name="Рисунок 7">
            <a:extLst>
              <a:ext uri="{FF2B5EF4-FFF2-40B4-BE49-F238E27FC236}">
                <a16:creationId xmlns:a16="http://schemas.microsoft.com/office/drawing/2014/main" xmlns="" id="{85D74EAC-FDCA-4747-990B-220D7AC140A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3030" y="2401037"/>
            <a:ext cx="2079558" cy="16069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2564" y="4007970"/>
            <a:ext cx="51697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OfficinaSansC-Book"/>
              </a:rPr>
              <a:t>Сокращение северной полярной шапки льдов – </a:t>
            </a:r>
            <a:r>
              <a:rPr lang="ru-RU" sz="1400" dirty="0" smtClean="0">
                <a:latin typeface="OfficinaSansC-Book"/>
              </a:rPr>
              <a:t>самый известный </a:t>
            </a:r>
            <a:r>
              <a:rPr lang="ru-RU" sz="1400" dirty="0">
                <a:latin typeface="OfficinaSansC-Book"/>
              </a:rPr>
              <a:t>пример потепления климата. Лёд нужен для </a:t>
            </a:r>
            <a:r>
              <a:rPr lang="ru-RU" sz="1400" dirty="0" smtClean="0">
                <a:latin typeface="OfficinaSansC-Book"/>
              </a:rPr>
              <a:t>миграций </a:t>
            </a:r>
            <a:r>
              <a:rPr lang="ru-RU" sz="1400" i="1" dirty="0">
                <a:latin typeface="OfficinaSansC-BookItalic"/>
              </a:rPr>
              <a:t>белого медведя </a:t>
            </a:r>
            <a:r>
              <a:rPr lang="ru-RU" sz="1400" dirty="0">
                <a:latin typeface="OfficinaSansC-Book"/>
              </a:rPr>
              <a:t>и для его охоты на тюленей. </a:t>
            </a:r>
            <a:endParaRPr lang="ru-RU" sz="1400" dirty="0" smtClean="0">
              <a:latin typeface="OfficinaSansC-Book"/>
            </a:endParaRPr>
          </a:p>
          <a:p>
            <a:endParaRPr lang="ru-RU" sz="1400" dirty="0">
              <a:latin typeface="OfficinaSansC-Book"/>
            </a:endParaRPr>
          </a:p>
          <a:p>
            <a:r>
              <a:rPr lang="ru-RU" sz="1400" dirty="0" smtClean="0">
                <a:latin typeface="OfficinaSansC-Book"/>
              </a:rPr>
              <a:t>Но </a:t>
            </a:r>
            <a:r>
              <a:rPr lang="ru-RU" sz="1400" dirty="0">
                <a:latin typeface="OfficinaSansC-Book"/>
              </a:rPr>
              <a:t>и </a:t>
            </a:r>
            <a:r>
              <a:rPr lang="ru-RU" sz="1400" dirty="0" smtClean="0">
                <a:latin typeface="OfficinaSansC-Book"/>
              </a:rPr>
              <a:t>для самих </a:t>
            </a:r>
            <a:r>
              <a:rPr lang="ru-RU" sz="1400" i="1" dirty="0">
                <a:latin typeface="OfficinaSansC-BookItalic"/>
              </a:rPr>
              <a:t>тюленей </a:t>
            </a:r>
            <a:r>
              <a:rPr lang="ru-RU" sz="1400" dirty="0">
                <a:latin typeface="OfficinaSansC-Book"/>
              </a:rPr>
              <a:t>лёд жизненно важен – без него им </a:t>
            </a:r>
            <a:r>
              <a:rPr lang="ru-RU" sz="1400" dirty="0" smtClean="0">
                <a:latin typeface="OfficinaSansC-Book"/>
              </a:rPr>
              <a:t>негде выращивать </a:t>
            </a:r>
            <a:r>
              <a:rPr lang="ru-RU" sz="1400" dirty="0">
                <a:latin typeface="OfficinaSansC-Book"/>
              </a:rPr>
              <a:t>детенышей. Если ледяные поля </a:t>
            </a:r>
            <a:r>
              <a:rPr lang="ru-RU" sz="1400" dirty="0" smtClean="0">
                <a:latin typeface="OfficinaSansC-Book"/>
              </a:rPr>
              <a:t>уменьшаются по </a:t>
            </a:r>
            <a:r>
              <a:rPr lang="ru-RU" sz="1400" dirty="0">
                <a:latin typeface="OfficinaSansC-Book"/>
              </a:rPr>
              <a:t>площади больше обычного, то тюленей становится </a:t>
            </a:r>
            <a:r>
              <a:rPr lang="ru-RU" sz="1400" dirty="0" smtClean="0">
                <a:latin typeface="OfficinaSansC-Book"/>
              </a:rPr>
              <a:t>меньше</a:t>
            </a:r>
            <a:r>
              <a:rPr lang="ru-RU" sz="1400" dirty="0">
                <a:latin typeface="OfficinaSansC-Book"/>
              </a:rPr>
              <a:t>, и белый медведь при недостатке пищи съедает </a:t>
            </a:r>
            <a:r>
              <a:rPr lang="ru-RU" sz="1400" dirty="0" smtClean="0">
                <a:latin typeface="OfficinaSansC-Book"/>
              </a:rPr>
              <a:t>добытого тюленя </a:t>
            </a:r>
            <a:r>
              <a:rPr lang="ru-RU" sz="1400" dirty="0">
                <a:latin typeface="OfficinaSansC-Book"/>
              </a:rPr>
              <a:t>целиком, в то время как раньше объедал только </a:t>
            </a:r>
            <a:r>
              <a:rPr lang="ru-RU" sz="1400" dirty="0" smtClean="0">
                <a:latin typeface="OfficinaSansC-Book"/>
              </a:rPr>
              <a:t>слой жира</a:t>
            </a:r>
            <a:r>
              <a:rPr lang="ru-RU" sz="1400" dirty="0">
                <a:latin typeface="OfficinaSansC-Book"/>
              </a:rPr>
              <a:t>, а остатками тюленьей туши питались все </a:t>
            </a:r>
            <a:r>
              <a:rPr lang="ru-RU" sz="1400" dirty="0" smtClean="0">
                <a:latin typeface="OfficinaSansC-Book"/>
              </a:rPr>
              <a:t>остальные обитатели </a:t>
            </a:r>
            <a:r>
              <a:rPr lang="ru-RU" sz="1400" dirty="0">
                <a:latin typeface="OfficinaSansC-Book"/>
              </a:rPr>
              <a:t>Арктики – песец и многочисленные птицы. </a:t>
            </a:r>
            <a:r>
              <a:rPr lang="ru-RU" sz="1400" dirty="0" smtClean="0">
                <a:latin typeface="OfficinaSansC-Book"/>
              </a:rPr>
              <a:t>Теперь им </a:t>
            </a:r>
            <a:r>
              <a:rPr lang="ru-RU" sz="1400" dirty="0">
                <a:latin typeface="OfficinaSansC-Book"/>
              </a:rPr>
              <a:t>и этого не достанется!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8036531" y="2300900"/>
            <a:ext cx="37186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latin typeface="OfficinaSansC-Book"/>
              </a:rPr>
              <a:t>На северной окраине Евразии лес медленно, но </a:t>
            </a:r>
            <a:r>
              <a:rPr lang="ru-RU" sz="1400" dirty="0" smtClean="0">
                <a:latin typeface="OfficinaSansC-Book"/>
              </a:rPr>
              <a:t>неотвратимо </a:t>
            </a:r>
            <a:r>
              <a:rPr lang="ru-RU" sz="1400" dirty="0">
                <a:latin typeface="OfficinaSansC-Book"/>
              </a:rPr>
              <a:t>наступает на тундру, продвигаясь на десятки </a:t>
            </a:r>
            <a:r>
              <a:rPr lang="ru-RU" sz="1400" dirty="0" smtClean="0">
                <a:latin typeface="OfficinaSansC-Book"/>
              </a:rPr>
              <a:t>километров за </a:t>
            </a:r>
            <a:r>
              <a:rPr lang="ru-RU" sz="1400" dirty="0">
                <a:latin typeface="OfficinaSansC-Book"/>
              </a:rPr>
              <a:t>столетие. При этом изменяются места обитания </a:t>
            </a:r>
            <a:r>
              <a:rPr lang="ru-RU" sz="1400" dirty="0" smtClean="0">
                <a:latin typeface="OfficinaSansC-Book"/>
              </a:rPr>
              <a:t>многочисленных </a:t>
            </a:r>
            <a:r>
              <a:rPr lang="ru-RU" sz="1400" dirty="0">
                <a:latin typeface="OfficinaSansC-Book"/>
              </a:rPr>
              <a:t>птиц и источники корма для них. </a:t>
            </a:r>
            <a:endParaRPr lang="ru-RU" sz="1400" dirty="0" smtClean="0">
              <a:latin typeface="OfficinaSansC-Book"/>
            </a:endParaRPr>
          </a:p>
          <a:p>
            <a:pPr>
              <a:spcAft>
                <a:spcPts val="1200"/>
              </a:spcAft>
            </a:pPr>
            <a:r>
              <a:rPr lang="ru-RU" sz="1400" dirty="0" smtClean="0">
                <a:latin typeface="OfficinaSansC-Book"/>
              </a:rPr>
              <a:t>Тёплые </a:t>
            </a:r>
            <a:r>
              <a:rPr lang="ru-RU" sz="1400" dirty="0">
                <a:latin typeface="OfficinaSansC-Book"/>
              </a:rPr>
              <a:t>зимы в </a:t>
            </a:r>
            <a:r>
              <a:rPr lang="ru-RU" sz="1400" dirty="0" smtClean="0">
                <a:latin typeface="OfficinaSansC-Book"/>
              </a:rPr>
              <a:t>Арктике </a:t>
            </a:r>
            <a:r>
              <a:rPr lang="ru-RU" sz="1400" dirty="0">
                <a:latin typeface="OfficinaSansC-Book"/>
              </a:rPr>
              <a:t>– настоящая катастрофа для диких и домашних </a:t>
            </a:r>
            <a:r>
              <a:rPr lang="ru-RU" sz="1400" i="1" dirty="0" smtClean="0">
                <a:latin typeface="OfficinaSansC-BookItalic"/>
              </a:rPr>
              <a:t>оленей</a:t>
            </a:r>
            <a:r>
              <a:rPr lang="ru-RU" sz="1400" dirty="0" smtClean="0">
                <a:latin typeface="OfficinaSansC-Book"/>
              </a:rPr>
              <a:t>. Оттепели </a:t>
            </a:r>
            <a:r>
              <a:rPr lang="ru-RU" sz="1400" dirty="0">
                <a:latin typeface="OfficinaSansC-Book"/>
              </a:rPr>
              <a:t>и зимние дожди покрывают снег ледяной </a:t>
            </a:r>
            <a:r>
              <a:rPr lang="ru-RU" sz="1400" dirty="0" smtClean="0">
                <a:latin typeface="OfficinaSansC-Book"/>
              </a:rPr>
              <a:t>коркой, которая </a:t>
            </a:r>
            <a:r>
              <a:rPr lang="ru-RU" sz="1400" dirty="0">
                <a:latin typeface="OfficinaSansC-Book"/>
              </a:rPr>
              <a:t>мешает оленям добывать основной зимний корм, </a:t>
            </a:r>
            <a:r>
              <a:rPr lang="ru-RU" sz="1400" dirty="0" smtClean="0">
                <a:latin typeface="OfficinaSansC-Book"/>
              </a:rPr>
              <a:t>лишайник </a:t>
            </a:r>
            <a:r>
              <a:rPr lang="ru-RU" sz="1400" dirty="0">
                <a:latin typeface="OfficinaSansC-Book"/>
              </a:rPr>
              <a:t>ягель.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09505" y="2377919"/>
            <a:ext cx="2123123" cy="1625877"/>
          </a:xfrm>
          <a:prstGeom prst="rect">
            <a:avLst/>
          </a:prstGeom>
        </p:spPr>
      </p:pic>
      <p:pic>
        <p:nvPicPr>
          <p:cNvPr id="23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0033" y="4301462"/>
            <a:ext cx="1982595" cy="1820872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2580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2.2. Как изменения климата влияют на… биоразнообразие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2564" y="1794437"/>
            <a:ext cx="72315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Как сохранить биоразнообразие?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Национальные парки, заповедники, заказники и памятники природы</a:t>
            </a:r>
            <a:r>
              <a:rPr lang="ru-RU" b="1" dirty="0">
                <a:solidFill>
                  <a:srgbClr val="00B050"/>
                </a:solidFill>
              </a:rPr>
              <a:t>  </a:t>
            </a:r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8FB9352-B2C1-4F1C-B681-E354681AD4A8}"/>
              </a:ext>
            </a:extLst>
          </p:cNvPr>
          <p:cNvSpPr txBox="1"/>
          <p:nvPr/>
        </p:nvSpPr>
        <p:spPr>
          <a:xfrm>
            <a:off x="922564" y="2611125"/>
            <a:ext cx="79076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/>
                </a:solidFill>
              </a:rPr>
              <a:t>Необходимо охранять не просто отдельные виды, а целые </a:t>
            </a:r>
            <a:r>
              <a:rPr lang="ru-RU" sz="1600" b="1" dirty="0" smtClean="0">
                <a:solidFill>
                  <a:schemeClr val="accent2"/>
                </a:solidFill>
              </a:rPr>
              <a:t>природные сообщества</a:t>
            </a:r>
            <a:r>
              <a:rPr lang="ru-RU" sz="1600" b="1" dirty="0">
                <a:solidFill>
                  <a:schemeClr val="accent2"/>
                </a:solidFill>
              </a:rPr>
              <a:t>, ландшафты</a:t>
            </a:r>
            <a:r>
              <a:rPr lang="ru-RU" sz="1600" b="1" dirty="0" smtClean="0">
                <a:solidFill>
                  <a:schemeClr val="accent2"/>
                </a:solidFill>
              </a:rPr>
              <a:t>. </a:t>
            </a:r>
            <a:r>
              <a:rPr lang="ru-RU" sz="1600" dirty="0"/>
              <a:t>Именно для этих целей создаются особо охраняемые </a:t>
            </a:r>
            <a:r>
              <a:rPr lang="ru-RU" sz="1600" dirty="0" smtClean="0"/>
              <a:t>природные территории </a:t>
            </a:r>
            <a:r>
              <a:rPr lang="ru-RU" sz="1600" dirty="0"/>
              <a:t>– заповедники, заказники, национальные парки, памятники природы.</a:t>
            </a:r>
            <a:endParaRPr lang="ru-RU" sz="1600" b="1" dirty="0">
              <a:solidFill>
                <a:schemeClr val="accent2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6C2CB43-7A7E-4B07-BAC9-66715E16B7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216" y="3464416"/>
            <a:ext cx="5624358" cy="13587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B2B6298-3252-4D83-A9ED-27FF06CB70A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6474" y="3632641"/>
            <a:ext cx="5276627" cy="1245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/>
          <a:srcRect t="8593"/>
          <a:stretch/>
        </p:blipFill>
        <p:spPr>
          <a:xfrm>
            <a:off x="768343" y="4812118"/>
            <a:ext cx="5531873" cy="16294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353431" y="4934324"/>
            <a:ext cx="57573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OfficinaSansC-Book"/>
              </a:rPr>
              <a:t>Национальный парк </a:t>
            </a:r>
            <a:r>
              <a:rPr lang="ru-RU" sz="1400" dirty="0" smtClean="0">
                <a:latin typeface="OfficinaSansC-Book"/>
              </a:rPr>
              <a:t>- </a:t>
            </a:r>
            <a:r>
              <a:rPr lang="ru-RU" sz="1400" dirty="0">
                <a:latin typeface="OfficinaSansC-Book"/>
              </a:rPr>
              <a:t>э</a:t>
            </a:r>
            <a:r>
              <a:rPr lang="ru-RU" sz="1400" dirty="0" smtClean="0">
                <a:latin typeface="OfficinaSansC-Book"/>
              </a:rPr>
              <a:t>то </a:t>
            </a:r>
            <a:r>
              <a:rPr lang="ru-RU" sz="1400" dirty="0">
                <a:latin typeface="OfficinaSansC-Book"/>
              </a:rPr>
              <a:t>охраняемая территория, которую могут </a:t>
            </a:r>
            <a:r>
              <a:rPr lang="ru-RU" sz="1400" dirty="0" smtClean="0">
                <a:latin typeface="OfficinaSansC-Book"/>
              </a:rPr>
              <a:t>посещать туристы</a:t>
            </a:r>
            <a:r>
              <a:rPr lang="ru-RU" sz="1400" dirty="0">
                <a:latin typeface="OfficinaSansC-Book"/>
              </a:rPr>
              <a:t>, однако деятельность человека в </a:t>
            </a:r>
            <a:r>
              <a:rPr lang="ru-RU" sz="1400" dirty="0" smtClean="0">
                <a:latin typeface="OfficinaSansC-Book"/>
              </a:rPr>
              <a:t>нём ограничена</a:t>
            </a:r>
            <a:r>
              <a:rPr lang="ru-RU" sz="1400" dirty="0">
                <a:latin typeface="OfficinaSansC-Book"/>
              </a:rPr>
              <a:t>. Национальные парки </a:t>
            </a:r>
            <a:r>
              <a:rPr lang="ru-RU" sz="1400" dirty="0" smtClean="0">
                <a:latin typeface="OfficinaSansC-Book"/>
              </a:rPr>
              <a:t>обычно создают </a:t>
            </a:r>
            <a:r>
              <a:rPr lang="ru-RU" sz="1400" dirty="0">
                <a:latin typeface="OfficinaSansC-Book"/>
              </a:rPr>
              <a:t>в местах, где много разнообразных ландшафтов (как типичных, так </a:t>
            </a:r>
            <a:r>
              <a:rPr lang="ru-RU" sz="1400" dirty="0" smtClean="0">
                <a:latin typeface="OfficinaSansC-Book"/>
              </a:rPr>
              <a:t>и уникальных), редких</a:t>
            </a:r>
            <a:r>
              <a:rPr lang="ru-RU" sz="1400" dirty="0">
                <a:latin typeface="OfficinaSansC-Book"/>
              </a:rPr>
              <a:t>, находящихся под угрозой исчезновения животных, растений, уникальных </a:t>
            </a:r>
            <a:r>
              <a:rPr lang="ru-RU" sz="1400" dirty="0" smtClean="0">
                <a:latin typeface="OfficinaSansC-Book"/>
              </a:rPr>
              <a:t>геологических</a:t>
            </a:r>
            <a:r>
              <a:rPr lang="ru-RU" sz="1400" dirty="0">
                <a:latin typeface="OfficinaSansC-Book"/>
              </a:rPr>
              <a:t>, водных </a:t>
            </a:r>
            <a:r>
              <a:rPr lang="ru-RU" sz="1400" dirty="0" smtClean="0">
                <a:latin typeface="OfficinaSansC-Book"/>
              </a:rPr>
              <a:t>объектов.</a:t>
            </a:r>
            <a:endParaRPr lang="en-US" sz="1400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6658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2.2. Как изменения климата влияют на… биоразнообразие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2564" y="1794437"/>
            <a:ext cx="72366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Как сохранить биоразнообразие?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Экотуризм</a:t>
            </a:r>
            <a:r>
              <a:rPr lang="ru-RU" b="1" dirty="0">
                <a:solidFill>
                  <a:srgbClr val="00B050"/>
                </a:solidFill>
              </a:rPr>
              <a:t>  </a:t>
            </a:r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25A0F6-E9DD-4EBF-A1E6-1D6507B6C58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18445" y="1658493"/>
            <a:ext cx="3051118" cy="23542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C1A8CBB-BAF4-4C07-A38E-6F784C76CB6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4047" y="4093313"/>
            <a:ext cx="6399319" cy="21431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6D09350-4220-4BD5-935B-829C9C003D1B}"/>
              </a:ext>
            </a:extLst>
          </p:cNvPr>
          <p:cNvSpPr txBox="1"/>
          <p:nvPr/>
        </p:nvSpPr>
        <p:spPr>
          <a:xfrm>
            <a:off x="914875" y="2420529"/>
            <a:ext cx="7153360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/>
              <a:t>Экотуризм</a:t>
            </a:r>
            <a:r>
              <a:rPr lang="ru-RU" sz="1600" dirty="0"/>
              <a:t> – это возможность увидеть нетронутую, дикую природу, понять, насколько она разнообразна, как сильно зависит от человека, и задуматься над вопросом</a:t>
            </a:r>
            <a:r>
              <a:rPr lang="ru-RU" sz="1600" i="1" dirty="0"/>
              <a:t>: «А что я могу сделать для своей планеты?». </a:t>
            </a:r>
            <a:endParaRPr lang="ru-RU" sz="1600" i="1" dirty="0" smtClean="0"/>
          </a:p>
          <a:p>
            <a:pPr>
              <a:spcAft>
                <a:spcPts val="600"/>
              </a:spcAft>
            </a:pPr>
            <a:r>
              <a:rPr lang="ru-RU" sz="1600" dirty="0" smtClean="0"/>
              <a:t>Участники </a:t>
            </a:r>
            <a:r>
              <a:rPr lang="ru-RU" sz="1600" dirty="0"/>
              <a:t>экопутешествий изучают законы природы, участвуют в действиях, которые помогают поддержать и сохранить её, стараются свести своё влияние на окружающую среду до минимума.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F522835-E402-4005-A4AE-1ADF642BA69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50941" y="4182821"/>
            <a:ext cx="3018622" cy="1964171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1461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2.2. Как изменения климата влияют на… биоразнообразие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2564" y="1794437"/>
            <a:ext cx="72366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Как сохранить биоразнообразие?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Красная книга</a:t>
            </a:r>
            <a:endParaRPr lang="ru-RU" b="1" dirty="0">
              <a:solidFill>
                <a:srgbClr val="00B050"/>
              </a:solidFill>
            </a:endParaRPr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6DB5994-6880-49AA-AB19-07E55953F670}"/>
              </a:ext>
            </a:extLst>
          </p:cNvPr>
          <p:cNvSpPr txBox="1"/>
          <p:nvPr/>
        </p:nvSpPr>
        <p:spPr>
          <a:xfrm>
            <a:off x="3730689" y="4705384"/>
            <a:ext cx="58198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Красная книга – это </a:t>
            </a:r>
            <a:r>
              <a:rPr lang="ru-RU" sz="1600" dirty="0" smtClean="0"/>
              <a:t>список </a:t>
            </a:r>
            <a:r>
              <a:rPr lang="ru-RU" sz="1600" dirty="0"/>
              <a:t>редких и находящихся под угрозой исчезновения видов животных, растений и грибов. Цвет её напоминает об опасности и о необходимости защитить и сохранить такие виды.</a:t>
            </a:r>
          </a:p>
        </p:txBody>
      </p:sp>
      <p:pic>
        <p:nvPicPr>
          <p:cNvPr id="16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5861" y="4483328"/>
            <a:ext cx="1982595" cy="1820872"/>
          </a:xfrm>
          <a:prstGeom prst="rect">
            <a:avLst/>
          </a:prstGeom>
        </p:spPr>
      </p:pic>
      <p:pic>
        <p:nvPicPr>
          <p:cNvPr id="4100" name="Picture 4" descr="https://ecolog29.ru/wp-content/uploads/2019/11/%D0%9A%D1%80%D0%B0%D1%81%D0%BD%D0%B0%D1%8F-%D0%9A%D0%BD%D0%B8%D0%B3%D0%B0-%D0%A0%D0%BE%D1%81%D1%81%D0%B8%D0%B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8556" y="2604984"/>
            <a:ext cx="3480816" cy="182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m.media-amazon.com/images/I/51-eOjcMdn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564" y="2656211"/>
            <a:ext cx="2735992" cy="364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interfax.by/files/2012-10/20121004-133744-5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1406" y="2624107"/>
            <a:ext cx="2269146" cy="174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vologda-oblast.ru/images/o_regione/priroda/krasnaya_kniga/flowe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2685" y="2599816"/>
            <a:ext cx="2348948" cy="176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0644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2.2. Как изменения климата влияют на… биоразнообразие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1289" y="1803801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Вопросы на закрепление  </a:t>
            </a:r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01288" y="4696905"/>
            <a:ext cx="527830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1200"/>
              </a:spcAft>
              <a:defRPr/>
            </a:pPr>
            <a:r>
              <a:rPr lang="ru-RU" sz="1600" b="1" dirty="0"/>
              <a:t>2</a:t>
            </a:r>
            <a:r>
              <a:rPr lang="ru-RU" sz="1600" b="1" dirty="0" smtClean="0"/>
              <a:t>. </a:t>
            </a:r>
            <a:r>
              <a:rPr lang="ru-RU" sz="1600" b="1" dirty="0"/>
              <a:t>Как потепление климата влияет на северных оленей?</a:t>
            </a:r>
          </a:p>
          <a:p>
            <a:pPr marL="514350" indent="-514350">
              <a:spcAft>
                <a:spcPts val="1200"/>
              </a:spcAft>
              <a:defRPr/>
            </a:pPr>
            <a:r>
              <a:rPr lang="ru-RU" sz="1600" dirty="0"/>
              <a:t>А. У них увеличивается кормовая </a:t>
            </a:r>
            <a:r>
              <a:rPr lang="ru-RU" sz="1600" dirty="0" smtClean="0"/>
              <a:t>база;</a:t>
            </a:r>
            <a:endParaRPr lang="ru-RU" sz="1600" dirty="0"/>
          </a:p>
          <a:p>
            <a:pPr marL="514350" indent="-514350">
              <a:spcAft>
                <a:spcPts val="1200"/>
              </a:spcAft>
              <a:defRPr/>
            </a:pPr>
            <a:r>
              <a:rPr lang="ru-RU" sz="1600" dirty="0"/>
              <a:t>Б. У них уменьшается кормовая </a:t>
            </a:r>
            <a:r>
              <a:rPr lang="ru-RU" sz="1600" dirty="0" smtClean="0"/>
              <a:t>база;</a:t>
            </a:r>
            <a:endParaRPr lang="ru-RU" sz="1600" dirty="0"/>
          </a:p>
          <a:p>
            <a:pPr marL="514350" indent="-514350">
              <a:spcAft>
                <a:spcPts val="1200"/>
              </a:spcAft>
              <a:defRPr/>
            </a:pPr>
            <a:r>
              <a:rPr lang="ru-RU" sz="1600" dirty="0"/>
              <a:t>В. Это позволяет оленям легче переносить суровые зимы.</a:t>
            </a:r>
          </a:p>
        </p:txBody>
      </p:sp>
      <p:sp>
        <p:nvSpPr>
          <p:cNvPr id="7" name="Rectangle 6"/>
          <p:cNvSpPr/>
          <p:nvPr/>
        </p:nvSpPr>
        <p:spPr>
          <a:xfrm>
            <a:off x="601289" y="2241975"/>
            <a:ext cx="527830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14350">
              <a:spcAft>
                <a:spcPts val="1200"/>
              </a:spcAft>
              <a:defRPr/>
            </a:pPr>
            <a:r>
              <a:rPr lang="ru-RU" sz="1600" b="1" dirty="0"/>
              <a:t>1</a:t>
            </a:r>
            <a:r>
              <a:rPr lang="ru-RU" sz="1600" b="1" dirty="0" smtClean="0"/>
              <a:t>. </a:t>
            </a:r>
            <a:r>
              <a:rPr lang="ru-RU" sz="1600" b="1" dirty="0"/>
              <a:t>Самая богатая по видовому разнообразию </a:t>
            </a:r>
            <a:r>
              <a:rPr lang="ru-RU" sz="1600" b="1" dirty="0" smtClean="0"/>
              <a:t>экосистема </a:t>
            </a:r>
            <a:r>
              <a:rPr lang="ru-RU" sz="1600" b="1" dirty="0"/>
              <a:t>на </a:t>
            </a:r>
            <a:r>
              <a:rPr lang="ru-RU" sz="1600" b="1" dirty="0" smtClean="0"/>
              <a:t>Земле?</a:t>
            </a:r>
            <a:endParaRPr lang="ru-RU" sz="1600" b="1" dirty="0"/>
          </a:p>
          <a:p>
            <a:pPr marL="514350" indent="-514350">
              <a:spcAft>
                <a:spcPts val="1200"/>
              </a:spcAft>
              <a:defRPr/>
            </a:pPr>
            <a:r>
              <a:rPr lang="ru-RU" sz="1600" dirty="0"/>
              <a:t>А. Саванны и тропические </a:t>
            </a:r>
            <a:r>
              <a:rPr lang="ru-RU" sz="1600" dirty="0" err="1"/>
              <a:t>злаковники</a:t>
            </a:r>
            <a:r>
              <a:rPr lang="ru-RU" sz="1600" dirty="0"/>
              <a:t>; </a:t>
            </a:r>
          </a:p>
          <a:p>
            <a:pPr marL="514350" indent="-514350">
              <a:spcAft>
                <a:spcPts val="1200"/>
              </a:spcAft>
              <a:defRPr/>
            </a:pPr>
            <a:r>
              <a:rPr lang="ru-RU" sz="1600" dirty="0"/>
              <a:t>Б. Листопадные массивы умеренной зоны; </a:t>
            </a:r>
          </a:p>
          <a:p>
            <a:pPr marL="514350" indent="-514350">
              <a:spcAft>
                <a:spcPts val="1200"/>
              </a:spcAft>
              <a:defRPr/>
            </a:pPr>
            <a:r>
              <a:rPr lang="ru-RU" sz="1600" dirty="0"/>
              <a:t>В. Дождевые тропические леса.</a:t>
            </a:r>
          </a:p>
        </p:txBody>
      </p:sp>
      <p:pic>
        <p:nvPicPr>
          <p:cNvPr id="11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4320" y="838532"/>
            <a:ext cx="1390849" cy="12019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48449" y="4703431"/>
            <a:ext cx="542222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1200"/>
              </a:spcAft>
              <a:defRPr/>
            </a:pPr>
            <a:r>
              <a:rPr lang="ru-RU" sz="1600" b="1" dirty="0"/>
              <a:t>4</a:t>
            </a:r>
            <a:r>
              <a:rPr lang="ru-RU" sz="1600" b="1" dirty="0" smtClean="0"/>
              <a:t>. Любая хозяйственная деятельность запрещена: </a:t>
            </a:r>
            <a:endParaRPr lang="ru-RU" sz="1600" b="1" dirty="0"/>
          </a:p>
          <a:p>
            <a:pPr marL="514350" indent="-514350">
              <a:spcAft>
                <a:spcPts val="1200"/>
              </a:spcAft>
              <a:defRPr/>
            </a:pPr>
            <a:r>
              <a:rPr lang="ru-RU" sz="1600" dirty="0" smtClean="0"/>
              <a:t>А. В заказниках;</a:t>
            </a:r>
          </a:p>
          <a:p>
            <a:pPr marL="514350" indent="-514350">
              <a:spcAft>
                <a:spcPts val="1200"/>
              </a:spcAft>
              <a:defRPr/>
            </a:pPr>
            <a:r>
              <a:rPr lang="ru-RU" sz="1600" dirty="0" smtClean="0"/>
              <a:t>Б</a:t>
            </a:r>
            <a:r>
              <a:rPr lang="ru-RU" sz="1600" dirty="0"/>
              <a:t>. </a:t>
            </a:r>
            <a:r>
              <a:rPr lang="ru-RU" sz="1600" dirty="0" smtClean="0"/>
              <a:t> В заповедниках;</a:t>
            </a:r>
          </a:p>
          <a:p>
            <a:pPr marL="514350" indent="-514350">
              <a:spcAft>
                <a:spcPts val="1200"/>
              </a:spcAft>
              <a:defRPr/>
            </a:pPr>
            <a:r>
              <a:rPr lang="ru-RU" sz="1600" dirty="0" smtClean="0"/>
              <a:t>В. В национальных парках.</a:t>
            </a:r>
            <a:endParaRPr lang="ru-RU" sz="1600" dirty="0"/>
          </a:p>
        </p:txBody>
      </p:sp>
      <p:sp>
        <p:nvSpPr>
          <p:cNvPr id="14" name="Rectangle 13"/>
          <p:cNvSpPr/>
          <p:nvPr/>
        </p:nvSpPr>
        <p:spPr>
          <a:xfrm>
            <a:off x="6089904" y="2233192"/>
            <a:ext cx="5664653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14350">
              <a:spcAft>
                <a:spcPts val="1200"/>
              </a:spcAft>
              <a:defRPr/>
            </a:pPr>
            <a:r>
              <a:rPr lang="ru-RU" sz="1600" b="1" dirty="0"/>
              <a:t>3</a:t>
            </a:r>
            <a:r>
              <a:rPr lang="ru-RU" sz="1600" b="1" dirty="0" smtClean="0"/>
              <a:t>. Каков</a:t>
            </a:r>
            <a:r>
              <a:rPr lang="ru-RU" sz="1600" b="1" dirty="0"/>
              <a:t>а</a:t>
            </a:r>
            <a:r>
              <a:rPr lang="ru-RU" sz="1600" b="1" dirty="0" smtClean="0"/>
              <a:t> главная причина гибели кораллов, связанная с изменением климата?</a:t>
            </a:r>
            <a:endParaRPr lang="ru-RU" sz="1600" b="1" dirty="0"/>
          </a:p>
          <a:p>
            <a:pPr marL="182880" indent="-514350">
              <a:spcAft>
                <a:spcPts val="1200"/>
              </a:spcAft>
              <a:defRPr/>
            </a:pPr>
            <a:r>
              <a:rPr lang="ru-RU" sz="1600" dirty="0" smtClean="0"/>
              <a:t>А. Исчезновение водорослей, которыми питаются кораллы, из-за потепления Мирового океана;</a:t>
            </a:r>
          </a:p>
          <a:p>
            <a:pPr marL="182880" indent="-514350">
              <a:spcAft>
                <a:spcPts val="1200"/>
              </a:spcAft>
              <a:defRPr/>
            </a:pPr>
            <a:r>
              <a:rPr lang="ru-RU" sz="1600" dirty="0" smtClean="0"/>
              <a:t>Б</a:t>
            </a:r>
            <a:r>
              <a:rPr lang="ru-RU" sz="1600" dirty="0"/>
              <a:t>. </a:t>
            </a:r>
            <a:r>
              <a:rPr lang="ru-RU" sz="1600" dirty="0" smtClean="0"/>
              <a:t>Бурный расцвет водорослей, </a:t>
            </a:r>
            <a:r>
              <a:rPr lang="ru-RU" sz="1600" dirty="0"/>
              <a:t>которыми питаются </a:t>
            </a:r>
            <a:r>
              <a:rPr lang="ru-RU" sz="1600" dirty="0" smtClean="0"/>
              <a:t>кораллы, из-за попадания загрязняющих веществ в океан;</a:t>
            </a:r>
          </a:p>
          <a:p>
            <a:pPr marL="182880" indent="-514350">
              <a:spcAft>
                <a:spcPts val="1200"/>
              </a:spcAft>
              <a:defRPr/>
            </a:pPr>
            <a:r>
              <a:rPr lang="ru-RU" sz="1600" dirty="0" smtClean="0"/>
              <a:t>В. Активный рыбный промысел.   </a:t>
            </a:r>
            <a:endParaRPr lang="ru-RU" sz="1600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6714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2.3. Как изменения климата влияют на… леса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2564" y="1794437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Что такое лес?  </a:t>
            </a:r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pic>
        <p:nvPicPr>
          <p:cNvPr id="13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564" y="2458667"/>
            <a:ext cx="1531620" cy="16031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87513" y="2265681"/>
            <a:ext cx="573551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/>
              <a:t>В мире существует более 800 различных определений леса! </a:t>
            </a:r>
          </a:p>
          <a:p>
            <a:pPr>
              <a:spcAft>
                <a:spcPts val="600"/>
              </a:spcAft>
            </a:pPr>
            <a:r>
              <a:rPr lang="ru-RU" sz="1600" dirty="0"/>
              <a:t>Самый распространённый подход, используемый ООН, включает такие показатели, как: 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ru-RU" sz="1600" dirty="0"/>
              <a:t>высота деревьев – не менее 5 м, 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ru-RU" sz="1600" dirty="0"/>
              <a:t>сомкнутость крон деревьев (доля земли в тени кроны деревьев) – не менее 10 % и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ru-RU" sz="1600" dirty="0"/>
              <a:t>минимальная площадь – 0,5 га.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51411" y="2325171"/>
            <a:ext cx="3456713" cy="21408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49918" y="4996797"/>
            <a:ext cx="10819753" cy="66172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Около 4 млрд га или около 30% от общей территории суши покрыто лесами.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Около половины мировых лесных массивов расположено в трёх странах: России, Канаде и Бразилии.</a:t>
            </a:r>
            <a:endParaRPr lang="en-US" sz="160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3074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2.3. Как изменения климата влияют на… леса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2564" y="1794437"/>
            <a:ext cx="353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Типы лесов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r="4917"/>
          <a:stretch/>
        </p:blipFill>
        <p:spPr>
          <a:xfrm>
            <a:off x="4535316" y="1756785"/>
            <a:ext cx="7439807" cy="4747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22564" y="2093530"/>
            <a:ext cx="3612752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400" dirty="0"/>
              <a:t>Леса обычно классифицируются как </a:t>
            </a:r>
            <a:r>
              <a:rPr lang="ru-RU" sz="1400" b="1" dirty="0">
                <a:solidFill>
                  <a:srgbClr val="00B050"/>
                </a:solidFill>
              </a:rPr>
              <a:t>вечнозеленые</a:t>
            </a:r>
            <a:r>
              <a:rPr lang="ru-RU" sz="1400" dirty="0"/>
              <a:t> или </a:t>
            </a:r>
            <a:r>
              <a:rPr lang="ru-RU" sz="1400" b="1" dirty="0">
                <a:solidFill>
                  <a:srgbClr val="00B050"/>
                </a:solidFill>
              </a:rPr>
              <a:t>листопадные</a:t>
            </a:r>
            <a:r>
              <a:rPr lang="ru-RU" sz="1400" dirty="0"/>
              <a:t> и с точки зрения преобладающих древесных пород (широколиственные, хвойные или смешанные). </a:t>
            </a:r>
          </a:p>
          <a:p>
            <a:pPr marL="514350" indent="-514350">
              <a:spcAft>
                <a:spcPts val="600"/>
              </a:spcAft>
              <a:defRPr/>
            </a:pPr>
            <a:r>
              <a:rPr lang="ru-RU" sz="1400" dirty="0"/>
              <a:t>К основным типам лесов относятся:</a:t>
            </a:r>
          </a:p>
          <a:p>
            <a:pPr marL="514350" indent="-514350"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B050"/>
                </a:solidFill>
              </a:rPr>
              <a:t>Бореальные леса (тайга) </a:t>
            </a:r>
            <a:r>
              <a:rPr lang="ru-RU" sz="1400" dirty="0"/>
              <a:t>– северные вечнозелёные хвойные леса.</a:t>
            </a:r>
          </a:p>
          <a:p>
            <a:pPr marL="514350" indent="-514350"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Широколиственные, хвойные и смешанные </a:t>
            </a:r>
            <a:r>
              <a:rPr lang="ru-RU" sz="1400" b="1" dirty="0">
                <a:solidFill>
                  <a:srgbClr val="00B050"/>
                </a:solidFill>
              </a:rPr>
              <a:t>леса умеренного климата</a:t>
            </a:r>
            <a:r>
              <a:rPr lang="ru-RU" sz="1400" dirty="0"/>
              <a:t>.</a:t>
            </a:r>
          </a:p>
          <a:p>
            <a:pPr marL="514350" indent="-514350"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B050"/>
                </a:solidFill>
              </a:rPr>
              <a:t>Средиземноморские леса</a:t>
            </a:r>
            <a:r>
              <a:rPr lang="ru-RU" sz="1400" dirty="0"/>
              <a:t>, которые обычно состоят из вечнозелёных широколиственных, хвойных и </a:t>
            </a:r>
            <a:r>
              <a:rPr lang="ru-RU" sz="1400" dirty="0" err="1"/>
              <a:t>склерофитовых</a:t>
            </a:r>
            <a:r>
              <a:rPr lang="ru-RU" sz="1400" dirty="0"/>
              <a:t> пород. </a:t>
            </a:r>
          </a:p>
          <a:p>
            <a:pPr marL="514350" indent="-514350"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B050"/>
                </a:solidFill>
              </a:rPr>
              <a:t>Тропические и субтропические </a:t>
            </a:r>
            <a:r>
              <a:rPr lang="ru-RU" sz="1400" dirty="0"/>
              <a:t>влажные вечнозелёные, переменно-влажные листопадные и хвойные леса.</a:t>
            </a:r>
            <a:endParaRPr lang="en-US" sz="14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7081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242537"/>
            <a:ext cx="12184618" cy="615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480" y="749290"/>
            <a:ext cx="83515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|  Можно ли адаптироваться к их неизбежным последствиям?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3015" y="1878944"/>
            <a:ext cx="3110077" cy="4363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/>
          <a:srcRect r="9975"/>
          <a:stretch/>
        </p:blipFill>
        <p:spPr>
          <a:xfrm>
            <a:off x="4511422" y="1934618"/>
            <a:ext cx="5872293" cy="4307919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34554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2.3. Как изменения климата влияют на… леса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2564" y="1794437"/>
            <a:ext cx="353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Как леса зависят от климата?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B2E8EE-8B83-4975-A4A2-43592519AD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765" t="6671" r="3463" b="4491"/>
          <a:stretch/>
        </p:blipFill>
        <p:spPr>
          <a:xfrm>
            <a:off x="9467274" y="4487352"/>
            <a:ext cx="1893913" cy="22374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5D8B879-B9AE-4FF1-AA2B-8FB6B2DE39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5734" r="3865" b="2550"/>
          <a:stretch/>
        </p:blipFill>
        <p:spPr>
          <a:xfrm>
            <a:off x="9467274" y="1997031"/>
            <a:ext cx="1888698" cy="22100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FAFC1C0-E044-4DC9-B94A-A65CBDC2FF12}"/>
              </a:ext>
            </a:extLst>
          </p:cNvPr>
          <p:cNvSpPr txBox="1"/>
          <p:nvPr/>
        </p:nvSpPr>
        <p:spPr>
          <a:xfrm>
            <a:off x="3915966" y="2568699"/>
            <a:ext cx="5190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Жизнь леса и его географическое распространение зависят от </a:t>
            </a:r>
            <a:r>
              <a:rPr lang="ru-RU" sz="1600" b="1" i="1" dirty="0">
                <a:solidFill>
                  <a:schemeClr val="accent6"/>
                </a:solidFill>
              </a:rPr>
              <a:t>климатических условий</a:t>
            </a:r>
            <a:r>
              <a:rPr lang="ru-RU" sz="1600" dirty="0"/>
              <a:t>, в первую очередь </a:t>
            </a:r>
            <a:r>
              <a:rPr lang="ru-RU" sz="1600" b="1" u="sng" dirty="0"/>
              <a:t>температуры воздуха и количества осадков.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346FEEC-BD54-4904-9EF0-FE20ABBF0A9A}"/>
              </a:ext>
            </a:extLst>
          </p:cNvPr>
          <p:cNvSpPr txBox="1"/>
          <p:nvPr/>
        </p:nvSpPr>
        <p:spPr>
          <a:xfrm>
            <a:off x="3960214" y="3633613"/>
            <a:ext cx="51021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Помимо климата на площадь лесного покрова серьёзное влияние оказывает </a:t>
            </a:r>
            <a:r>
              <a:rPr lang="ru-RU" sz="1600" b="1" u="sng" dirty="0"/>
              <a:t>рельеф местности</a:t>
            </a:r>
            <a:r>
              <a:rPr lang="ru-RU" sz="1600" dirty="0"/>
              <a:t>, </a:t>
            </a:r>
            <a:r>
              <a:rPr lang="ru-RU" sz="1600" b="1" u="sng" dirty="0"/>
              <a:t>грунты, водоёмы и деятельность человека.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CC29E6A-E6C4-4425-9C80-D1E1DA09E2A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63681" y="4626242"/>
            <a:ext cx="1530229" cy="1603387"/>
          </a:xfrm>
          <a:prstGeom prst="rect">
            <a:avLst/>
          </a:prstGeom>
        </p:spPr>
      </p:pic>
      <p:pic>
        <p:nvPicPr>
          <p:cNvPr id="1026" name="Picture 2" descr="https://upload.wikimedia.org/wikipedia/commons/thumb/6/6d/Forest_on_Barro_Colorado.png/220px-Forest_on_Barro_Colorad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564" y="2632010"/>
            <a:ext cx="2545914" cy="297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92792" y="2397446"/>
            <a:ext cx="18646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i="1" dirty="0" smtClean="0"/>
              <a:t>Влажный тропический лес.</a:t>
            </a:r>
            <a:endParaRPr lang="en-US" sz="11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325640" y="4228118"/>
            <a:ext cx="10839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i="1" dirty="0" smtClean="0"/>
              <a:t>Южная тайга.</a:t>
            </a:r>
            <a:endParaRPr lang="en-US" sz="11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9705876" y="1592993"/>
            <a:ext cx="17011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i="1" dirty="0" smtClean="0"/>
              <a:t>Широколиственный лес </a:t>
            </a:r>
          </a:p>
          <a:p>
            <a:pPr algn="r"/>
            <a:r>
              <a:rPr lang="ru-RU" sz="1100" i="1" dirty="0" smtClean="0"/>
              <a:t>умеренного климата.</a:t>
            </a:r>
            <a:endParaRPr lang="en-US" sz="1100" i="1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4080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2.3. Как изменения климата влияют на… леса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2564" y="1836002"/>
            <a:ext cx="608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Как изменения климата влияют на лес?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CB02E48-F719-48A1-A9C5-FE0AE8D10CAF}"/>
              </a:ext>
            </a:extLst>
          </p:cNvPr>
          <p:cNvSpPr txBox="1"/>
          <p:nvPr/>
        </p:nvSpPr>
        <p:spPr>
          <a:xfrm>
            <a:off x="922564" y="2198730"/>
            <a:ext cx="108839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/>
              <a:t>В умеренном климате Северного полушария изменения</a:t>
            </a:r>
            <a:r>
              <a:rPr lang="ru-RU" sz="1600" dirty="0"/>
              <a:t>, связанные с потеплением </a:t>
            </a:r>
            <a:r>
              <a:rPr lang="ru-RU" sz="1600" dirty="0" smtClean="0"/>
              <a:t>климата, </a:t>
            </a:r>
            <a:r>
              <a:rPr lang="ru-RU" sz="1600" dirty="0"/>
              <a:t>проявляются </a:t>
            </a:r>
            <a:r>
              <a:rPr lang="ru-RU" sz="1600" b="1" dirty="0">
                <a:solidFill>
                  <a:srgbClr val="00B050"/>
                </a:solidFill>
              </a:rPr>
              <a:t>на северной границе распространения </a:t>
            </a:r>
            <a:r>
              <a:rPr lang="ru-RU" sz="1600" b="1" dirty="0" smtClean="0">
                <a:solidFill>
                  <a:srgbClr val="00B050"/>
                </a:solidFill>
              </a:rPr>
              <a:t>леса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1600" dirty="0"/>
              <a:t>На Полярном Урале деревья и кустарники поднимаются выше по склонам гор, занимая постепенно пояс горных тундр.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2C4DADE-777B-48B0-8058-5241A4648892}"/>
              </a:ext>
            </a:extLst>
          </p:cNvPr>
          <p:cNvSpPr txBox="1"/>
          <p:nvPr/>
        </p:nvSpPr>
        <p:spPr>
          <a:xfrm>
            <a:off x="2359120" y="4442394"/>
            <a:ext cx="37727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1" dirty="0"/>
              <a:t>Согласно большинству прогнозов, из всех лесных регионов планеты наибольшие изменения, связанные с потеплением климата, будут происходить в северных лесах Евразии и Северной Америки за счёт смещения северной и южной лесных границ.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B4E509-DFF0-43A4-9B25-30ACAFBF7881}"/>
              </a:ext>
            </a:extLst>
          </p:cNvPr>
          <p:cNvSpPr txBox="1"/>
          <p:nvPr/>
        </p:nvSpPr>
        <p:spPr>
          <a:xfrm>
            <a:off x="922564" y="3030809"/>
            <a:ext cx="8393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</a:rPr>
              <a:t>Южная граница леса </a:t>
            </a:r>
            <a:r>
              <a:rPr lang="ru-RU" sz="1600" dirty="0"/>
              <a:t>тоже меняется. В лесостепной и степной зонах европейской части России происходит постепенное исчезновение дубрав в основном из-за летних засух.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4256886-76DD-4D90-A0FA-CA5C01DCCF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6058" y="3615584"/>
            <a:ext cx="5270460" cy="30329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4A40FD0-07D8-4EC5-8096-9E4A408E262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2564" y="4354094"/>
            <a:ext cx="1341236" cy="1688738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2948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2.3. Как изменения климата влияют на… леса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2479" y="1806076"/>
            <a:ext cx="37003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Как леса влияют на климат?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Пул углерода  </a:t>
            </a:r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pic>
        <p:nvPicPr>
          <p:cNvPr id="16" name="Picture 2" descr="D:\Users\user\Desktop\Новая папка\0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677" y="1794437"/>
            <a:ext cx="2148840" cy="2700277"/>
          </a:xfrm>
          <a:prstGeom prst="rect">
            <a:avLst/>
          </a:prstGeom>
          <a:noFill/>
        </p:spPr>
      </p:pic>
      <p:pic>
        <p:nvPicPr>
          <p:cNvPr id="17" name="Picture 3" descr="D:\Users\user\Desktop\Новая папка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8068" y="1842341"/>
            <a:ext cx="2309480" cy="2515552"/>
          </a:xfrm>
          <a:prstGeom prst="rect">
            <a:avLst/>
          </a:prstGeom>
          <a:noFill/>
        </p:spPr>
      </p:pic>
      <p:pic>
        <p:nvPicPr>
          <p:cNvPr id="18" name="Picture 4" descr="D:\Users\user\Desktop\Новая папка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0831" y="4708106"/>
            <a:ext cx="2376000" cy="1900801"/>
          </a:xfrm>
          <a:prstGeom prst="rect">
            <a:avLst/>
          </a:prstGeom>
          <a:noFill/>
        </p:spPr>
      </p:pic>
      <p:pic>
        <p:nvPicPr>
          <p:cNvPr id="19" name="Picture 5" descr="D:\Users\user\Desktop\Новая папка\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66922" y="4565486"/>
            <a:ext cx="2376000" cy="204342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92479" y="2325959"/>
            <a:ext cx="516870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dirty="0"/>
          </a:p>
          <a:p>
            <a:pPr>
              <a:spcAft>
                <a:spcPts val="600"/>
              </a:spcAft>
            </a:pPr>
            <a:r>
              <a:rPr lang="ru-RU" sz="1600" dirty="0"/>
              <a:t>Компонент экосистемы, являющийся хранилищем углерода учёные называют </a:t>
            </a:r>
            <a:r>
              <a:rPr lang="ru-RU" sz="1600" b="1" dirty="0"/>
              <a:t>пулом </a:t>
            </a:r>
            <a:r>
              <a:rPr lang="ru-RU" sz="1600" dirty="0"/>
              <a:t>(англ. «</a:t>
            </a:r>
            <a:r>
              <a:rPr lang="ru-RU" sz="1600" dirty="0" err="1"/>
              <a:t>pool</a:t>
            </a:r>
            <a:r>
              <a:rPr lang="ru-RU" sz="1600" dirty="0"/>
              <a:t>» – бассейн). </a:t>
            </a:r>
          </a:p>
          <a:p>
            <a:pPr>
              <a:spcAft>
                <a:spcPts val="600"/>
              </a:spcAft>
            </a:pPr>
            <a:endParaRPr lang="ru-RU" sz="1600" dirty="0"/>
          </a:p>
          <a:p>
            <a:pPr>
              <a:spcAft>
                <a:spcPts val="600"/>
              </a:spcAft>
            </a:pPr>
            <a:r>
              <a:rPr lang="ru-RU" sz="1600" dirty="0"/>
              <a:t>В лесной экосистеме имеется 4 главных пула углерода: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dirty="0"/>
              <a:t>фитомасса (масса живых растений),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dirty="0"/>
              <a:t>мёртвая древесина,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dirty="0"/>
              <a:t>подстилка (опавшие листья, ветки),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dirty="0"/>
              <a:t>органическое вещество почвы.</a:t>
            </a:r>
            <a:endParaRPr lang="en-US" sz="160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2462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65635"/>
            <a:ext cx="12184618" cy="6923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2.3. Как изменения климата влияют на… леса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pic>
        <p:nvPicPr>
          <p:cNvPr id="20" name="Picture 6" descr="D:\Users\user\Desktop\Новая папка\00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76749" y="1469271"/>
            <a:ext cx="2864554" cy="499690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922563" y="1794437"/>
            <a:ext cx="5260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Как леса влияют на климат?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Бюджет углерода и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различия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в воздействии лесов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C54F18E-F620-4EA8-88C8-E38C896270E6}"/>
              </a:ext>
            </a:extLst>
          </p:cNvPr>
          <p:cNvSpPr txBox="1"/>
          <p:nvPr/>
        </p:nvSpPr>
        <p:spPr>
          <a:xfrm>
            <a:off x="6456951" y="1797351"/>
            <a:ext cx="25433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1" dirty="0"/>
              <a:t>Единственной </a:t>
            </a:r>
            <a:r>
              <a:rPr lang="ru-RU" sz="1400" i="1" dirty="0">
                <a:solidFill>
                  <a:srgbClr val="00B050"/>
                </a:solidFill>
              </a:rPr>
              <a:t>«доходной» </a:t>
            </a:r>
            <a:r>
              <a:rPr lang="ru-RU" sz="1400" i="1" dirty="0"/>
              <a:t>статьёй бюджета углерода в лесной экосистеме является фотосинтез.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305A8CB-78F7-41CF-B2BD-9899DCE2068C}"/>
              </a:ext>
            </a:extLst>
          </p:cNvPr>
          <p:cNvSpPr txBox="1"/>
          <p:nvPr/>
        </p:nvSpPr>
        <p:spPr>
          <a:xfrm>
            <a:off x="1432065" y="5058244"/>
            <a:ext cx="4868151" cy="116955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Если мы хотим использовать леса </a:t>
            </a:r>
            <a:r>
              <a:rPr lang="ru-RU" sz="1400" b="1" dirty="0" smtClean="0">
                <a:solidFill>
                  <a:schemeClr val="bg1"/>
                </a:solidFill>
              </a:rPr>
              <a:t>в помощь для </a:t>
            </a:r>
            <a:r>
              <a:rPr lang="ru-RU" sz="1400" b="1" dirty="0">
                <a:solidFill>
                  <a:schemeClr val="bg1"/>
                </a:solidFill>
              </a:rPr>
              <a:t>предотвращения климатических изменений, </a:t>
            </a:r>
            <a:r>
              <a:rPr lang="ru-RU" sz="1400" b="1" dirty="0" smtClean="0">
                <a:solidFill>
                  <a:schemeClr val="bg1"/>
                </a:solidFill>
              </a:rPr>
              <a:t>нужно: </a:t>
            </a:r>
            <a:endParaRPr lang="ru-RU" sz="1400" b="1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1) сажать новые молодые леса там, где лесов раньше не было; 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2) сохранять существующие леса.</a:t>
            </a:r>
          </a:p>
        </p:txBody>
      </p:sp>
      <p:sp>
        <p:nvSpPr>
          <p:cNvPr id="3" name="Rectangle 2"/>
          <p:cNvSpPr/>
          <p:nvPr/>
        </p:nvSpPr>
        <p:spPr>
          <a:xfrm>
            <a:off x="6487707" y="2796553"/>
            <a:ext cx="228904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Почти половина созданного при фотосинтезе вещества</a:t>
            </a:r>
          </a:p>
          <a:p>
            <a:r>
              <a:rPr lang="ru-RU" sz="1400" i="1" dirty="0"/>
              <a:t>разлагается в процессе дыхания растений, а углерод этого вещества возвращается в атмосферу. </a:t>
            </a:r>
          </a:p>
          <a:p>
            <a:endParaRPr lang="ru-RU" sz="1400" i="1" dirty="0"/>
          </a:p>
          <a:p>
            <a:r>
              <a:rPr lang="ru-RU" sz="1400" i="1" dirty="0"/>
              <a:t>Оставшуюся часть органического</a:t>
            </a:r>
          </a:p>
          <a:p>
            <a:r>
              <a:rPr lang="ru-RU" sz="1400" i="1" dirty="0"/>
              <a:t>вещества называют </a:t>
            </a:r>
            <a:r>
              <a:rPr lang="ru-RU" sz="1400" b="1" i="1" dirty="0">
                <a:solidFill>
                  <a:schemeClr val="accent6"/>
                </a:solidFill>
              </a:rPr>
              <a:t>чистым фотосинтезом</a:t>
            </a:r>
            <a:r>
              <a:rPr lang="ru-RU" sz="1400" i="1" dirty="0"/>
              <a:t>, его углерод пополняет пул фитомассы.</a:t>
            </a:r>
            <a:endParaRPr lang="en-US" sz="1400" i="1" dirty="0"/>
          </a:p>
        </p:txBody>
      </p:sp>
      <p:sp>
        <p:nvSpPr>
          <p:cNvPr id="4" name="Rectangle 3"/>
          <p:cNvSpPr/>
          <p:nvPr/>
        </p:nvSpPr>
        <p:spPr>
          <a:xfrm>
            <a:off x="947453" y="2565859"/>
            <a:ext cx="50120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Леса, где </a:t>
            </a:r>
            <a:r>
              <a:rPr lang="ru-RU" sz="1600" b="1" dirty="0">
                <a:solidFill>
                  <a:schemeClr val="accent6"/>
                </a:solidFill>
              </a:rPr>
              <a:t>много зрелых и старых </a:t>
            </a:r>
            <a:r>
              <a:rPr lang="ru-RU" sz="1600" b="1" dirty="0" smtClean="0">
                <a:solidFill>
                  <a:schemeClr val="accent6"/>
                </a:solidFill>
              </a:rPr>
              <a:t>деревьев</a:t>
            </a:r>
            <a:r>
              <a:rPr lang="ru-RU" sz="1600" dirty="0" smtClean="0"/>
              <a:t>, поглощают </a:t>
            </a:r>
            <a:r>
              <a:rPr lang="ru-RU" sz="1600" dirty="0"/>
              <a:t>из атмосферы такое же </a:t>
            </a:r>
            <a:r>
              <a:rPr lang="ru-RU" sz="1600" dirty="0" smtClean="0"/>
              <a:t>количество углекислого </a:t>
            </a:r>
            <a:r>
              <a:rPr lang="ru-RU" sz="1600" dirty="0"/>
              <a:t>газа, как и выделяют.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ru-RU" sz="1600" dirty="0" smtClean="0">
              <a:latin typeface="OfficinaSansC-Book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6"/>
                </a:solidFill>
              </a:rPr>
              <a:t>Молодые леса </a:t>
            </a:r>
            <a:r>
              <a:rPr lang="ru-RU" sz="1600" dirty="0"/>
              <a:t>накапливают запасы углерода, удаляя его из </a:t>
            </a:r>
            <a:r>
              <a:rPr lang="ru-RU" sz="1600" dirty="0" smtClean="0"/>
              <a:t>атмосферы, помогая снижать темпы изменения климата на Земле. Поэтому </a:t>
            </a:r>
            <a:r>
              <a:rPr lang="ru-RU" sz="1600" dirty="0"/>
              <a:t>именно молодые леса в полной мере можно считать «</a:t>
            </a:r>
            <a:r>
              <a:rPr lang="ru-RU" sz="1600" dirty="0" smtClean="0"/>
              <a:t>зелёными </a:t>
            </a:r>
            <a:r>
              <a:rPr lang="ru-RU" sz="1600" dirty="0"/>
              <a:t>лёгкими» планеты!</a:t>
            </a:r>
            <a:endParaRPr lang="ru-RU" sz="1600" dirty="0">
              <a:latin typeface="OfficinaSansC-Book"/>
            </a:endParaRPr>
          </a:p>
          <a:p>
            <a:endParaRPr lang="en-US" sz="1600" dirty="0"/>
          </a:p>
        </p:txBody>
      </p:sp>
      <p:pic>
        <p:nvPicPr>
          <p:cNvPr id="1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59" y="5156245"/>
            <a:ext cx="1251522" cy="1144738"/>
          </a:xfrm>
          <a:prstGeom prst="rect">
            <a:avLst/>
          </a:prstGeom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8147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05" y="6074343"/>
            <a:ext cx="12184618" cy="783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78483" y="2002611"/>
            <a:ext cx="2869006" cy="43093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2.3. Как изменения климата влияют на… леса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0825" y="1669742"/>
            <a:ext cx="42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Как леса влияют на климат?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Исчезновение тропических лесов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C108846-B69E-4CD8-9505-A63F77CD3A51}"/>
              </a:ext>
            </a:extLst>
          </p:cNvPr>
          <p:cNvSpPr txBox="1"/>
          <p:nvPr/>
        </p:nvSpPr>
        <p:spPr>
          <a:xfrm>
            <a:off x="1086655" y="2266109"/>
            <a:ext cx="80093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Тропические дождевые леса </a:t>
            </a:r>
            <a:r>
              <a:rPr lang="ru-RU" sz="1600" dirty="0" smtClean="0"/>
              <a:t>играют </a:t>
            </a:r>
            <a:r>
              <a:rPr lang="ru-RU" sz="1600" dirty="0"/>
              <a:t>очень важную роль в регуляции климата на Земле.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136D842-F0DB-4071-B104-5419C82EBE8C}"/>
              </a:ext>
            </a:extLst>
          </p:cNvPr>
          <p:cNvSpPr txBox="1"/>
          <p:nvPr/>
        </p:nvSpPr>
        <p:spPr>
          <a:xfrm>
            <a:off x="1160589" y="2797385"/>
            <a:ext cx="7781590" cy="107721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</a:rPr>
              <a:t>Сегодня влажные тропические леса покрывают лишь 5 % земной поверхности, а сто лет назад покрывали 12 %. И каждый год вырубается или сжигается участок леса, по площади </a:t>
            </a:r>
            <a:r>
              <a:rPr lang="ru-RU" sz="1600" b="1" i="1" dirty="0" smtClean="0">
                <a:solidFill>
                  <a:schemeClr val="bg1"/>
                </a:solidFill>
              </a:rPr>
              <a:t>превосходящий Англию</a:t>
            </a:r>
            <a:r>
              <a:rPr lang="ru-RU" sz="1600" b="1" i="1" dirty="0">
                <a:solidFill>
                  <a:schemeClr val="bg1"/>
                </a:solidFill>
              </a:rPr>
              <a:t>, – 130 тыс. км2.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DDDBDA-28A2-4079-A275-8C7DE87A5E1D}"/>
              </a:ext>
            </a:extLst>
          </p:cNvPr>
          <p:cNvSpPr txBox="1"/>
          <p:nvPr/>
        </p:nvSpPr>
        <p:spPr>
          <a:xfrm>
            <a:off x="6361725" y="3919686"/>
            <a:ext cx="2734281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i="1" dirty="0"/>
              <a:t>Исчезновение тропических лесов приводит к разрушению плодородного слоя почвы, сокращению биоразнообразия, нарушению экологического баланса на больших территориях и на планете в </a:t>
            </a:r>
            <a:r>
              <a:rPr lang="ru-RU" sz="1300" i="1" dirty="0" smtClean="0"/>
              <a:t>целом.</a:t>
            </a:r>
            <a:endParaRPr lang="ru-RU" sz="1300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9A65E6F-808C-4707-9047-ACF15AEA4D3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02154" y="4051751"/>
            <a:ext cx="5077093" cy="23693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30859D9-3523-41D2-B1C3-F1D0EB8B669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33929" y="5237019"/>
            <a:ext cx="1103315" cy="1389174"/>
          </a:xfrm>
          <a:prstGeom prst="rect">
            <a:avLst/>
          </a:prstGeom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523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2.3. Как изменения климата влияют на… леса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79592" y="6466172"/>
            <a:ext cx="420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1</a:t>
            </a:r>
            <a:endParaRPr lang="ru-RU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2563" y="1794437"/>
            <a:ext cx="5443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Как управлять углеродным балансом лесов?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Примеры лесных проектов для климата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9EDE03-732A-4363-85E0-006A65020D23}"/>
              </a:ext>
            </a:extLst>
          </p:cNvPr>
          <p:cNvSpPr txBox="1"/>
          <p:nvPr/>
        </p:nvSpPr>
        <p:spPr>
          <a:xfrm>
            <a:off x="998547" y="4357510"/>
            <a:ext cx="7216258" cy="236988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solidFill>
                  <a:schemeClr val="bg1"/>
                </a:solidFill>
              </a:rPr>
              <a:t>Баланс углерода в лесу зависит от многих факторов, из которых самые важные </a:t>
            </a:r>
            <a:r>
              <a:rPr lang="ru-RU" sz="1600" dirty="0" smtClean="0">
                <a:solidFill>
                  <a:schemeClr val="bg1"/>
                </a:solidFill>
              </a:rPr>
              <a:t>– </a:t>
            </a:r>
            <a:r>
              <a:rPr lang="ru-RU" sz="1600" b="1" dirty="0" smtClean="0">
                <a:solidFill>
                  <a:schemeClr val="bg1"/>
                </a:solidFill>
              </a:rPr>
              <a:t>это </a:t>
            </a:r>
            <a:r>
              <a:rPr lang="ru-RU" sz="1600" b="1" dirty="0">
                <a:solidFill>
                  <a:schemeClr val="bg1"/>
                </a:solidFill>
              </a:rPr>
              <a:t>воздействие человека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b="1" dirty="0">
                <a:solidFill>
                  <a:schemeClr val="bg1"/>
                </a:solidFill>
              </a:rPr>
              <a:t>катастрофы</a:t>
            </a:r>
            <a:r>
              <a:rPr lang="ru-RU" sz="1600" dirty="0">
                <a:solidFill>
                  <a:schemeClr val="bg1"/>
                </a:solidFill>
              </a:rPr>
              <a:t> (лесные пожары, вспышки размножения вредителей и другие), а также </a:t>
            </a:r>
            <a:r>
              <a:rPr lang="ru-RU" sz="1600" b="1" dirty="0">
                <a:solidFill>
                  <a:schemeClr val="bg1"/>
                </a:solidFill>
              </a:rPr>
              <a:t>изменения климата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1600" dirty="0">
                <a:solidFill>
                  <a:schemeClr val="bg1"/>
                </a:solidFill>
              </a:rPr>
              <a:t>Если сильно </a:t>
            </a:r>
            <a:r>
              <a:rPr lang="ru-RU" sz="1600" b="1" dirty="0">
                <a:solidFill>
                  <a:schemeClr val="bg1"/>
                </a:solidFill>
              </a:rPr>
              <a:t>сократить объёмы заготовок древесины</a:t>
            </a:r>
            <a:r>
              <a:rPr lang="ru-RU" sz="1600" dirty="0">
                <a:solidFill>
                  <a:schemeClr val="bg1"/>
                </a:solidFill>
              </a:rPr>
              <a:t>, то леса будут поглощать </a:t>
            </a:r>
            <a:r>
              <a:rPr lang="ru-RU" sz="1600" dirty="0" smtClean="0">
                <a:solidFill>
                  <a:schemeClr val="bg1"/>
                </a:solidFill>
              </a:rPr>
              <a:t>больше углерода </a:t>
            </a:r>
            <a:r>
              <a:rPr lang="ru-RU" sz="1600" dirty="0">
                <a:solidFill>
                  <a:schemeClr val="bg1"/>
                </a:solidFill>
              </a:rPr>
              <a:t>из атмосферы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1600" dirty="0">
                <a:solidFill>
                  <a:schemeClr val="bg1"/>
                </a:solidFill>
              </a:rPr>
              <a:t>Также важно </a:t>
            </a:r>
            <a:r>
              <a:rPr lang="ru-RU" sz="1600" b="1" dirty="0" smtClean="0">
                <a:solidFill>
                  <a:schemeClr val="bg1"/>
                </a:solidFill>
              </a:rPr>
              <a:t>снижать риски возникновения и </a:t>
            </a:r>
            <a:r>
              <a:rPr lang="ru-RU" sz="1600" b="1" dirty="0">
                <a:solidFill>
                  <a:schemeClr val="bg1"/>
                </a:solidFill>
              </a:rPr>
              <a:t>ущерб от </a:t>
            </a:r>
            <a:r>
              <a:rPr lang="ru-RU" sz="1600" b="1" dirty="0" smtClean="0">
                <a:solidFill>
                  <a:schemeClr val="bg1"/>
                </a:solidFill>
              </a:rPr>
              <a:t>лесных пожаров.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9C60475-511C-4F4A-AC28-8AC8605C3A1E}"/>
              </a:ext>
            </a:extLst>
          </p:cNvPr>
          <p:cNvSpPr txBox="1"/>
          <p:nvPr/>
        </p:nvSpPr>
        <p:spPr>
          <a:xfrm>
            <a:off x="998547" y="2547816"/>
            <a:ext cx="628964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1" dirty="0"/>
              <a:t>Всемирный </a:t>
            </a:r>
            <a:r>
              <a:rPr lang="ru-RU" sz="1400" i="1" dirty="0" smtClean="0"/>
              <a:t>фонд </a:t>
            </a:r>
            <a:r>
              <a:rPr lang="ru-RU" sz="1400" i="1" dirty="0"/>
              <a:t>природы (</a:t>
            </a:r>
            <a:r>
              <a:rPr lang="ru-RU" sz="1400" i="1" dirty="0" smtClean="0"/>
              <a:t>WWF) на </a:t>
            </a:r>
            <a:r>
              <a:rPr lang="ru-RU" sz="1400" i="1" dirty="0"/>
              <a:t>Дальнем Востоке России </a:t>
            </a:r>
            <a:r>
              <a:rPr lang="ru-RU" sz="1400" i="1" dirty="0" smtClean="0"/>
              <a:t>осуществил проект </a:t>
            </a:r>
            <a:r>
              <a:rPr lang="ru-RU" sz="1400" i="1" dirty="0"/>
              <a:t>по управлению углеродным балансом лесов. Идея проекта </a:t>
            </a:r>
            <a:r>
              <a:rPr lang="ru-RU" sz="1400" i="1" dirty="0" smtClean="0"/>
              <a:t>– отказаться </a:t>
            </a:r>
            <a:r>
              <a:rPr lang="ru-RU" sz="1400" i="1" dirty="0"/>
              <a:t>от промышленных рубок кедрово-широколиственных лесов бассейна реки Бикин, допускается лишь заготовка </a:t>
            </a:r>
            <a:r>
              <a:rPr lang="ru-RU" sz="1400" i="1" dirty="0" smtClean="0"/>
              <a:t>дров коренным </a:t>
            </a:r>
            <a:r>
              <a:rPr lang="ru-RU" sz="1400" i="1" dirty="0"/>
              <a:t>населением. При этом проект предлагает местным жителям развивать традиционные формы использования лесов: сбор кедровых орехов, ягод,  грибов, папоротника, лекарственных растений.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73F442-A97B-4AD6-A949-AA6E11CF402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97255" y="1605585"/>
            <a:ext cx="3289945" cy="28500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EB5237D-1656-4B2E-A573-6FABFB9055E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58373" y="2981146"/>
            <a:ext cx="1438882" cy="1147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97255" y="4580324"/>
            <a:ext cx="3142095" cy="16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960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2.3. Как изменения климата влияют на… леса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2564" y="1794437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Вопросы на закрепление  </a:t>
            </a:r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613648" y="2118405"/>
            <a:ext cx="49570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14350">
              <a:spcAft>
                <a:spcPts val="1200"/>
              </a:spcAft>
              <a:defRPr/>
            </a:pPr>
            <a:r>
              <a:rPr lang="ru-RU" b="1" dirty="0"/>
              <a:t>3</a:t>
            </a:r>
            <a:r>
              <a:rPr lang="ru-RU" b="1" dirty="0" smtClean="0"/>
              <a:t>. </a:t>
            </a:r>
            <a:r>
              <a:rPr lang="ru-RU" b="1" dirty="0"/>
              <a:t>Как соотносятся выделение и поглощение углерода в лесах, где много старых деревьев?</a:t>
            </a:r>
          </a:p>
          <a:p>
            <a:pPr marL="514350" indent="-514350">
              <a:spcAft>
                <a:spcPts val="1200"/>
              </a:spcAft>
              <a:defRPr/>
            </a:pPr>
            <a:r>
              <a:rPr lang="ru-RU" dirty="0"/>
              <a:t>A. </a:t>
            </a:r>
            <a:r>
              <a:rPr lang="ru-RU" dirty="0" smtClean="0"/>
              <a:t>Поглощение </a:t>
            </a:r>
            <a:r>
              <a:rPr lang="ru-RU" dirty="0"/>
              <a:t>примерно равно выделению</a:t>
            </a:r>
          </a:p>
          <a:p>
            <a:pPr marL="514350" indent="-514350">
              <a:spcAft>
                <a:spcPts val="1200"/>
              </a:spcAft>
              <a:defRPr/>
            </a:pPr>
            <a:r>
              <a:rPr lang="ru-RU" dirty="0"/>
              <a:t>Б. Поглощается больше, чем выделяется</a:t>
            </a:r>
          </a:p>
          <a:p>
            <a:pPr marL="514350" indent="-514350">
              <a:spcAft>
                <a:spcPts val="1200"/>
              </a:spcAft>
              <a:defRPr/>
            </a:pPr>
            <a:r>
              <a:rPr lang="ru-RU" dirty="0"/>
              <a:t>В. Выделяется больше, чем </a:t>
            </a:r>
            <a:r>
              <a:rPr lang="ru-RU" dirty="0" smtClean="0"/>
              <a:t>поглощается</a:t>
            </a:r>
            <a:endParaRPr lang="ru-RU" dirty="0"/>
          </a:p>
        </p:txBody>
      </p:sp>
      <p:pic>
        <p:nvPicPr>
          <p:cNvPr id="11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4320" y="838532"/>
            <a:ext cx="1390849" cy="12019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22564" y="221236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1</a:t>
            </a:r>
            <a:r>
              <a:rPr lang="ru-RU" b="1" dirty="0" smtClean="0"/>
              <a:t>. Какой </a:t>
            </a:r>
            <a:r>
              <a:rPr lang="ru-RU" b="1" dirty="0"/>
              <a:t>климатический фактор определяет </a:t>
            </a:r>
          </a:p>
          <a:p>
            <a:pPr>
              <a:spcAft>
                <a:spcPts val="1200"/>
              </a:spcAft>
            </a:pPr>
            <a:r>
              <a:rPr lang="ru-RU" b="1" dirty="0"/>
              <a:t>положение северной границы тайги? </a:t>
            </a:r>
            <a:endParaRPr lang="ru-RU" b="1" dirty="0" smtClean="0"/>
          </a:p>
          <a:p>
            <a:pPr marL="514350" indent="-514350">
              <a:spcAft>
                <a:spcPts val="1200"/>
              </a:spcAft>
              <a:defRPr/>
            </a:pPr>
            <a:r>
              <a:rPr lang="ru-RU" dirty="0" smtClean="0"/>
              <a:t>A</a:t>
            </a:r>
            <a:r>
              <a:rPr lang="ru-RU" dirty="0"/>
              <a:t>. </a:t>
            </a:r>
            <a:r>
              <a:rPr lang="ru-RU" dirty="0" smtClean="0"/>
              <a:t>Температура;</a:t>
            </a:r>
            <a:endParaRPr lang="ru-RU" dirty="0"/>
          </a:p>
          <a:p>
            <a:pPr marL="514350" indent="-514350">
              <a:spcAft>
                <a:spcPts val="1200"/>
              </a:spcAft>
              <a:defRPr/>
            </a:pPr>
            <a:r>
              <a:rPr lang="ru-RU" dirty="0"/>
              <a:t>Б</a:t>
            </a:r>
            <a:r>
              <a:rPr lang="ru-RU" dirty="0" smtClean="0"/>
              <a:t>. Количество осадков; </a:t>
            </a:r>
          </a:p>
          <a:p>
            <a:pPr marL="514350" indent="-514350">
              <a:spcAft>
                <a:spcPts val="1200"/>
              </a:spcAft>
              <a:defRPr/>
            </a:pPr>
            <a:r>
              <a:rPr lang="ru-RU" dirty="0" smtClean="0"/>
              <a:t>В</a:t>
            </a:r>
            <a:r>
              <a:rPr lang="ru-RU" dirty="0"/>
              <a:t>. </a:t>
            </a:r>
            <a:r>
              <a:rPr lang="ru-RU" dirty="0" smtClean="0"/>
              <a:t>Облачность.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922564" y="4296966"/>
            <a:ext cx="6096000" cy="21646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2. В </a:t>
            </a:r>
            <a:r>
              <a:rPr lang="ru-RU" b="1" dirty="0"/>
              <a:t>Восточной Сибири отмечается наступление </a:t>
            </a:r>
          </a:p>
          <a:p>
            <a:r>
              <a:rPr lang="ru-RU" b="1" dirty="0"/>
              <a:t>сосновых лесов на степные экосистемы. </a:t>
            </a:r>
          </a:p>
          <a:p>
            <a:pPr>
              <a:spcAft>
                <a:spcPts val="800"/>
              </a:spcAft>
            </a:pPr>
            <a:r>
              <a:rPr lang="ru-RU" b="1" dirty="0"/>
              <a:t>Какова климатическая причина этого явления? </a:t>
            </a:r>
            <a:endParaRPr lang="ru-RU" b="1" dirty="0" smtClean="0"/>
          </a:p>
          <a:p>
            <a:pPr marL="514350" indent="-514350">
              <a:spcAft>
                <a:spcPts val="1200"/>
              </a:spcAft>
              <a:defRPr/>
            </a:pPr>
            <a:r>
              <a:rPr lang="ru-RU" dirty="0"/>
              <a:t>A. </a:t>
            </a:r>
            <a:r>
              <a:rPr lang="ru-RU" dirty="0" smtClean="0"/>
              <a:t>Увеличение температуры;</a:t>
            </a:r>
            <a:endParaRPr lang="ru-RU" dirty="0"/>
          </a:p>
          <a:p>
            <a:pPr marL="514350" indent="-514350">
              <a:spcAft>
                <a:spcPts val="1200"/>
              </a:spcAft>
              <a:defRPr/>
            </a:pPr>
            <a:r>
              <a:rPr lang="ru-RU" dirty="0"/>
              <a:t>Б. </a:t>
            </a:r>
            <a:r>
              <a:rPr lang="ru-RU" dirty="0" smtClean="0"/>
              <a:t>Увеличение количества осадков</a:t>
            </a:r>
            <a:r>
              <a:rPr lang="ru-RU" dirty="0"/>
              <a:t>; </a:t>
            </a:r>
          </a:p>
          <a:p>
            <a:pPr marL="514350" indent="-514350">
              <a:spcAft>
                <a:spcPts val="1200"/>
              </a:spcAft>
              <a:defRPr/>
            </a:pPr>
            <a:r>
              <a:rPr lang="ru-RU" dirty="0"/>
              <a:t>В. </a:t>
            </a:r>
            <a:r>
              <a:rPr lang="ru-RU" dirty="0" smtClean="0"/>
              <a:t>Уменьшение </a:t>
            </a:r>
            <a:r>
              <a:rPr lang="ru-RU" dirty="0"/>
              <a:t>количества </a:t>
            </a:r>
            <a:r>
              <a:rPr lang="ru-RU" dirty="0" smtClean="0"/>
              <a:t>осадков</a:t>
            </a:r>
            <a:r>
              <a:rPr lang="ru-RU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13648" y="4296966"/>
            <a:ext cx="495702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14350">
              <a:spcAft>
                <a:spcPts val="1200"/>
              </a:spcAft>
              <a:defRPr/>
            </a:pPr>
            <a:r>
              <a:rPr lang="ru-RU" b="1" dirty="0" smtClean="0"/>
              <a:t>4. В молодых лесах поглощение углерода:</a:t>
            </a:r>
            <a:endParaRPr lang="ru-RU" b="1" dirty="0"/>
          </a:p>
          <a:p>
            <a:pPr marL="514350" indent="-514350">
              <a:spcAft>
                <a:spcPts val="1200"/>
              </a:spcAft>
              <a:defRPr/>
            </a:pPr>
            <a:r>
              <a:rPr lang="ru-RU" dirty="0"/>
              <a:t>A. </a:t>
            </a:r>
            <a:r>
              <a:rPr lang="ru-RU" dirty="0" smtClean="0"/>
              <a:t>Поглощение </a:t>
            </a:r>
            <a:r>
              <a:rPr lang="ru-RU" dirty="0"/>
              <a:t>примерно равно выделению</a:t>
            </a:r>
          </a:p>
          <a:p>
            <a:pPr marL="514350" indent="-514350">
              <a:spcAft>
                <a:spcPts val="1200"/>
              </a:spcAft>
              <a:defRPr/>
            </a:pPr>
            <a:r>
              <a:rPr lang="ru-RU" dirty="0"/>
              <a:t>Б. Поглощается больше, чем выделяется</a:t>
            </a:r>
          </a:p>
          <a:p>
            <a:pPr marL="514350" indent="-514350">
              <a:spcAft>
                <a:spcPts val="1200"/>
              </a:spcAft>
              <a:defRPr/>
            </a:pPr>
            <a:r>
              <a:rPr lang="ru-RU" dirty="0"/>
              <a:t>В. Выделяется больше, чем </a:t>
            </a:r>
            <a:r>
              <a:rPr lang="ru-RU" dirty="0" smtClean="0"/>
              <a:t>поглощается</a:t>
            </a:r>
            <a:endParaRPr lang="ru-RU" dirty="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10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Вода в природе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2.3. Как изменения климата влияют на… водные ресурсы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3A3CEB0-6489-4E34-B58A-7D73CEFDA05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5438" y="2009563"/>
            <a:ext cx="6096000" cy="13432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A1956AC-1A8B-4FB7-8CE6-513EE645D03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2564" y="3600842"/>
            <a:ext cx="4599424" cy="23945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2565" y="2169648"/>
            <a:ext cx="49570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OfficinaSansC-Book"/>
              </a:rPr>
              <a:t>Вся вода на Земле, которая используется или может быть использована человеком, – это </a:t>
            </a:r>
            <a:r>
              <a:rPr lang="ru-RU" sz="1400" b="1" dirty="0" smtClean="0">
                <a:latin typeface="OfficinaSansC-Bold"/>
              </a:rPr>
              <a:t>водные ресурсы</a:t>
            </a:r>
            <a:r>
              <a:rPr lang="ru-RU" sz="1400" dirty="0" smtClean="0">
                <a:latin typeface="OfficinaSansC-Book"/>
              </a:rPr>
              <a:t>. К ним относятся все воды рек, озёр, каналов, водохранилищ, морей и океанов, подземные воды, почвенная влага, вода (льды) горных и полярных ледников, и даже водяные пары атмосферы.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5745438" y="3318593"/>
            <a:ext cx="5998985" cy="73866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OfficinaSansC-Book"/>
              </a:rPr>
              <a:t>Более 97 % всей воды на планете находится </a:t>
            </a:r>
            <a:r>
              <a:rPr lang="ru-RU" sz="1400" dirty="0" smtClean="0">
                <a:solidFill>
                  <a:schemeClr val="bg1"/>
                </a:solidFill>
                <a:latin typeface="OfficinaSansC-Book"/>
              </a:rPr>
              <a:t>в океанах </a:t>
            </a:r>
            <a:r>
              <a:rPr lang="ru-RU" sz="1400" dirty="0">
                <a:solidFill>
                  <a:schemeClr val="bg1"/>
                </a:solidFill>
                <a:latin typeface="OfficinaSansC-Book"/>
              </a:rPr>
              <a:t>и </a:t>
            </a:r>
            <a:r>
              <a:rPr lang="ru-RU" sz="1400" dirty="0" smtClean="0">
                <a:solidFill>
                  <a:schemeClr val="bg1"/>
                </a:solidFill>
                <a:latin typeface="OfficinaSansC-Book"/>
              </a:rPr>
              <a:t>морях, где вода соленая, </a:t>
            </a:r>
            <a:r>
              <a:rPr lang="ru-RU" sz="1400" dirty="0">
                <a:solidFill>
                  <a:schemeClr val="bg1"/>
                </a:solidFill>
                <a:latin typeface="OfficinaSansC-Book"/>
              </a:rPr>
              <a:t>и только 3% - это пресная вода. </a:t>
            </a:r>
            <a:endParaRPr lang="ru-RU" sz="1400" dirty="0" smtClean="0">
              <a:solidFill>
                <a:schemeClr val="bg1"/>
              </a:solidFill>
              <a:latin typeface="OfficinaSansC-Book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OfficinaSansC-Book"/>
              </a:rPr>
              <a:t>Поэтому </a:t>
            </a:r>
            <a:r>
              <a:rPr lang="ru-RU" sz="1400" dirty="0">
                <a:solidFill>
                  <a:schemeClr val="bg1"/>
                </a:solidFill>
                <a:latin typeface="OfficinaSansC-Book"/>
              </a:rPr>
              <a:t>сохранение запасов питьевой пресной воды столь важно.</a:t>
            </a:r>
            <a:endParaRPr lang="en-US" sz="1400" dirty="0">
              <a:solidFill>
                <a:schemeClr val="bg1"/>
              </a:solidFill>
              <a:latin typeface="OfficinaSansC-Boo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5438" y="4125798"/>
            <a:ext cx="59989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/>
                </a:solidFill>
                <a:latin typeface="OfficinaSansC-Book"/>
              </a:rPr>
              <a:t>П</a:t>
            </a:r>
            <a:r>
              <a:rPr lang="ru-RU" sz="1400" dirty="0" smtClean="0">
                <a:solidFill>
                  <a:schemeClr val="accent1"/>
                </a:solidFill>
                <a:latin typeface="OfficinaSansC-Book"/>
              </a:rPr>
              <a:t>итьевая </a:t>
            </a:r>
            <a:r>
              <a:rPr lang="ru-RU" sz="1400" dirty="0">
                <a:solidFill>
                  <a:schemeClr val="accent1"/>
                </a:solidFill>
                <a:latin typeface="OfficinaSansC-Book"/>
              </a:rPr>
              <a:t>вода неравномерно </a:t>
            </a:r>
            <a:r>
              <a:rPr lang="ru-RU" sz="1400" dirty="0" smtClean="0">
                <a:solidFill>
                  <a:schemeClr val="accent1"/>
                </a:solidFill>
                <a:latin typeface="OfficinaSansC-Book"/>
              </a:rPr>
              <a:t>распределена по </a:t>
            </a:r>
            <a:r>
              <a:rPr lang="ru-RU" sz="1400" dirty="0">
                <a:solidFill>
                  <a:schemeClr val="accent1"/>
                </a:solidFill>
                <a:latin typeface="OfficinaSansC-Book"/>
              </a:rPr>
              <a:t>материкам: в Азии проживает 60 % населения планеты, однако оно имеет доступ лишь</a:t>
            </a:r>
          </a:p>
          <a:p>
            <a:r>
              <a:rPr lang="ru-RU" sz="1400" dirty="0">
                <a:solidFill>
                  <a:schemeClr val="accent1"/>
                </a:solidFill>
                <a:latin typeface="OfficinaSansC-Book"/>
              </a:rPr>
              <a:t>к 1/3 водных ресурсов. По данным Всемирной организации здравоохранения, во </a:t>
            </a:r>
            <a:r>
              <a:rPr lang="ru-RU" sz="1400" dirty="0" smtClean="0">
                <a:solidFill>
                  <a:schemeClr val="accent1"/>
                </a:solidFill>
                <a:latin typeface="OfficinaSansC-Book"/>
              </a:rPr>
              <a:t>всём мире </a:t>
            </a:r>
            <a:r>
              <a:rPr lang="ru-RU" sz="1400" dirty="0">
                <a:solidFill>
                  <a:schemeClr val="accent1"/>
                </a:solidFill>
                <a:latin typeface="OfficinaSansC-Book"/>
              </a:rPr>
              <a:t>почти 800 млн человек (40 % из них проживают в Африке) не имеют доступа в </a:t>
            </a:r>
            <a:r>
              <a:rPr lang="ru-RU" sz="1400" dirty="0" smtClean="0">
                <a:solidFill>
                  <a:schemeClr val="accent1"/>
                </a:solidFill>
                <a:latin typeface="OfficinaSansC-Book"/>
              </a:rPr>
              <a:t>чистой питьевой </a:t>
            </a:r>
            <a:r>
              <a:rPr lang="ru-RU" sz="1400" dirty="0">
                <a:solidFill>
                  <a:schemeClr val="accent1"/>
                </a:solidFill>
                <a:latin typeface="OfficinaSansC-Book"/>
              </a:rPr>
              <a:t>воде</a:t>
            </a:r>
            <a:r>
              <a:rPr lang="ru-RU" sz="1400" dirty="0" smtClean="0">
                <a:solidFill>
                  <a:schemeClr val="accent1"/>
                </a:solidFill>
                <a:latin typeface="OfficinaSansC-Book"/>
              </a:rPr>
              <a:t>.</a:t>
            </a:r>
          </a:p>
          <a:p>
            <a:endParaRPr lang="ru-RU" sz="1400" dirty="0">
              <a:solidFill>
                <a:schemeClr val="accent1"/>
              </a:solidFill>
              <a:latin typeface="OfficinaSansC-Book"/>
            </a:endParaRPr>
          </a:p>
          <a:p>
            <a:r>
              <a:rPr lang="ru-RU" sz="1400" dirty="0">
                <a:solidFill>
                  <a:schemeClr val="accent1"/>
                </a:solidFill>
                <a:latin typeface="OfficinaSansC-Book"/>
              </a:rPr>
              <a:t>В 2015 году ООН были приняты «Цели в области устойчивого развития», среди которых </a:t>
            </a:r>
            <a:r>
              <a:rPr lang="ru-RU" sz="1400" dirty="0" smtClean="0">
                <a:solidFill>
                  <a:schemeClr val="accent1"/>
                </a:solidFill>
                <a:latin typeface="OfficinaSansC-Book"/>
              </a:rPr>
              <a:t>– задача </a:t>
            </a:r>
            <a:r>
              <a:rPr lang="ru-RU" sz="1400" dirty="0">
                <a:solidFill>
                  <a:schemeClr val="accent1"/>
                </a:solidFill>
                <a:latin typeface="OfficinaSansC-Book"/>
              </a:rPr>
              <a:t>обеспечить к 2030 году </a:t>
            </a:r>
            <a:r>
              <a:rPr lang="ru-RU" sz="1400" dirty="0" smtClean="0">
                <a:solidFill>
                  <a:schemeClr val="accent1"/>
                </a:solidFill>
                <a:latin typeface="OfficinaSansC-Book"/>
              </a:rPr>
              <a:t>                       всеобщий </a:t>
            </a:r>
            <a:r>
              <a:rPr lang="ru-RU" sz="1400" dirty="0">
                <a:solidFill>
                  <a:schemeClr val="accent1"/>
                </a:solidFill>
                <a:latin typeface="OfficinaSansC-Book"/>
              </a:rPr>
              <a:t>доступ к чистой воде и системе санитарии.</a:t>
            </a:r>
            <a:endParaRPr lang="en-US" sz="1400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http://eurasianeconomic.org/files/3336/Banner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470" t="13962" r="3505" b="58713"/>
          <a:stretch/>
        </p:blipFill>
        <p:spPr bwMode="auto">
          <a:xfrm>
            <a:off x="4553100" y="5860525"/>
            <a:ext cx="890015" cy="87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eurasianeconomic.org/files/3336/Banner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90" t="691" r="21841" b="87174"/>
          <a:stretch/>
        </p:blipFill>
        <p:spPr bwMode="auto">
          <a:xfrm>
            <a:off x="5745438" y="6225664"/>
            <a:ext cx="4447684" cy="50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4">
            <a:extLst>
              <a:ext uri="{FF2B5EF4-FFF2-40B4-BE49-F238E27FC236}">
                <a16:creationId xmlns:a16="http://schemas.microsoft.com/office/drawing/2014/main" xmlns="" id="{F777CD28-0CAC-496A-804B-2EB954F64D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3067" r="6381"/>
          <a:stretch/>
        </p:blipFill>
        <p:spPr>
          <a:xfrm>
            <a:off x="253262" y="5099901"/>
            <a:ext cx="2028025" cy="163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510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79592" y="6466172"/>
            <a:ext cx="420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1</a:t>
            </a:r>
            <a:endParaRPr lang="ru-RU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922563" y="1794437"/>
            <a:ext cx="7611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Как изменения климата влияют на водные ресурсы?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2.4. Как изменения климата влияют на… водные ресурсы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92C937-35EF-41E9-84BC-60FBF8FAC6E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79592" y="2115797"/>
            <a:ext cx="5957840" cy="3637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116A43D-FEE7-4844-8E73-1329DEDDC9A1}"/>
              </a:ext>
            </a:extLst>
          </p:cNvPr>
          <p:cNvSpPr txBox="1"/>
          <p:nvPr/>
        </p:nvSpPr>
        <p:spPr>
          <a:xfrm>
            <a:off x="922564" y="3214606"/>
            <a:ext cx="495702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Из-за потепления климата во многих районах планеты, вероятно, увеличится частота сильных дождей, что приведёт к катастрофическим наводнениям. В других районах, наоборот, прогнозируется сокращение осадков, в результате чего будут чаще случаться экстремальные засухи.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640959F-F3B1-4E45-87D8-281E4EBDA255}"/>
              </a:ext>
            </a:extLst>
          </p:cNvPr>
          <p:cNvSpPr txBox="1"/>
          <p:nvPr/>
        </p:nvSpPr>
        <p:spPr>
          <a:xfrm>
            <a:off x="5803261" y="5839803"/>
            <a:ext cx="6388739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Особенно сильно будут страдать от недостатка воды из-за меняющегося климата засушливые районы мира – в первую очередь, Средиземноморские страны, Запад США, южные районы Африки, </a:t>
            </a:r>
            <a:r>
              <a:rPr lang="ru-RU" sz="1400" dirty="0" err="1" smtClean="0">
                <a:solidFill>
                  <a:schemeClr val="bg1"/>
                </a:solidFill>
              </a:rPr>
              <a:t>Северо-Восток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Бразилии.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2564" y="2212134"/>
            <a:ext cx="52519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OfficinaSansC-Book"/>
              </a:rPr>
              <a:t>Проблема нехватки питьевой воды </a:t>
            </a:r>
            <a:r>
              <a:rPr lang="ru-RU" sz="1400" b="1" dirty="0">
                <a:solidFill>
                  <a:schemeClr val="accent1"/>
                </a:solidFill>
                <a:latin typeface="OfficinaSansC-Book"/>
              </a:rPr>
              <a:t>усугубляется глобальным изменением климата</a:t>
            </a:r>
            <a:r>
              <a:rPr lang="ru-RU" sz="1400" dirty="0">
                <a:latin typeface="OfficinaSansC-Book"/>
              </a:rPr>
              <a:t>, а также ростом потребности в продовольствии и средствах гигиены увеличивающегося населения Земли. </a:t>
            </a:r>
            <a:endParaRPr lang="en-US" sz="1400" dirty="0">
              <a:latin typeface="OfficinaSansC-Boo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5835" y="4548711"/>
            <a:ext cx="2997724" cy="20405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7296" y="4536625"/>
            <a:ext cx="1388699" cy="204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474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F93C6B5-384F-4EA3-A92F-08D9695929E1}"/>
              </a:ext>
            </a:extLst>
          </p:cNvPr>
          <p:cNvSpPr txBox="1"/>
          <p:nvPr/>
        </p:nvSpPr>
        <p:spPr>
          <a:xfrm>
            <a:off x="345840" y="2163769"/>
            <a:ext cx="616579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highlight>
                  <a:srgbClr val="00FFFF"/>
                </a:highlight>
              </a:rPr>
              <a:t>Во-первых</a:t>
            </a:r>
            <a:r>
              <a:rPr lang="ru-RU" sz="1600" dirty="0"/>
              <a:t>, необходимо постоянно совершенствовать метеорологические прогнозы (они помогают заранее предсказать вероятность наступления того или иного опасного погодного</a:t>
            </a:r>
          </a:p>
          <a:p>
            <a:r>
              <a:rPr lang="ru-RU" sz="1600" dirty="0"/>
              <a:t>явления – будь то сильный ливень или экстремальная засуха</a:t>
            </a:r>
            <a:r>
              <a:rPr lang="ru-RU" sz="1600" dirty="0" smtClean="0"/>
              <a:t>).</a:t>
            </a:r>
          </a:p>
          <a:p>
            <a:endParaRPr lang="ru-RU" sz="1600" dirty="0" smtClean="0"/>
          </a:p>
          <a:p>
            <a:r>
              <a:rPr lang="ru-RU" sz="1600" b="1" dirty="0" smtClean="0">
                <a:highlight>
                  <a:srgbClr val="00FFFF"/>
                </a:highlight>
              </a:rPr>
              <a:t>Во-вторых</a:t>
            </a:r>
            <a:r>
              <a:rPr lang="ru-RU" sz="1600" dirty="0"/>
              <a:t>, есть множество инженерных решений, которые снижают риски для людей и инфраструктуры (строительство новых плотин и водохранилищ на реках, сооружение специальных дамб вдоль берега реки, защищающих прибрежные поселения от сильных наводнений).</a:t>
            </a:r>
          </a:p>
          <a:p>
            <a:endParaRPr lang="ru-RU" sz="1600" dirty="0"/>
          </a:p>
          <a:p>
            <a:r>
              <a:rPr lang="ru-RU" sz="1600" b="1" dirty="0">
                <a:highlight>
                  <a:srgbClr val="00FFFF"/>
                </a:highlight>
              </a:rPr>
              <a:t>В-третьих</a:t>
            </a:r>
            <a:r>
              <a:rPr lang="ru-RU" sz="1600" dirty="0"/>
              <a:t>, необходимо сокращать потребление воды (можно использовать дождевую воду или использовать воду повторно</a:t>
            </a:r>
            <a:r>
              <a:rPr lang="ru-RU" sz="1600" dirty="0" smtClean="0"/>
              <a:t>).</a:t>
            </a:r>
            <a:endParaRPr lang="ru-RU" sz="1600" dirty="0"/>
          </a:p>
          <a:p>
            <a:endParaRPr lang="ru-RU" sz="1600" dirty="0"/>
          </a:p>
          <a:p>
            <a:r>
              <a:rPr lang="ru-RU" sz="1600" b="1" dirty="0">
                <a:highlight>
                  <a:srgbClr val="00FFFF"/>
                </a:highlight>
              </a:rPr>
              <a:t>В-четвёртых</a:t>
            </a:r>
            <a:r>
              <a:rPr lang="ru-RU" sz="1600" dirty="0"/>
              <a:t>, опреснять морскую воду (уже существуют такие установки</a:t>
            </a:r>
            <a:r>
              <a:rPr lang="ru-RU" sz="1600" dirty="0" smtClean="0"/>
              <a:t>).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Как можно снизить риски?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2.4. Как изменения климата влияют на… водные ресурсы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0C73100-AC35-4BEC-AE25-4A5388F4A5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3933"/>
          <a:stretch/>
        </p:blipFill>
        <p:spPr>
          <a:xfrm>
            <a:off x="6447917" y="3379240"/>
            <a:ext cx="5548306" cy="27488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F6F6EFD-2FA2-4046-9AF1-88782E0F701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13567" y="1708285"/>
            <a:ext cx="2015785" cy="1607181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4271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242537"/>
            <a:ext cx="12184618" cy="615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480" y="749290"/>
            <a:ext cx="83515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|  Можно ли адаптироваться к их неизбежным последствиям?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54805" y="1917835"/>
            <a:ext cx="86709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indent="0" algn="just" eaLnBrk="1" hangingPunct="1">
              <a:spcAft>
                <a:spcPts val="1200"/>
              </a:spcAft>
              <a:defRPr/>
            </a:pPr>
            <a:r>
              <a:rPr lang="ru-RU" sz="1800" b="1" dirty="0">
                <a:solidFill>
                  <a:schemeClr val="accent2"/>
                </a:solidFill>
                <a:latin typeface="+mn-lt"/>
                <a:cs typeface="Arial"/>
              </a:rPr>
              <a:t>Глобальное потепление или изменение климата</a:t>
            </a:r>
            <a:r>
              <a:rPr lang="en-US" sz="1800" b="1" dirty="0">
                <a:solidFill>
                  <a:schemeClr val="accent2"/>
                </a:solidFill>
                <a:latin typeface="+mn-lt"/>
                <a:cs typeface="Arial"/>
              </a:rPr>
              <a:t>?</a:t>
            </a:r>
          </a:p>
          <a:p>
            <a:pPr marL="0" indent="0" algn="just" eaLnBrk="1" hangingPunct="1">
              <a:spcAft>
                <a:spcPts val="1200"/>
              </a:spcAft>
              <a:defRPr/>
            </a:pPr>
            <a:endParaRPr lang="en-US" sz="1600" dirty="0">
              <a:latin typeface="+mn-lt"/>
              <a:cs typeface="Arial"/>
            </a:endParaRPr>
          </a:p>
          <a:p>
            <a:pPr marL="0" indent="0" algn="just" eaLnBrk="1" hangingPunct="1">
              <a:defRPr/>
            </a:pPr>
            <a:endParaRPr lang="en-US" sz="1400" dirty="0">
              <a:latin typeface="Arial"/>
              <a:cs typeface="Arial"/>
            </a:endParaRPr>
          </a:p>
          <a:p>
            <a:pPr marL="0" indent="0" algn="just" eaLnBrk="1" hangingPunct="1">
              <a:defRPr/>
            </a:pPr>
            <a:endParaRPr lang="en-US" sz="1400" dirty="0">
              <a:latin typeface="Arial"/>
              <a:cs typeface="Arial"/>
            </a:endParaRPr>
          </a:p>
          <a:p>
            <a:pPr marL="0" indent="0" algn="just" eaLnBrk="1" hangingPunct="1">
              <a:defRPr/>
            </a:pP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E410335-FACF-3345-90A8-60469C5AEC8D}"/>
              </a:ext>
            </a:extLst>
          </p:cNvPr>
          <p:cNvSpPr/>
          <p:nvPr/>
        </p:nvSpPr>
        <p:spPr>
          <a:xfrm>
            <a:off x="427252" y="3352440"/>
            <a:ext cx="5755849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latin typeface="+mn-lt"/>
              </a:rPr>
              <a:t>По мере роста температуры мы наблюдаем и другие, связанные с потеплением процессы</a:t>
            </a:r>
            <a:r>
              <a:rPr lang="en-US" sz="1600" dirty="0">
                <a:latin typeface="+mn-lt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меняется режим выпадения осадков,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повышается уровень Мирового океана</a:t>
            </a:r>
            <a:r>
              <a:rPr lang="en-US" sz="1600" dirty="0">
                <a:latin typeface="+mn-lt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тают ледники и многолетняя мерзлота</a:t>
            </a:r>
            <a:r>
              <a:rPr lang="en-US" sz="1600" dirty="0">
                <a:latin typeface="+mn-lt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становятся более частыми и опасными экстремальные погодные явления.</a:t>
            </a:r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r>
              <a:rPr lang="ru-RU" sz="1600" dirty="0">
                <a:latin typeface="+mn-lt"/>
              </a:rPr>
              <a:t>Эти и другие проявления изменения климата опасны для растений и животных, угрожают экономике, здоровью и даже жизни людей.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762677E-49C4-724B-95D5-5925AC6B2A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415698" y="1930649"/>
            <a:ext cx="2493870" cy="2055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09FD1A5-B999-AC43-ADB8-AC164C977B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73646" y="4069220"/>
            <a:ext cx="2631078" cy="20782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05AF401-C447-C644-9895-449577A12A1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73646" y="1917835"/>
            <a:ext cx="2631078" cy="2056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/>
          <a:srcRect r="1316"/>
          <a:stretch/>
        </p:blipFill>
        <p:spPr>
          <a:xfrm>
            <a:off x="9415698" y="4062851"/>
            <a:ext cx="2487052" cy="20442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4805" y="238596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Правильнее говорить «</a:t>
            </a:r>
            <a:r>
              <a:rPr lang="ru-RU" sz="1600" b="1" dirty="0">
                <a:solidFill>
                  <a:schemeClr val="accent2"/>
                </a:solidFill>
              </a:rPr>
              <a:t>изменение климата</a:t>
            </a:r>
            <a:r>
              <a:rPr lang="ru-RU" sz="1600" dirty="0"/>
              <a:t>», поскольку рост температуры, то есть потепление, – это только одна часть процессов изменения климата на Земле.</a:t>
            </a:r>
            <a:endParaRPr lang="en-US" sz="1600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0335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Вопросы на закрепление</a:t>
            </a: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2.4. Как изменения климата влияют на… водные ресурсы </a:t>
            </a:r>
          </a:p>
        </p:txBody>
      </p:sp>
      <p:pic>
        <p:nvPicPr>
          <p:cNvPr id="8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4320" y="838532"/>
            <a:ext cx="1390849" cy="1201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2564" y="2220561"/>
            <a:ext cx="5299127" cy="3857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1. 70 </a:t>
            </a:r>
            <a:r>
              <a:rPr lang="ru-RU" b="1" dirty="0"/>
              <a:t>% всей пресной воды, потребляемой </a:t>
            </a:r>
          </a:p>
          <a:p>
            <a:pPr>
              <a:spcAft>
                <a:spcPts val="800"/>
              </a:spcAft>
            </a:pPr>
            <a:r>
              <a:rPr lang="ru-RU" b="1" dirty="0"/>
              <a:t>человеком, используется для: </a:t>
            </a:r>
            <a:endParaRPr lang="ru-RU" b="1" dirty="0" smtClean="0"/>
          </a:p>
          <a:p>
            <a:pPr>
              <a:spcAft>
                <a:spcPts val="800"/>
              </a:spcAft>
            </a:pPr>
            <a:r>
              <a:rPr lang="ru-RU" dirty="0" smtClean="0"/>
              <a:t>А. Питья;</a:t>
            </a:r>
          </a:p>
          <a:p>
            <a:pPr>
              <a:spcAft>
                <a:spcPts val="800"/>
              </a:spcAft>
            </a:pPr>
            <a:r>
              <a:rPr lang="ru-RU" dirty="0" smtClean="0"/>
              <a:t>Б. Санитарных нужд;</a:t>
            </a:r>
          </a:p>
          <a:p>
            <a:pPr>
              <a:spcAft>
                <a:spcPts val="800"/>
              </a:spcAft>
            </a:pPr>
            <a:r>
              <a:rPr lang="ru-RU" dirty="0" smtClean="0"/>
              <a:t>В. Орошения полей.</a:t>
            </a:r>
          </a:p>
          <a:p>
            <a:endParaRPr lang="ru-RU" dirty="0" smtClean="0"/>
          </a:p>
          <a:p>
            <a:r>
              <a:rPr lang="ru-RU" b="1" dirty="0" smtClean="0"/>
              <a:t>2. Какой </a:t>
            </a:r>
            <a:r>
              <a:rPr lang="ru-RU" b="1" dirty="0"/>
              <a:t>из этих регионов мира особенно </a:t>
            </a:r>
            <a:endParaRPr lang="ru-RU" dirty="0"/>
          </a:p>
          <a:p>
            <a:pPr>
              <a:spcAft>
                <a:spcPts val="800"/>
              </a:spcAft>
            </a:pPr>
            <a:r>
              <a:rPr lang="ru-RU" b="1" dirty="0"/>
              <a:t>подвержен сильным засухам? </a:t>
            </a:r>
            <a:endParaRPr lang="ru-RU" b="1" dirty="0" smtClean="0"/>
          </a:p>
          <a:p>
            <a:pPr>
              <a:spcAft>
                <a:spcPts val="800"/>
              </a:spcAft>
            </a:pPr>
            <a:r>
              <a:rPr lang="ru-RU" dirty="0" smtClean="0"/>
              <a:t>А. Центральная Африка;</a:t>
            </a:r>
          </a:p>
          <a:p>
            <a:pPr>
              <a:spcAft>
                <a:spcPts val="800"/>
              </a:spcAft>
            </a:pPr>
            <a:r>
              <a:rPr lang="ru-RU" dirty="0" smtClean="0"/>
              <a:t>Б. Юго-Восточная Азия; </a:t>
            </a:r>
          </a:p>
          <a:p>
            <a:pPr>
              <a:spcAft>
                <a:spcPts val="800"/>
              </a:spcAft>
            </a:pPr>
            <a:r>
              <a:rPr lang="ru-RU" dirty="0" smtClean="0"/>
              <a:t>В. Малые острова Карибского моря.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79592" y="2196825"/>
            <a:ext cx="54550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3</a:t>
            </a:r>
            <a:r>
              <a:rPr lang="ru-RU" b="1" dirty="0"/>
              <a:t>. Основная климатическая проблема, с которой </a:t>
            </a:r>
          </a:p>
          <a:p>
            <a:pPr>
              <a:spcAft>
                <a:spcPts val="800"/>
              </a:spcAft>
            </a:pPr>
            <a:r>
              <a:rPr lang="ru-RU" b="1" dirty="0"/>
              <a:t>столкнутся страны Центральной Азии </a:t>
            </a:r>
            <a:r>
              <a:rPr lang="ru-RU" b="1" dirty="0" smtClean="0"/>
              <a:t>в </a:t>
            </a:r>
            <a:r>
              <a:rPr lang="ru-RU" b="1" dirty="0"/>
              <a:t>ближайшие </a:t>
            </a:r>
            <a:r>
              <a:rPr lang="ru-RU" b="1" dirty="0" smtClean="0"/>
              <a:t>десятилетия из-за изменения климата:</a:t>
            </a:r>
          </a:p>
          <a:p>
            <a:pPr>
              <a:spcAft>
                <a:spcPts val="800"/>
              </a:spcAft>
            </a:pPr>
            <a:r>
              <a:rPr lang="ru-RU" dirty="0" smtClean="0"/>
              <a:t>А. Нехватка воды;</a:t>
            </a:r>
          </a:p>
          <a:p>
            <a:pPr>
              <a:spcAft>
                <a:spcPts val="800"/>
              </a:spcAft>
            </a:pPr>
            <a:r>
              <a:rPr lang="ru-RU" dirty="0" smtClean="0"/>
              <a:t>Б. Таяние многолетней мерзлоты;</a:t>
            </a:r>
          </a:p>
          <a:p>
            <a:pPr>
              <a:spcAft>
                <a:spcPts val="800"/>
              </a:spcAft>
            </a:pPr>
            <a:r>
              <a:rPr lang="ru-RU" dirty="0" smtClean="0"/>
              <a:t>В. Ураганы. </a:t>
            </a:r>
            <a:endParaRPr lang="en-US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1460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63804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Последствия изменения климата для сельского хозяйства </a:t>
            </a:r>
          </a:p>
          <a:p>
            <a:endParaRPr lang="ru-RU" sz="1400" dirty="0"/>
          </a:p>
          <a:p>
            <a:r>
              <a:rPr lang="ru-RU" sz="14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80" y="749290"/>
            <a:ext cx="83515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|  2.5. Как изменения климата влияют на… сельское хозяйство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301C2DE-BE45-BA4B-8EAA-83AFC6FC9F0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51985" y="4510256"/>
            <a:ext cx="1729962" cy="19559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D450DE9-4AF0-1B4B-8346-38F16421853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17875" y="4510256"/>
            <a:ext cx="2719409" cy="19559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78F7404-986E-6B4E-B692-9472DF5AA47C}"/>
              </a:ext>
            </a:extLst>
          </p:cNvPr>
          <p:cNvSpPr/>
          <p:nvPr/>
        </p:nvSpPr>
        <p:spPr>
          <a:xfrm>
            <a:off x="7121722" y="1794437"/>
            <a:ext cx="4448954" cy="24006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500" dirty="0"/>
              <a:t>Эксперты Международной продовольственной организации пришли к выводу, </a:t>
            </a:r>
            <a:r>
              <a:rPr lang="ru-RU" sz="1500" dirty="0" smtClean="0"/>
              <a:t>что после </a:t>
            </a:r>
            <a:r>
              <a:rPr lang="ru-RU" sz="1500" dirty="0"/>
              <a:t>2030 года во многих регионах планеты урожайность сельскохозяйственных </a:t>
            </a:r>
            <a:r>
              <a:rPr lang="ru-RU" sz="1500" dirty="0" smtClean="0"/>
              <a:t>культур будет </a:t>
            </a:r>
            <a:r>
              <a:rPr lang="ru-RU" sz="1500" dirty="0"/>
              <a:t>снижаться из-за изменений климата. </a:t>
            </a:r>
            <a:endParaRPr lang="ru-RU" sz="1500" dirty="0" smtClean="0"/>
          </a:p>
          <a:p>
            <a:endParaRPr lang="ru-RU" sz="1500" dirty="0"/>
          </a:p>
          <a:p>
            <a:r>
              <a:rPr lang="ru-RU" sz="1500" dirty="0" smtClean="0"/>
              <a:t>Прогнозы </a:t>
            </a:r>
            <a:r>
              <a:rPr lang="ru-RU" sz="1500" dirty="0"/>
              <a:t>показывают, что самые серьёзные </a:t>
            </a:r>
            <a:r>
              <a:rPr lang="ru-RU" sz="1500" dirty="0" smtClean="0"/>
              <a:t>последствия </a:t>
            </a:r>
            <a:r>
              <a:rPr lang="ru-RU" sz="1500" dirty="0"/>
              <a:t>вероятны в тропических </a:t>
            </a:r>
            <a:r>
              <a:rPr lang="ru-RU" sz="1500" dirty="0" smtClean="0"/>
              <a:t>регионах, где </a:t>
            </a:r>
            <a:r>
              <a:rPr lang="ru-RU" sz="1500" dirty="0"/>
              <a:t>особенно высока вероятность </a:t>
            </a:r>
            <a:r>
              <a:rPr lang="ru-RU" sz="1500" dirty="0" smtClean="0"/>
              <a:t>дальнейшего </a:t>
            </a:r>
            <a:r>
              <a:rPr lang="ru-RU" sz="1500" dirty="0"/>
              <a:t>сокращения уровня осадков</a:t>
            </a:r>
            <a:r>
              <a:rPr lang="ru-RU" sz="1500" dirty="0" smtClean="0"/>
              <a:t>. </a:t>
            </a:r>
            <a:endParaRPr lang="en-US" sz="1500" b="1" dirty="0"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73B4515-1EEA-8E4E-A817-1C165E1D0F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519155" y="4510256"/>
            <a:ext cx="2161512" cy="1955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0907" y="4524149"/>
            <a:ext cx="3477362" cy="19455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EB41423-1E57-45D4-8DA7-48900F0CCDFB}"/>
              </a:ext>
            </a:extLst>
          </p:cNvPr>
          <p:cNvSpPr txBox="1"/>
          <p:nvPr/>
        </p:nvSpPr>
        <p:spPr>
          <a:xfrm>
            <a:off x="933196" y="2337515"/>
            <a:ext cx="5952511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/>
              <a:t>Для сельского хозяйства </a:t>
            </a:r>
            <a:r>
              <a:rPr lang="ru-RU" sz="1600" i="1" dirty="0"/>
              <a:t>наибольшую опасность </a:t>
            </a:r>
            <a:r>
              <a:rPr lang="ru-RU" sz="1600" dirty="0"/>
              <a:t>представляют такие проявления изменения климата, как: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повышение температуры;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изменение режима распределения осадков, подъём уровня моря (для прибрежных низменностей);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частые засухи и наводнения (особенно в областях, предрасположенных к стихийным бедствиям). 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7552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0998" y="1780582"/>
            <a:ext cx="94267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Последствия изменения климата для сельского хозяйства </a:t>
            </a:r>
          </a:p>
          <a:p>
            <a:endParaRPr lang="ru-RU" sz="1400" dirty="0"/>
          </a:p>
          <a:p>
            <a:r>
              <a:rPr lang="ru-RU" sz="14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80" y="749290"/>
            <a:ext cx="83515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|  2.5. Как изменения климата влияют на… сельское хозяйство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56180C-160F-4C68-B77A-053FBAFEFC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7971" y="3093092"/>
            <a:ext cx="3490413" cy="17008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A33F38D-52D4-4D21-890D-C4D9DDDF42E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3573" y="2155987"/>
            <a:ext cx="4782894" cy="26141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D9CA574-C464-4A7E-8C36-3936A24D044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2563" y="3080178"/>
            <a:ext cx="2670769" cy="16899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F088FE0-5377-4825-991F-D4F76F5D1E8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19309" y="4758119"/>
            <a:ext cx="1530229" cy="16033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4357" y="6436751"/>
            <a:ext cx="109170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/>
                </a:solidFill>
              </a:rPr>
              <a:t>Во всём мире сельскому хозяйству придётся адаптироваться к новым климатическим </a:t>
            </a:r>
            <a:r>
              <a:rPr lang="ru-RU" sz="1600" b="1" dirty="0" smtClean="0">
                <a:solidFill>
                  <a:schemeClr val="accent2"/>
                </a:solidFill>
              </a:rPr>
              <a:t>условиям</a:t>
            </a:r>
            <a:r>
              <a:rPr lang="ru-RU" sz="1600" b="1" dirty="0">
                <a:solidFill>
                  <a:schemeClr val="accent2"/>
                </a:solidFill>
              </a:rPr>
              <a:t>.</a:t>
            </a:r>
            <a:endParaRPr lang="en-US" sz="1600" b="1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2563" y="2186850"/>
            <a:ext cx="6096000" cy="830997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Сельское хозяйство –это источник дохода для 1/3 всех работающих на Земле людей. В некоторых странах Азии и Африки больше половины населения заняты в сельском хозяйстве!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63574" y="4760788"/>
            <a:ext cx="47142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dirty="0">
                <a:latin typeface="OfficinaSansC-Book"/>
              </a:rPr>
              <a:t>Основная зерновая культура Юго-Восточной Азии – </a:t>
            </a:r>
            <a:r>
              <a:rPr lang="ru-RU" sz="1100" b="1" i="1" dirty="0">
                <a:latin typeface="OfficinaSansC-Book"/>
              </a:rPr>
              <a:t>рис</a:t>
            </a:r>
            <a:r>
              <a:rPr lang="ru-RU" sz="1100" i="1" dirty="0">
                <a:latin typeface="OfficinaSansC-Book"/>
              </a:rPr>
              <a:t>. Его выращивают, в </a:t>
            </a:r>
            <a:r>
              <a:rPr lang="ru-RU" sz="1100" i="1" dirty="0" smtClean="0">
                <a:latin typeface="OfficinaSansC-Book"/>
              </a:rPr>
              <a:t>частности, в </a:t>
            </a:r>
            <a:r>
              <a:rPr lang="ru-RU" sz="1100" i="1" dirty="0">
                <a:latin typeface="OfficinaSansC-Book"/>
              </a:rPr>
              <a:t>дельтах крупных рек. По мере того, как поднимается уровень воды в океане, </a:t>
            </a:r>
            <a:r>
              <a:rPr lang="ru-RU" sz="1100" i="1" dirty="0" smtClean="0">
                <a:latin typeface="OfficinaSansC-Book"/>
              </a:rPr>
              <a:t>низменные участки </a:t>
            </a:r>
            <a:r>
              <a:rPr lang="ru-RU" sz="1100" i="1" dirty="0">
                <a:latin typeface="OfficinaSansC-Book"/>
              </a:rPr>
              <a:t>рек оказываются затопленными солёной водой, что может привести к гибели </a:t>
            </a:r>
            <a:r>
              <a:rPr lang="ru-RU" sz="1100" i="1" dirty="0" smtClean="0">
                <a:latin typeface="OfficinaSansC-Book"/>
              </a:rPr>
              <a:t>посевов</a:t>
            </a:r>
            <a:r>
              <a:rPr lang="ru-RU" sz="1100" i="1" dirty="0">
                <a:latin typeface="OfficinaSansC-Book"/>
              </a:rPr>
              <a:t>. Особенно пострадает от повышения уровня моря участок территории Вьетнама в </a:t>
            </a:r>
            <a:r>
              <a:rPr lang="ru-RU" sz="1100" i="1" dirty="0" smtClean="0">
                <a:latin typeface="OfficinaSansC-Book"/>
              </a:rPr>
              <a:t>дельте </a:t>
            </a:r>
            <a:r>
              <a:rPr lang="ru-RU" sz="1100" i="1" dirty="0">
                <a:latin typeface="OfficinaSansC-Book"/>
              </a:rPr>
              <a:t>реки Меконг – одном из мировых центров выращивания риса. Повышение уровня </a:t>
            </a:r>
            <a:r>
              <a:rPr lang="ru-RU" sz="1100" i="1" dirty="0" smtClean="0">
                <a:latin typeface="OfficinaSansC-Book"/>
              </a:rPr>
              <a:t>моря даже </a:t>
            </a:r>
            <a:r>
              <a:rPr lang="ru-RU" sz="1100" i="1" dirty="0">
                <a:latin typeface="OfficinaSansC-Book"/>
              </a:rPr>
              <a:t>на 30 см может привести к сокращению производства этой культуры на 11 %.</a:t>
            </a:r>
            <a:endParaRPr lang="en-US" sz="1100" i="1" dirty="0"/>
          </a:p>
        </p:txBody>
      </p:sp>
      <p:sp>
        <p:nvSpPr>
          <p:cNvPr id="18" name="Rectangle 17"/>
          <p:cNvSpPr/>
          <p:nvPr/>
        </p:nvSpPr>
        <p:spPr>
          <a:xfrm>
            <a:off x="792479" y="4869175"/>
            <a:ext cx="344015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latin typeface="OfficinaSansC-BookItalic"/>
              </a:rPr>
              <a:t>Кофе </a:t>
            </a:r>
            <a:r>
              <a:rPr lang="ru-RU" sz="1100" i="1" dirty="0">
                <a:latin typeface="OfficinaSansC-BookItalic"/>
              </a:rPr>
              <a:t>приносит солидный доход таким странам, как Бразилия, Индонезия и </a:t>
            </a:r>
            <a:r>
              <a:rPr lang="ru-RU" sz="1100" i="1" dirty="0" smtClean="0">
                <a:latin typeface="OfficinaSansC-BookItalic"/>
              </a:rPr>
              <a:t>Коста-Рика</a:t>
            </a:r>
            <a:r>
              <a:rPr lang="ru-RU" sz="1100" i="1" dirty="0">
                <a:latin typeface="OfficinaSansC-BookItalic"/>
              </a:rPr>
              <a:t>. В одной только Бразилии в год выращивается свыше </a:t>
            </a:r>
            <a:r>
              <a:rPr lang="ru-RU" sz="1100" i="1" dirty="0" smtClean="0">
                <a:latin typeface="OfficinaSansC-BookItalic"/>
              </a:rPr>
              <a:t>2 млн </a:t>
            </a:r>
            <a:r>
              <a:rPr lang="ru-RU" sz="1100" i="1" dirty="0">
                <a:latin typeface="OfficinaSansC-BookItalic"/>
              </a:rPr>
              <a:t>т </a:t>
            </a:r>
            <a:r>
              <a:rPr lang="ru-RU" sz="1100" i="1" dirty="0" smtClean="0">
                <a:latin typeface="OfficinaSansC-BookItalic"/>
              </a:rPr>
              <a:t>кофейных зёрен</a:t>
            </a:r>
            <a:r>
              <a:rPr lang="ru-RU" sz="1100" i="1" dirty="0">
                <a:latin typeface="OfficinaSansC-BookItalic"/>
              </a:rPr>
              <a:t>! Однако </a:t>
            </a:r>
            <a:r>
              <a:rPr lang="ru-RU" sz="1100" i="1" dirty="0" smtClean="0">
                <a:latin typeface="OfficinaSansC-BookItalic"/>
              </a:rPr>
              <a:t>рост температуры</a:t>
            </a:r>
            <a:r>
              <a:rPr lang="ru-RU" sz="1100" i="1" dirty="0">
                <a:latin typeface="OfficinaSansC-BookItalic"/>
              </a:rPr>
              <a:t>, более частые засухи и новые вредители, </a:t>
            </a:r>
            <a:r>
              <a:rPr lang="ru-RU" sz="1100" i="1" dirty="0" smtClean="0">
                <a:latin typeface="OfficinaSansC-BookItalic"/>
              </a:rPr>
              <a:t>которые появляются </a:t>
            </a:r>
            <a:r>
              <a:rPr lang="ru-RU" sz="1100" i="1" dirty="0">
                <a:latin typeface="OfficinaSansC-BookItalic"/>
              </a:rPr>
              <a:t>в районах, где выращивается кофе, снижают как количество, так и </a:t>
            </a:r>
            <a:r>
              <a:rPr lang="ru-RU" sz="1100" i="1" dirty="0" smtClean="0">
                <a:latin typeface="OfficinaSansC-BookItalic"/>
              </a:rPr>
              <a:t>качество </a:t>
            </a:r>
            <a:r>
              <a:rPr lang="ru-RU" sz="1100" i="1" dirty="0">
                <a:latin typeface="OfficinaSansC-BookItalic"/>
              </a:rPr>
              <a:t>собираемых зёрен.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xmlns="" val="326741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74955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Как снизить риски </a:t>
            </a:r>
            <a:r>
              <a:rPr lang="ru-RU" b="1" dirty="0" smtClean="0">
                <a:solidFill>
                  <a:schemeClr val="accent2"/>
                </a:solidFill>
              </a:rPr>
              <a:t>для сельского хозяйства и </a:t>
            </a:r>
            <a:r>
              <a:rPr lang="ru-RU" b="1" dirty="0">
                <a:solidFill>
                  <a:schemeClr val="accent2"/>
                </a:solidFill>
              </a:rPr>
              <a:t>адаптироваться?</a:t>
            </a:r>
          </a:p>
          <a:p>
            <a:endParaRPr lang="ru-RU" b="1" dirty="0">
              <a:solidFill>
                <a:schemeClr val="accent2"/>
              </a:solidFill>
            </a:endParaRPr>
          </a:p>
          <a:p>
            <a:endParaRPr lang="ru-RU" b="1" dirty="0">
              <a:solidFill>
                <a:schemeClr val="accent2"/>
              </a:solidFill>
            </a:endParaRPr>
          </a:p>
          <a:p>
            <a:endParaRPr lang="ru-RU" b="1" dirty="0">
              <a:solidFill>
                <a:schemeClr val="accent2"/>
              </a:solidFill>
            </a:endParaRPr>
          </a:p>
          <a:p>
            <a:endParaRPr lang="ru-RU" sz="1400" dirty="0"/>
          </a:p>
          <a:p>
            <a:r>
              <a:rPr lang="ru-RU" sz="14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80" y="749290"/>
            <a:ext cx="83515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|  2.5. Как изменения климата влияют на… сельское хозяйство</a:t>
            </a:r>
          </a:p>
        </p:txBody>
      </p:sp>
      <p:pic>
        <p:nvPicPr>
          <p:cNvPr id="8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2294" y="3255166"/>
            <a:ext cx="1488026" cy="2229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57446" y="2689920"/>
            <a:ext cx="1220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Дискуссия</a:t>
            </a:r>
            <a:endParaRPr lang="en-US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7024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Прибрежная зона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2.6. Как изменения климата влияют на… прибрежные регионы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F7130E4-0EFF-4D45-8173-671843E23DD6}"/>
              </a:ext>
            </a:extLst>
          </p:cNvPr>
          <p:cNvSpPr/>
          <p:nvPr/>
        </p:nvSpPr>
        <p:spPr>
          <a:xfrm>
            <a:off x="540200" y="2289191"/>
            <a:ext cx="5339392" cy="6640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cs typeface="Arial" panose="020B0604020202020204" pitchFamily="34" charset="0"/>
              </a:rPr>
              <a:t>Прибрежные регионы: </a:t>
            </a:r>
            <a:r>
              <a:rPr lang="en-US" b="1" dirty="0">
                <a:cs typeface="Arial" panose="020B0604020202020204" pitchFamily="34" charset="0"/>
              </a:rPr>
              <a:t>50% </a:t>
            </a:r>
            <a:r>
              <a:rPr lang="ru-RU" b="1" dirty="0">
                <a:cs typeface="Arial" panose="020B0604020202020204" pitchFamily="34" charset="0"/>
              </a:rPr>
              <a:t>населения Земли и </a:t>
            </a:r>
            <a:r>
              <a:rPr lang="en-US" b="1" dirty="0">
                <a:cs typeface="Arial" panose="020B0604020202020204" pitchFamily="34" charset="0"/>
              </a:rPr>
              <a:t>70%</a:t>
            </a:r>
            <a:r>
              <a:rPr lang="ru-RU" b="1" dirty="0">
                <a:cs typeface="Arial" panose="020B0604020202020204" pitchFamily="34" charset="0"/>
              </a:rPr>
              <a:t> мировой продукции.</a:t>
            </a:r>
            <a:endParaRPr lang="en-US" b="1" dirty="0">
              <a:effectLst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9AF25C3-2DB2-43A8-9A20-D27967460F8D}"/>
              </a:ext>
            </a:extLst>
          </p:cNvPr>
          <p:cNvSpPr txBox="1"/>
          <p:nvPr/>
        </p:nvSpPr>
        <p:spPr>
          <a:xfrm>
            <a:off x="540200" y="3082238"/>
            <a:ext cx="55558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/>
              <a:t>Прибрежные территории сильно подвержены воздействию изменений климата. Основные угрозы для них – это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/>
              <a:t>повышение уровня океана;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/>
              <a:t>увеличение интенсивности штормов;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/>
              <a:t>наводнения и размывы берегов;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/>
              <a:t>увеличение числа опасных погодных явлений.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E59FB0-4810-4217-9E72-00F56967D8C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479" y="4979799"/>
            <a:ext cx="1530229" cy="160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4050" y="2304683"/>
            <a:ext cx="5744879" cy="2654992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6869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Повышение уровня Мирового океана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2.6. Как изменения климата влияют на… прибрежные регионы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30C7539-F1D9-3442-A16B-0A738F28005D}"/>
              </a:ext>
            </a:extLst>
          </p:cNvPr>
          <p:cNvSpPr/>
          <p:nvPr/>
        </p:nvSpPr>
        <p:spPr>
          <a:xfrm>
            <a:off x="4498671" y="2228648"/>
            <a:ext cx="3126922" cy="3016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700" b="1" dirty="0"/>
              <a:t>Две причины  повышения уровня океана:</a:t>
            </a:r>
            <a:endParaRPr lang="en-US" sz="17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700" dirty="0"/>
              <a:t>1) таяние ледников Гренландии и Антарктиды, в результате чего в океан поступает больше воды;</a:t>
            </a:r>
            <a:endParaRPr lang="en-US" sz="17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700" dirty="0"/>
              <a:t>2) термическое расширение воды. При повышении температуры вода занимает больший объём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7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6E43D90-5396-C54F-820D-141D69E87C8E}"/>
              </a:ext>
            </a:extLst>
          </p:cNvPr>
          <p:cNvSpPr txBox="1"/>
          <p:nvPr/>
        </p:nvSpPr>
        <p:spPr>
          <a:xfrm>
            <a:off x="9028754" y="1517437"/>
            <a:ext cx="3155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Затопление прибрежных регионов</a:t>
            </a:r>
            <a:endParaRPr lang="en-US" sz="14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 descr="D:\Users\user\Desktop\орленок - Данила\обучающий курс Орленок\Новая папка\01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3330" y="1838361"/>
            <a:ext cx="4428113" cy="3457568"/>
          </a:xfrm>
          <a:prstGeom prst="rect">
            <a:avLst/>
          </a:prstGeom>
          <a:noFill/>
        </p:spPr>
      </p:pic>
      <p:pic>
        <p:nvPicPr>
          <p:cNvPr id="15" name="Picture 6" descr="D:\Users\user\Desktop\гонолулу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27" y="2221680"/>
            <a:ext cx="2221563" cy="139387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338074" y="534747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Новый Орлеан </a:t>
            </a:r>
          </a:p>
        </p:txBody>
      </p:sp>
      <p:pic>
        <p:nvPicPr>
          <p:cNvPr id="17" name="Picture 7" descr="D:\Users\user\Desktop\бангко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8075" y="2228648"/>
            <a:ext cx="2092859" cy="1393877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338075" y="3633493"/>
            <a:ext cx="146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Бангкок </a:t>
            </a:r>
          </a:p>
        </p:txBody>
      </p:sp>
      <p:pic>
        <p:nvPicPr>
          <p:cNvPr id="19" name="Picture 8" descr="D:\Users\user\Desktop\венец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050" y="3939312"/>
            <a:ext cx="2230739" cy="1394212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-5098" y="535273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Венеция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4784" y="3622525"/>
            <a:ext cx="146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Гонолулу  </a:t>
            </a:r>
          </a:p>
        </p:txBody>
      </p:sp>
      <p:pic>
        <p:nvPicPr>
          <p:cNvPr id="22" name="Picture 9" descr="D:\Users\user\Desktop\новый орлеан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8074" y="3939312"/>
            <a:ext cx="2092859" cy="1393099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72CA01E-279E-4C81-9022-F48AC63E3D95}"/>
              </a:ext>
            </a:extLst>
          </p:cNvPr>
          <p:cNvSpPr txBox="1"/>
          <p:nvPr/>
        </p:nvSpPr>
        <p:spPr>
          <a:xfrm>
            <a:off x="4498671" y="5440772"/>
            <a:ext cx="7622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/>
              <a:t>Уровень Мирового океана вот уже более 100 лет неуклонно растёт. За весь ХХ век он повысился </a:t>
            </a:r>
            <a:r>
              <a:rPr lang="ru-RU" sz="1600" i="1" dirty="0" smtClean="0"/>
              <a:t>в среднем на </a:t>
            </a:r>
            <a:r>
              <a:rPr lang="ru-RU" sz="1600" i="1" dirty="0"/>
              <a:t>17 см.</a:t>
            </a: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5911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Штормовое предупреждение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Разрушение берегов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2.6. Как изменения климата влияют на… прибрежные регионы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707F4E-BE70-2843-BC24-23739DBB83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153178" y="1794436"/>
            <a:ext cx="2741047" cy="21412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911B381-1233-46CF-9233-9B3A463FF0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39127" y="1789711"/>
            <a:ext cx="3000588" cy="21507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DD0EC4F-5C47-4CE2-935D-89CBAD48D87F}"/>
              </a:ext>
            </a:extLst>
          </p:cNvPr>
          <p:cNvSpPr txBox="1"/>
          <p:nvPr/>
        </p:nvSpPr>
        <p:spPr>
          <a:xfrm>
            <a:off x="922563" y="2440768"/>
            <a:ext cx="508571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Ещё одно следствие подъёма уровня моря – </a:t>
            </a:r>
            <a:r>
              <a:rPr lang="ru-RU" sz="1400" b="1" dirty="0"/>
              <a:t>размыв и разрушение волнами и прибоем берегов</a:t>
            </a:r>
            <a:r>
              <a:rPr lang="ru-RU" sz="1400" dirty="0"/>
              <a:t>. Особенно сильно разрушение затронуло побережье Арктики.</a:t>
            </a:r>
          </a:p>
          <a:p>
            <a:r>
              <a:rPr lang="ru-RU" sz="1400" dirty="0"/>
              <a:t>Раньше берега были лучше защищены льдом, теперь </a:t>
            </a:r>
            <a:r>
              <a:rPr lang="ru-RU" sz="1400" b="1" dirty="0"/>
              <a:t>из-за потепления</a:t>
            </a:r>
            <a:r>
              <a:rPr lang="ru-RU" sz="1400" dirty="0"/>
              <a:t> льда стало меньше, а штормов больше, и разрушение берегов резко ускорилось. Есть районы, где берега отступают на 10–25 и более метров в год!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3524779-2C93-40F5-8E22-72CF34EB3D4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2479" y="4195009"/>
            <a:ext cx="1544968" cy="1945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63280" y="4388183"/>
            <a:ext cx="2428051" cy="16605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/>
          <a:srcRect t="1843" b="-1"/>
          <a:stretch/>
        </p:blipFill>
        <p:spPr>
          <a:xfrm>
            <a:off x="5239468" y="4308049"/>
            <a:ext cx="6800247" cy="17912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1417" y="4018851"/>
            <a:ext cx="2970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Схема штормового нагона.</a:t>
            </a:r>
            <a:endParaRPr lang="en-US" i="1" dirty="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7598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79592" y="6466172"/>
            <a:ext cx="420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1</a:t>
            </a:r>
            <a:endParaRPr lang="ru-RU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922564" y="1794437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Опасность для экосистем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2.6. Как изменения климата влияют на… прибрежные регионы</a:t>
            </a:r>
          </a:p>
        </p:txBody>
      </p:sp>
      <p:pic>
        <p:nvPicPr>
          <p:cNvPr id="12" name="Picture 2" descr="D:\Users\user\Desktop\орленок - Данила\обучающий курс Орленок\Новая папка\01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618" y="3122256"/>
            <a:ext cx="6501327" cy="3581429"/>
          </a:xfrm>
          <a:prstGeom prst="rect">
            <a:avLst/>
          </a:prstGeom>
          <a:noFill/>
        </p:spPr>
      </p:pic>
      <p:pic>
        <p:nvPicPr>
          <p:cNvPr id="13" name="Picture 6" descr="D:\Users\user\Desktop\23009065-16401460-4-0-1534838263-1534838266-720-1-1534838266-728-5321b7145d-15351097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3032" y="777720"/>
            <a:ext cx="1535372" cy="1907453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576F468-F648-4320-8660-B9318D0C27A2}"/>
              </a:ext>
            </a:extLst>
          </p:cNvPr>
          <p:cNvSpPr txBox="1"/>
          <p:nvPr/>
        </p:nvSpPr>
        <p:spPr>
          <a:xfrm>
            <a:off x="922564" y="2137156"/>
            <a:ext cx="8581654" cy="58477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Повышение уровня моря отражается не только на людях и их экономической деятельности, но и на прибрежных экосистемах, обитающих как на суше, так и </a:t>
            </a:r>
            <a:r>
              <a:rPr lang="ru-RU" sz="1600" dirty="0" smtClean="0">
                <a:solidFill>
                  <a:schemeClr val="bg1"/>
                </a:solidFill>
              </a:rPr>
              <a:t>в море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F53D026-44AD-4120-8D60-30ED4F96E129}"/>
              </a:ext>
            </a:extLst>
          </p:cNvPr>
          <p:cNvSpPr txBox="1"/>
          <p:nvPr/>
        </p:nvSpPr>
        <p:spPr>
          <a:xfrm>
            <a:off x="6752065" y="2975445"/>
            <a:ext cx="361672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Мангровые леса</a:t>
            </a:r>
            <a:r>
              <a:rPr lang="ru-RU" sz="1400" dirty="0"/>
              <a:t>, пострадают при повышении уровня океана.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Потепление океана представляет существенную угрозу для </a:t>
            </a:r>
            <a:r>
              <a:rPr lang="ru-RU" sz="1400" b="1" dirty="0"/>
              <a:t>коралловых рифов</a:t>
            </a:r>
            <a:r>
              <a:rPr lang="ru-RU" sz="1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Экосистемы </a:t>
            </a:r>
            <a:r>
              <a:rPr lang="ru-RU" sz="1400" b="1" dirty="0"/>
              <a:t>солёных маршей </a:t>
            </a:r>
            <a:r>
              <a:rPr lang="ru-RU" sz="1400" dirty="0"/>
              <a:t>– также подвержены угрозе потепления океана.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25E1F10-C54C-4B10-B027-7B6BF9674A6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77930" y="4746524"/>
            <a:ext cx="5148702" cy="1955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D0399F-9DCA-E340-8B64-F12E24843E1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33032" y="2778988"/>
            <a:ext cx="1535372" cy="1916853"/>
          </a:xfrm>
          <a:prstGeom prst="rect">
            <a:avLst/>
          </a:prstGeo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8156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Вопросы на закрепление</a:t>
            </a:r>
          </a:p>
          <a:p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2.6. Как изменения климата влияют на… прибрежные регионы</a:t>
            </a:r>
          </a:p>
        </p:txBody>
      </p:sp>
      <p:pic>
        <p:nvPicPr>
          <p:cNvPr id="8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4320" y="838532"/>
            <a:ext cx="1390849" cy="12019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22564" y="2256928"/>
            <a:ext cx="4957028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1. При </a:t>
            </a:r>
            <a:r>
              <a:rPr lang="ru-RU" b="1" dirty="0"/>
              <a:t>потеплении климата уровень Мирового океана: </a:t>
            </a:r>
            <a:endParaRPr lang="ru-RU" b="1" dirty="0" smtClean="0"/>
          </a:p>
          <a:p>
            <a:r>
              <a:rPr lang="ru-RU" dirty="0" smtClean="0"/>
              <a:t>А. повышается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Б. понижается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В. не </a:t>
            </a:r>
            <a:r>
              <a:rPr lang="ru-RU" dirty="0"/>
              <a:t>меняется; </a:t>
            </a:r>
            <a:endParaRPr lang="ru-RU" dirty="0" smtClean="0"/>
          </a:p>
          <a:p>
            <a:r>
              <a:rPr lang="ru-RU" dirty="0" smtClean="0"/>
              <a:t>Г. невозможно </a:t>
            </a:r>
            <a:r>
              <a:rPr lang="ru-RU" dirty="0"/>
              <a:t>оценить.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/>
              <a:t>2. Каковы основные причины повышения уровня океана?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6096000" y="225692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3. Что </a:t>
            </a:r>
            <a:r>
              <a:rPr lang="ru-RU" b="1" dirty="0"/>
              <a:t>такое «едомы»? </a:t>
            </a:r>
            <a:endParaRPr lang="ru-RU" b="1" dirty="0" smtClean="0"/>
          </a:p>
          <a:p>
            <a:r>
              <a:rPr lang="ru-RU" dirty="0" smtClean="0"/>
              <a:t>А. Съедобные </a:t>
            </a:r>
            <a:r>
              <a:rPr lang="ru-RU" dirty="0"/>
              <a:t>растения в таёжном лесу; </a:t>
            </a:r>
            <a:endParaRPr lang="ru-RU" dirty="0" smtClean="0"/>
          </a:p>
          <a:p>
            <a:r>
              <a:rPr lang="ru-RU" dirty="0" smtClean="0"/>
              <a:t>Б. старые</a:t>
            </a:r>
            <a:r>
              <a:rPr lang="ru-RU" dirty="0"/>
              <a:t>, пересохшие русла рек; </a:t>
            </a:r>
            <a:endParaRPr lang="ru-RU" dirty="0" smtClean="0"/>
          </a:p>
          <a:p>
            <a:r>
              <a:rPr lang="ru-RU" dirty="0" smtClean="0"/>
              <a:t>В. тюлени</a:t>
            </a:r>
            <a:r>
              <a:rPr lang="ru-RU" dirty="0"/>
              <a:t>, которые становятся лёгкой добычей белых медведей; </a:t>
            </a:r>
            <a:endParaRPr lang="ru-RU" dirty="0" smtClean="0"/>
          </a:p>
          <a:p>
            <a:r>
              <a:rPr lang="ru-RU" dirty="0" smtClean="0"/>
              <a:t>Г. острова</a:t>
            </a:r>
            <a:r>
              <a:rPr lang="ru-RU" dirty="0"/>
              <a:t>, которые разрушаются и исчезают под действием прибоев.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08354" y="4458547"/>
            <a:ext cx="5456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/>
              <a:t>4. Чем повышение температуры Мирового океана опасно для коралловых рифов?</a:t>
            </a:r>
            <a:endParaRPr lang="en-US" b="1" dirty="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269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39</a:t>
            </a:fld>
            <a:endParaRPr lang="en-GB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79592" y="6466172"/>
            <a:ext cx="420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1</a:t>
            </a:r>
            <a:endParaRPr lang="ru-RU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922564" y="1794437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Горы и климат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2.7. Как изменения климата влияют на… горные регионы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3D6B7C8-DEB4-4FEA-BE4F-ED52A2140981}"/>
              </a:ext>
            </a:extLst>
          </p:cNvPr>
          <p:cNvSpPr txBox="1"/>
          <p:nvPr/>
        </p:nvSpPr>
        <p:spPr>
          <a:xfrm>
            <a:off x="907837" y="2132621"/>
            <a:ext cx="6011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Горы играют важную роль в формировании климата. Они создают барьер для воздушных масс, которым сложно преодолеть высокие вершины.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DA7774-2ACE-43F0-8401-8B2CCFA098F1}"/>
              </a:ext>
            </a:extLst>
          </p:cNvPr>
          <p:cNvSpPr txBox="1"/>
          <p:nvPr/>
        </p:nvSpPr>
        <p:spPr>
          <a:xfrm>
            <a:off x="5544961" y="5729794"/>
            <a:ext cx="6094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Ещё одна уникальная особенность гор – высотная поясность. Проявляется она следующим образом: по мере нарастания высоты в горах происходит смена климатических и ландшафтных зон.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420C8A-BB2F-4330-B6E6-2A591831143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2564" y="3027833"/>
            <a:ext cx="3922005" cy="26826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889F942-89DC-4FC1-891A-11A896E27CA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0805" y="2116731"/>
            <a:ext cx="4498758" cy="35310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B9BF114-6129-4E87-BD19-9D7197A5A14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69675" y="4178002"/>
            <a:ext cx="1376609" cy="144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444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242537"/>
            <a:ext cx="12184618" cy="615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527" y="301752"/>
            <a:ext cx="107751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Примеры последствий изменения климата для различных регионах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480" y="749290"/>
            <a:ext cx="83515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|  Можно ли адаптироваться к их неизбежным последствиям?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79592" y="6466172"/>
            <a:ext cx="420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1</a:t>
            </a:r>
            <a:endParaRPr lang="ru-RU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00" b="6282"/>
          <a:stretch/>
        </p:blipFill>
        <p:spPr>
          <a:xfrm>
            <a:off x="397763" y="749290"/>
            <a:ext cx="11570676" cy="607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34171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Горные ледники отступают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2.7. Как изменения климата влияют на… горные регионы</a:t>
            </a:r>
          </a:p>
        </p:txBody>
      </p:sp>
      <p:pic>
        <p:nvPicPr>
          <p:cNvPr id="14" name="Рисунок 11"/>
          <p:cNvPicPr/>
          <p:nvPr/>
        </p:nvPicPr>
        <p:blipFill rotWithShape="1">
          <a:blip r:embed="rId5" cstate="print"/>
          <a:srcRect l="28562" t="60354" r="51822" b="9564"/>
          <a:stretch/>
        </p:blipFill>
        <p:spPr>
          <a:xfrm>
            <a:off x="3369694" y="3351308"/>
            <a:ext cx="2327650" cy="2006600"/>
          </a:xfrm>
          <a:prstGeom prst="rect">
            <a:avLst/>
          </a:prstGeom>
        </p:spPr>
      </p:pic>
      <p:pic>
        <p:nvPicPr>
          <p:cNvPr id="15" name="Рисунок 12"/>
          <p:cNvPicPr/>
          <p:nvPr/>
        </p:nvPicPr>
        <p:blipFill rotWithShape="1">
          <a:blip r:embed="rId5" cstate="print"/>
          <a:srcRect l="55182" t="60354" r="24768" b="9564"/>
          <a:stretch/>
        </p:blipFill>
        <p:spPr>
          <a:xfrm>
            <a:off x="990442" y="3351308"/>
            <a:ext cx="2379252" cy="2006600"/>
          </a:xfrm>
          <a:prstGeom prst="rect">
            <a:avLst/>
          </a:prstGeom>
        </p:spPr>
      </p:pic>
      <p:pic>
        <p:nvPicPr>
          <p:cNvPr id="16" name="Рисунок 13"/>
          <p:cNvPicPr/>
          <p:nvPr/>
        </p:nvPicPr>
        <p:blipFill rotWithShape="1">
          <a:blip r:embed="rId5" cstate="print"/>
          <a:srcRect l="22751" t="43389" r="19937" b="46758"/>
          <a:stretch/>
        </p:blipFill>
        <p:spPr>
          <a:xfrm>
            <a:off x="794291" y="5421124"/>
            <a:ext cx="6486904" cy="6572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C7B428E-0F6C-4834-BBE1-8FFA50E3B871}"/>
              </a:ext>
            </a:extLst>
          </p:cNvPr>
          <p:cNvSpPr txBox="1"/>
          <p:nvPr/>
        </p:nvSpPr>
        <p:spPr>
          <a:xfrm>
            <a:off x="990442" y="2275163"/>
            <a:ext cx="609460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Основной «индикатор» изменения климата в горах – это </a:t>
            </a:r>
            <a:r>
              <a:rPr lang="ru-RU" sz="1600" b="1" dirty="0"/>
              <a:t>ледники</a:t>
            </a:r>
            <a:r>
              <a:rPr lang="ru-RU" sz="1600" dirty="0"/>
              <a:t>, которые по мере потепления или похолодания сокращают или наоборот наращивают свою массу.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DA8DDA8-2D10-4E60-951B-F8A49EAA443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42117" y="2447656"/>
            <a:ext cx="2861387" cy="242784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74E7D7B-D7AD-4D35-9F7D-0750E14EFFD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35188" y="4899912"/>
            <a:ext cx="4456812" cy="11744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9362DC1C-7032-4BA6-BE7E-F7A3C84AFB2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52831" y="2784299"/>
            <a:ext cx="2170364" cy="2292295"/>
          </a:xfrm>
          <a:prstGeom prst="rect">
            <a:avLst/>
          </a:prstGeom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5487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3" y="1794437"/>
            <a:ext cx="670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Как изменения климата влияют на жизнь человека в горах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2.7. Как изменения климата влияют на… горные регионы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F0A6A3-BB77-C04A-97AE-56EF2D8DBC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248562" y="2299122"/>
            <a:ext cx="2662424" cy="1980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8D2F1D4-2939-8D4A-B508-69EECDCDA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48562" y="4347296"/>
            <a:ext cx="2662424" cy="1473479"/>
          </a:xfrm>
          <a:prstGeom prst="rect">
            <a:avLst/>
          </a:prstGeom>
        </p:spPr>
      </p:pic>
      <p:pic>
        <p:nvPicPr>
          <p:cNvPr id="12" name="Picture 2" descr="D:\Users\user\Desktop\орленок - Данила\обучающий курс Орленок\Новая папка\01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2563" y="2240248"/>
            <a:ext cx="6894295" cy="3766537"/>
          </a:xfrm>
          <a:prstGeom prst="rect">
            <a:avLst/>
          </a:prstGeom>
          <a:noFill/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3702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3" y="1794437"/>
            <a:ext cx="641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Как изменения климата влияют на жизнь человека в горах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Последствия для туризма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2.7. Как изменения климата влияют на… горные регионы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117DCC-6B97-1246-B5D9-9A3066759E2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42664" y="2241975"/>
            <a:ext cx="2919369" cy="21461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2694930-F522-4DDB-BB4D-AEAF1BB60EC1}"/>
              </a:ext>
            </a:extLst>
          </p:cNvPr>
          <p:cNvSpPr txBox="1"/>
          <p:nvPr/>
        </p:nvSpPr>
        <p:spPr>
          <a:xfrm>
            <a:off x="3745768" y="2506496"/>
            <a:ext cx="51088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Пример Альп наглядно показывает, как </a:t>
            </a:r>
            <a:r>
              <a:rPr lang="ru-RU" sz="1600" b="1" dirty="0"/>
              <a:t>изменения климата </a:t>
            </a:r>
            <a:r>
              <a:rPr lang="ru-RU" sz="1600" dirty="0"/>
              <a:t>влияют на туристскую привлекательность горных районов. Для 13 млн жителей Альп в Австрии, Германии, Швейцарии и Франции </a:t>
            </a:r>
            <a:r>
              <a:rPr lang="ru-RU" sz="1600" b="1" dirty="0"/>
              <a:t>отсутствие снега означает экономическую катастрофу</a:t>
            </a:r>
            <a:r>
              <a:rPr lang="ru-RU" sz="1600" dirty="0"/>
              <a:t>: 2/3 туристов приезжают туда, чтобы покататься на лыжах и сноубордах.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1B85780-C13D-4E78-94DA-6EF7A9BC8F3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5288" y="2440768"/>
            <a:ext cx="2715858" cy="38977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31105" y="4829930"/>
            <a:ext cx="5039266" cy="19898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AE41470-D3ED-4BF8-9919-02BD9A1ABAA6}"/>
              </a:ext>
            </a:extLst>
          </p:cNvPr>
          <p:cNvSpPr txBox="1"/>
          <p:nvPr/>
        </p:nvSpPr>
        <p:spPr>
          <a:xfrm>
            <a:off x="3820624" y="4354131"/>
            <a:ext cx="5034039" cy="58477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Горно-лыжный туризм, формирует до 20 % </a:t>
            </a:r>
            <a:r>
              <a:rPr lang="ru-RU" sz="1600" dirty="0" smtClean="0"/>
              <a:t>дохода альпийских </a:t>
            </a:r>
            <a:r>
              <a:rPr lang="ru-RU" sz="1600" dirty="0"/>
              <a:t>стран.</a:t>
            </a:r>
          </a:p>
        </p:txBody>
      </p:sp>
      <p:pic>
        <p:nvPicPr>
          <p:cNvPr id="14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1783" y="5022612"/>
            <a:ext cx="1799844" cy="1443560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6116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3" y="1794437"/>
            <a:ext cx="641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Как изменения климата влияют на жизнь человека в горах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Стихийные бедствия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2.7. Как изменения климата влияют на… горные регионы</a:t>
            </a:r>
          </a:p>
        </p:txBody>
      </p:sp>
      <p:pic>
        <p:nvPicPr>
          <p:cNvPr id="8" name="Picture 5" descr="D:\Users\user\Desktop\IDAHO-L-0010_Teton_Dam_Flood_-_Newda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1485" y="1767569"/>
            <a:ext cx="3330431" cy="2264383"/>
          </a:xfrm>
          <a:prstGeom prst="rect">
            <a:avLst/>
          </a:prstGeom>
          <a:noFill/>
        </p:spPr>
      </p:pic>
      <p:pic>
        <p:nvPicPr>
          <p:cNvPr id="11" name="Picture 6" descr="D:\Users\user\Desktop\1504339775_59a9801b183561e8048b45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11485" y="4149430"/>
            <a:ext cx="3342755" cy="2108757"/>
          </a:xfrm>
          <a:prstGeom prst="rect">
            <a:avLst/>
          </a:prstGeom>
          <a:noFill/>
        </p:spPr>
      </p:pic>
      <p:pic>
        <p:nvPicPr>
          <p:cNvPr id="12" name="Picture 7" descr="D:\Users\user\Desktop\nastol.com.ua-2735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3020" y="4819727"/>
            <a:ext cx="2783494" cy="1739755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FB16105-6542-477E-806D-3528791D653E}"/>
              </a:ext>
            </a:extLst>
          </p:cNvPr>
          <p:cNvSpPr txBox="1"/>
          <p:nvPr/>
        </p:nvSpPr>
        <p:spPr>
          <a:xfrm>
            <a:off x="922563" y="2614585"/>
            <a:ext cx="7016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Стихийные бедствия: лавины, сели, наводнения, которые из-за изменений климата стали происходить в горах всё чаще. Результатом этого становятся большие экономические потери и риски для жизни людей.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5FFB293-DAD2-4E97-955A-932B983105B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479" y="3386974"/>
            <a:ext cx="7023238" cy="13093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E721D85-C89B-42C6-AB70-B567C3A95C8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99892" y="4868300"/>
            <a:ext cx="1562430" cy="1432627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2914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3" y="1794437"/>
            <a:ext cx="641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Как изменения климата влияют на жизнь человека в горах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Запасы пресной воды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2.7. Как изменения климата влияют на… горные регионы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B345DA-B89B-44C7-9A55-31C654DBF010}"/>
              </a:ext>
            </a:extLst>
          </p:cNvPr>
          <p:cNvSpPr txBox="1"/>
          <p:nvPr/>
        </p:nvSpPr>
        <p:spPr>
          <a:xfrm>
            <a:off x="922563" y="2543415"/>
            <a:ext cx="6094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Ледники – один из главных источников пресной воды на Земле, так как многие реки берут в них свое начало. Сокращение объёма льда приведёт к ухудшению водоснабжения предгорий.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1418CCB-B899-4A75-A29F-46EAF3C6FC83}"/>
              </a:ext>
            </a:extLst>
          </p:cNvPr>
          <p:cNvSpPr txBox="1"/>
          <p:nvPr/>
        </p:nvSpPr>
        <p:spPr>
          <a:xfrm>
            <a:off x="922563" y="3579168"/>
            <a:ext cx="6094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Дефицит пресной воды в предгорных районах становится</a:t>
            </a:r>
          </a:p>
          <a:p>
            <a:r>
              <a:rPr lang="ru-RU" sz="1600" dirty="0"/>
              <a:t>причиной серьёзных политических конфликтов.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4D88F38-FE5B-4B6F-A7F7-B4BBD69C8D2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81335" y="4283288"/>
            <a:ext cx="5056364" cy="2276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FF84782-0E4C-4D1E-8AD1-31609023118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95736" y="1655717"/>
            <a:ext cx="3725930" cy="2572162"/>
          </a:xfrm>
          <a:prstGeom prst="rect">
            <a:avLst/>
          </a:prstGeom>
        </p:spPr>
      </p:pic>
      <p:pic>
        <p:nvPicPr>
          <p:cNvPr id="14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704" y="4458546"/>
            <a:ext cx="1982595" cy="1820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95735" y="4297165"/>
            <a:ext cx="3725930" cy="2143635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0211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Вопросы для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закрепления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2.7. Как изменения климата влияют на… горные регионы</a:t>
            </a:r>
          </a:p>
        </p:txBody>
      </p:sp>
      <p:sp>
        <p:nvSpPr>
          <p:cNvPr id="5" name="Rectangle 4"/>
          <p:cNvSpPr/>
          <p:nvPr/>
        </p:nvSpPr>
        <p:spPr>
          <a:xfrm>
            <a:off x="922564" y="2133896"/>
            <a:ext cx="5029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1. Основной </a:t>
            </a:r>
            <a:r>
              <a:rPr lang="ru-RU" sz="1600" b="1" dirty="0"/>
              <a:t>индикатор изменения климата в горах – это: </a:t>
            </a:r>
            <a:endParaRPr lang="ru-RU" sz="1600" b="1" dirty="0" smtClean="0"/>
          </a:p>
          <a:p>
            <a:r>
              <a:rPr lang="ru-RU" sz="1600" dirty="0" smtClean="0"/>
              <a:t>А. таяние </a:t>
            </a:r>
            <a:r>
              <a:rPr lang="ru-RU" sz="1600" dirty="0"/>
              <a:t>ледников; </a:t>
            </a:r>
            <a:endParaRPr lang="ru-RU" sz="1600" dirty="0" smtClean="0"/>
          </a:p>
          <a:p>
            <a:r>
              <a:rPr lang="ru-RU" sz="1600" dirty="0" smtClean="0"/>
              <a:t>Б. сокращение </a:t>
            </a:r>
            <a:r>
              <a:rPr lang="ru-RU" sz="1600" dirty="0"/>
              <a:t>популяции горных сусликов; </a:t>
            </a:r>
            <a:endParaRPr lang="ru-RU" sz="1600" dirty="0" smtClean="0"/>
          </a:p>
          <a:p>
            <a:r>
              <a:rPr lang="ru-RU" sz="1600" dirty="0" smtClean="0"/>
              <a:t>В. пересыхание </a:t>
            </a:r>
            <a:r>
              <a:rPr lang="ru-RU" sz="1600" dirty="0"/>
              <a:t>горных рек; </a:t>
            </a:r>
            <a:endParaRPr lang="ru-RU" sz="1600" dirty="0" smtClean="0"/>
          </a:p>
          <a:p>
            <a:r>
              <a:rPr lang="ru-RU" sz="1600" dirty="0" smtClean="0"/>
              <a:t>Г. уменьшение </a:t>
            </a:r>
            <a:r>
              <a:rPr lang="ru-RU" sz="1600" dirty="0"/>
              <a:t>количества осадков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b="1" dirty="0" smtClean="0"/>
              <a:t>2. Какая </a:t>
            </a:r>
            <a:r>
              <a:rPr lang="ru-RU" sz="1600" b="1" dirty="0"/>
              <a:t>из перечисленных отраслей хозяйства, характерных для горных регионов, меньше других подвержена воздействиям изменения климата? </a:t>
            </a:r>
            <a:endParaRPr lang="ru-RU" sz="1600" b="1" dirty="0" smtClean="0"/>
          </a:p>
          <a:p>
            <a:r>
              <a:rPr lang="ru-RU" sz="1600" dirty="0" smtClean="0"/>
              <a:t>А. Туризм</a:t>
            </a:r>
            <a:r>
              <a:rPr lang="ru-RU" sz="1600" dirty="0"/>
              <a:t>; </a:t>
            </a:r>
            <a:endParaRPr lang="ru-RU" sz="1600" dirty="0" smtClean="0"/>
          </a:p>
          <a:p>
            <a:r>
              <a:rPr lang="ru-RU" sz="1600" dirty="0" smtClean="0"/>
              <a:t>Б. добыча </a:t>
            </a:r>
            <a:r>
              <a:rPr lang="ru-RU" sz="1600" dirty="0"/>
              <a:t>полезных ископаемых; </a:t>
            </a:r>
            <a:endParaRPr lang="ru-RU" sz="1600" dirty="0" smtClean="0"/>
          </a:p>
          <a:p>
            <a:r>
              <a:rPr lang="ru-RU" sz="1600" dirty="0" smtClean="0"/>
              <a:t>В. сельское </a:t>
            </a:r>
            <a:r>
              <a:rPr lang="ru-RU" sz="1600" dirty="0"/>
              <a:t>хозяйство; </a:t>
            </a:r>
            <a:endParaRPr lang="ru-RU" sz="1600" dirty="0" smtClean="0"/>
          </a:p>
          <a:p>
            <a:r>
              <a:rPr lang="ru-RU" sz="1600" dirty="0" smtClean="0"/>
              <a:t>Г. производство </a:t>
            </a:r>
            <a:r>
              <a:rPr lang="ru-RU" sz="1600" dirty="0"/>
              <a:t>гидроэлектроэнергии.</a:t>
            </a:r>
            <a:endParaRPr lang="ru-RU" sz="1600" dirty="0" smtClean="0"/>
          </a:p>
          <a:p>
            <a:endParaRPr lang="ru-RU" sz="1600" dirty="0"/>
          </a:p>
        </p:txBody>
      </p:sp>
      <p:sp>
        <p:nvSpPr>
          <p:cNvPr id="7" name="Rectangle 6"/>
          <p:cNvSpPr/>
          <p:nvPr/>
        </p:nvSpPr>
        <p:spPr>
          <a:xfrm>
            <a:off x="5951764" y="2106010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/>
              <a:t>3. Почему </a:t>
            </a:r>
            <a:r>
              <a:rPr lang="ru-RU" sz="1600" b="1" dirty="0"/>
              <a:t>из-за изменений климата некоторые ледниковые озера представляют большую опасность? </a:t>
            </a:r>
            <a:endParaRPr lang="ru-RU" sz="1600" b="1" dirty="0" smtClean="0"/>
          </a:p>
          <a:p>
            <a:r>
              <a:rPr lang="ru-RU" sz="1600" dirty="0" smtClean="0"/>
              <a:t>А. Образуются </a:t>
            </a:r>
            <a:r>
              <a:rPr lang="ru-RU" sz="1600" dirty="0"/>
              <a:t>вредные химические соединения в воде. </a:t>
            </a:r>
            <a:endParaRPr lang="ru-RU" sz="1600" dirty="0" smtClean="0"/>
          </a:p>
          <a:p>
            <a:r>
              <a:rPr lang="ru-RU" sz="1600" dirty="0" smtClean="0"/>
              <a:t>Б. Вода </a:t>
            </a:r>
            <a:r>
              <a:rPr lang="ru-RU" sz="1600" dirty="0"/>
              <a:t>становится слишком горячей из-за роста температуры. </a:t>
            </a:r>
            <a:endParaRPr lang="ru-RU" sz="1600" dirty="0" smtClean="0"/>
          </a:p>
          <a:p>
            <a:r>
              <a:rPr lang="ru-RU" sz="1600" dirty="0" smtClean="0"/>
              <a:t>В. Из-за </a:t>
            </a:r>
            <a:r>
              <a:rPr lang="ru-RU" sz="1600" dirty="0"/>
              <a:t>таяния ледников уровень воды в озере повышается, что может привести к наводнению и селю. </a:t>
            </a:r>
            <a:endParaRPr lang="ru-RU" sz="1600" dirty="0" smtClean="0"/>
          </a:p>
          <a:p>
            <a:r>
              <a:rPr lang="ru-RU" sz="1600" dirty="0" smtClean="0"/>
              <a:t>Г. В </a:t>
            </a:r>
            <a:r>
              <a:rPr lang="ru-RU" sz="1600" dirty="0"/>
              <a:t>озёрах появляются опасные насекомые, укусы которых болезненны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b="1" dirty="0" smtClean="0"/>
              <a:t>4. </a:t>
            </a:r>
            <a:r>
              <a:rPr lang="ru-RU" sz="1600" b="1" dirty="0"/>
              <a:t>Сель в горах – это: </a:t>
            </a:r>
          </a:p>
          <a:p>
            <a:r>
              <a:rPr lang="ru-RU" sz="1600" dirty="0"/>
              <a:t>А. масса снега, падающая или соскальзывающая по склону; </a:t>
            </a:r>
          </a:p>
          <a:p>
            <a:r>
              <a:rPr lang="ru-RU" sz="1600" dirty="0"/>
              <a:t>Б. сильное наводнение; </a:t>
            </a:r>
          </a:p>
          <a:p>
            <a:r>
              <a:rPr lang="ru-RU" sz="1600" dirty="0"/>
              <a:t>В. грязекаменный поток; </a:t>
            </a:r>
          </a:p>
          <a:p>
            <a:r>
              <a:rPr lang="ru-RU" sz="1600" dirty="0"/>
              <a:t>Г. ураганный ветер.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429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Что такое Арктика?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2.8. Как изменения климата влияют на… арктические регионы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59B92D0-AD81-45B0-8BD8-8E77B82C6993}"/>
              </a:ext>
            </a:extLst>
          </p:cNvPr>
          <p:cNvSpPr txBox="1"/>
          <p:nvPr/>
        </p:nvSpPr>
        <p:spPr>
          <a:xfrm>
            <a:off x="922564" y="2163769"/>
            <a:ext cx="4505113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/>
              <a:t>Арктика</a:t>
            </a:r>
            <a:r>
              <a:rPr lang="ru-RU" sz="1600" dirty="0"/>
              <a:t> – это северная полярная область Земли.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049770F-B453-4D85-97C9-BE3536F792B0}"/>
              </a:ext>
            </a:extLst>
          </p:cNvPr>
          <p:cNvSpPr txBox="1"/>
          <p:nvPr/>
        </p:nvSpPr>
        <p:spPr>
          <a:xfrm>
            <a:off x="792479" y="2813390"/>
            <a:ext cx="60946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Общепринятых границ Арктики не существует.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A6841E-96D2-4909-943E-D9EFDE20D8B8}"/>
              </a:ext>
            </a:extLst>
          </p:cNvPr>
          <p:cNvSpPr txBox="1"/>
          <p:nvPr/>
        </p:nvSpPr>
        <p:spPr>
          <a:xfrm>
            <a:off x="792479" y="3163309"/>
            <a:ext cx="60946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/>
              <a:t>Климатический способ определения </a:t>
            </a:r>
            <a:r>
              <a:rPr lang="ru-RU" sz="1600" dirty="0"/>
              <a:t>границ Арктики – по изотерме июля. </a:t>
            </a:r>
            <a:r>
              <a:rPr lang="ru-RU" sz="1600" b="1" dirty="0"/>
              <a:t>Изотерма</a:t>
            </a:r>
            <a:r>
              <a:rPr lang="ru-RU" sz="1600" dirty="0"/>
              <a:t> – это воображаемая линия, за пределами которой средняя температура в самый тёплый месяц года не превышает 10 °C.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8838984-6ED1-4D0B-A976-4109D7A4081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16066" y="4216762"/>
            <a:ext cx="3417179" cy="22702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3BADA85-F87E-40F0-87FF-42F5BEFCC8F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2564" y="4442140"/>
            <a:ext cx="1951573" cy="20448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AF2D85B-82BF-4D26-8D11-B8A466F83AD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33245" y="1272493"/>
            <a:ext cx="5559501" cy="5501438"/>
          </a:xfrm>
          <a:prstGeom prst="rect">
            <a:avLst/>
          </a:prstGeom>
        </p:spPr>
      </p:pic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2143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Арктика теплеет быстрее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Исчезающие льды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2.8. Как изменения климата влияют на… арктические регионы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4B9D76-CA71-440C-B5B4-A758C44F7B9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06467" y="3217840"/>
            <a:ext cx="6509614" cy="28908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6A0F394-5B96-4D73-9768-31DDFAF995B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479" y="2689177"/>
            <a:ext cx="3843972" cy="34195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89A807-2C7F-4EF3-9A93-B7BDC51224F8}"/>
              </a:ext>
            </a:extLst>
          </p:cNvPr>
          <p:cNvSpPr txBox="1"/>
          <p:nvPr/>
        </p:nvSpPr>
        <p:spPr>
          <a:xfrm>
            <a:off x="4706467" y="1862356"/>
            <a:ext cx="6509614" cy="13234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С 1979 года за льдами Арктики учёные наблюдают при помощи спутников. Спутниковые данные показывают, что количество льдов в Арктике резко пошло на убыль.</a:t>
            </a:r>
          </a:p>
          <a:p>
            <a:r>
              <a:rPr lang="ru-RU" sz="1600" dirty="0"/>
              <a:t>За последние 35 лет площадь льдов в Северном Ледовитом океане и его морях сократилась на 15–20 %.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9717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Арктика теплеет быстрее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Угрозы для животных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2.8. Как изменения климата влияют на… арктические регионы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50" r="9531"/>
          <a:stretch/>
        </p:blipFill>
        <p:spPr>
          <a:xfrm>
            <a:off x="840146" y="3431126"/>
            <a:ext cx="3268141" cy="25445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03EF4E-5FE4-4517-B108-AB32101F2184}"/>
              </a:ext>
            </a:extLst>
          </p:cNvPr>
          <p:cNvSpPr txBox="1"/>
          <p:nvPr/>
        </p:nvSpPr>
        <p:spPr>
          <a:xfrm>
            <a:off x="792479" y="2692462"/>
            <a:ext cx="40869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Таяние льдов в полярных широтах сильно влияет на морских животных, в том числе</a:t>
            </a:r>
            <a:r>
              <a:rPr lang="en-US" sz="1400" dirty="0"/>
              <a:t> </a:t>
            </a:r>
            <a:r>
              <a:rPr lang="ru-RU" sz="1400" dirty="0"/>
              <a:t>и на «хозяина» Арктики – </a:t>
            </a:r>
            <a:r>
              <a:rPr lang="ru-RU" sz="1400" b="1" dirty="0"/>
              <a:t>белого медведя.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D32F558-85E1-4FA4-A941-4AEF3F62961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62862" y="1760060"/>
            <a:ext cx="1923086" cy="25068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ED58881-F9D9-4C53-8B8B-C555DE428EEF}"/>
              </a:ext>
            </a:extLst>
          </p:cNvPr>
          <p:cNvSpPr txBox="1"/>
          <p:nvPr/>
        </p:nvSpPr>
        <p:spPr>
          <a:xfrm>
            <a:off x="4886105" y="4334063"/>
            <a:ext cx="54659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В Баренцевом и Карском морях обитает </a:t>
            </a:r>
            <a:r>
              <a:rPr lang="ru-RU" sz="1400" b="1" dirty="0"/>
              <a:t>атлантический</a:t>
            </a:r>
          </a:p>
          <a:p>
            <a:r>
              <a:rPr lang="ru-RU" sz="1400" b="1" dirty="0"/>
              <a:t>морж</a:t>
            </a:r>
            <a:r>
              <a:rPr lang="ru-RU" sz="1400" dirty="0"/>
              <a:t>, занесённый в Красную книгу.</a:t>
            </a:r>
            <a:r>
              <a:rPr lang="en-US" sz="1400" dirty="0"/>
              <a:t> </a:t>
            </a:r>
            <a:r>
              <a:rPr lang="ru-RU" sz="1400" dirty="0"/>
              <a:t>Из-за таяния льдов лежбища этих животных сокращаются и затрудняется их миграция.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FF0D4EF-C5AE-43F1-8FF4-100DDF4B3B1C}"/>
              </a:ext>
            </a:extLst>
          </p:cNvPr>
          <p:cNvSpPr txBox="1"/>
          <p:nvPr/>
        </p:nvSpPr>
        <p:spPr>
          <a:xfrm>
            <a:off x="5968555" y="5134596"/>
            <a:ext cx="41412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Ещё одна проблема – выживание </a:t>
            </a:r>
            <a:r>
              <a:rPr lang="ru-RU" sz="1400" b="1" dirty="0"/>
              <a:t>гренландских тюленей </a:t>
            </a:r>
            <a:r>
              <a:rPr lang="ru-RU" sz="1400" dirty="0"/>
              <a:t>в Белом море. Они не могут жить на берегу, а льды продолжают таять.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EA24205-B46A-496B-A032-DB5A02BE690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09836" y="4339745"/>
            <a:ext cx="2029138" cy="153351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AA951A1-A7BB-4EC0-8789-A13B2D2E1CF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83127" y="5235348"/>
            <a:ext cx="1110587" cy="1398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37317" y="1793378"/>
            <a:ext cx="5159270" cy="2473564"/>
          </a:xfrm>
          <a:prstGeom prst="rect">
            <a:avLst/>
          </a:prstGeom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2409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Арктика теплеет быстрее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Таяние многолетней мерзлоты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2.8. Как изменения климата влияют на… арктические регионы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54BE22-5D3D-284C-8085-B1D27611D0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23241" y="3498771"/>
            <a:ext cx="2110707" cy="130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BC6DFE-9969-7249-857D-427F7FBE4F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90058" y="1879257"/>
            <a:ext cx="2110709" cy="1555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DA0086-C928-F940-AEFC-CDD683F1CAC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23242" y="4890770"/>
            <a:ext cx="2110708" cy="1275040"/>
          </a:xfrm>
          <a:prstGeom prst="rect">
            <a:avLst/>
          </a:prstGeom>
        </p:spPr>
      </p:pic>
      <p:pic>
        <p:nvPicPr>
          <p:cNvPr id="15" name="Picture 1" descr="D:\Users\user\Desktop\орленок - Данила\обучающий курс Орленок\Новая папка\01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7586" y="1716666"/>
            <a:ext cx="4750032" cy="4473242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A89B194-9F25-4D91-B0B7-E44C6E5DAFE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3550" y="4890770"/>
            <a:ext cx="4652873" cy="8887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6E321ED-9E94-4277-84CD-668946A290B5}"/>
              </a:ext>
            </a:extLst>
          </p:cNvPr>
          <p:cNvSpPr txBox="1"/>
          <p:nvPr/>
        </p:nvSpPr>
        <p:spPr>
          <a:xfrm>
            <a:off x="274382" y="2495413"/>
            <a:ext cx="4648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/>
                </a:solidFill>
              </a:rPr>
              <a:t>Ещё одна масштабная проблема – </a:t>
            </a:r>
            <a:r>
              <a:rPr lang="ru-RU" sz="1600" b="1" dirty="0">
                <a:solidFill>
                  <a:schemeClr val="accent2"/>
                </a:solidFill>
              </a:rPr>
              <a:t>таяние многолетней мерзлоты.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52CD803-DE3F-4E7B-945D-8EA29D0A2726}"/>
              </a:ext>
            </a:extLst>
          </p:cNvPr>
          <p:cNvSpPr txBox="1"/>
          <p:nvPr/>
        </p:nvSpPr>
        <p:spPr>
          <a:xfrm>
            <a:off x="287787" y="3226875"/>
            <a:ext cx="44352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/>
              <a:t>В процессе </a:t>
            </a:r>
            <a:r>
              <a:rPr lang="ru-RU" sz="1500" b="1" dirty="0"/>
              <a:t>таяния </a:t>
            </a:r>
            <a:r>
              <a:rPr lang="ru-RU" sz="1500" b="1" dirty="0" smtClean="0"/>
              <a:t>многолетней </a:t>
            </a:r>
            <a:r>
              <a:rPr lang="ru-RU" sz="1500" b="1" dirty="0"/>
              <a:t>мерзлоты </a:t>
            </a:r>
            <a:r>
              <a:rPr lang="ru-RU" sz="1500" dirty="0"/>
              <a:t>в тундре из грунта высвобождается большое количество </a:t>
            </a:r>
            <a:r>
              <a:rPr lang="ru-RU" sz="1500" b="1" dirty="0"/>
              <a:t>парниковых газов</a:t>
            </a:r>
            <a:r>
              <a:rPr lang="ru-RU" sz="1500" dirty="0"/>
              <a:t>, которые в избытке начинают поступать в атмосферу, </a:t>
            </a:r>
            <a:r>
              <a:rPr lang="ru-RU" sz="1500" b="1" dirty="0"/>
              <a:t>усиливая парниковый эффект и ускоряя глобальное потепление </a:t>
            </a:r>
            <a:r>
              <a:rPr lang="ru-RU" sz="1500" dirty="0"/>
              <a:t>на планете.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0342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480" y="749290"/>
            <a:ext cx="83515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|  2.1. Как изменения климата влияют на… погоду</a:t>
            </a:r>
          </a:p>
        </p:txBody>
      </p:sp>
      <p:sp>
        <p:nvSpPr>
          <p:cNvPr id="9" name="Rectangle 8"/>
          <p:cNvSpPr/>
          <p:nvPr/>
        </p:nvSpPr>
        <p:spPr>
          <a:xfrm>
            <a:off x="329888" y="1794437"/>
            <a:ext cx="491990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Погода нервничает</a:t>
            </a:r>
          </a:p>
          <a:p>
            <a:endParaRPr lang="ru-RU" dirty="0">
              <a:latin typeface="OfficinaSansC-Book"/>
            </a:endParaRPr>
          </a:p>
          <a:p>
            <a:pPr>
              <a:spcAft>
                <a:spcPts val="800"/>
              </a:spcAft>
            </a:pPr>
            <a:r>
              <a:rPr lang="ru-RU" sz="1600" dirty="0"/>
              <a:t>В течение последних 50 лет учёные отмечают, что погода во всем мире стала гораздо более экстремальной, и количество опасных погодных явлений за год постоянно растёт.  </a:t>
            </a:r>
          </a:p>
          <a:p>
            <a:pPr>
              <a:spcAft>
                <a:spcPts val="800"/>
              </a:spcAft>
            </a:pPr>
            <a:r>
              <a:rPr lang="ru-RU" sz="1600" dirty="0"/>
              <a:t>В исследовании, опубликованном недавно в журнале «</a:t>
            </a:r>
            <a:r>
              <a:rPr lang="ru-RU" sz="1600" dirty="0" err="1"/>
              <a:t>Нейчер</a:t>
            </a:r>
            <a:r>
              <a:rPr lang="ru-RU" sz="1600" dirty="0"/>
              <a:t>» (</a:t>
            </a:r>
            <a:r>
              <a:rPr lang="ru-RU" sz="1600" dirty="0" err="1"/>
              <a:t>Nature</a:t>
            </a:r>
            <a:r>
              <a:rPr lang="ru-RU" sz="1600" dirty="0"/>
              <a:t>), говорится, что опасные погодные явления, которые раньше возникали раз в 1.000 дней, сейчас случаются каждые 200-250 дней, то есть в 4-5 раз чаще.</a:t>
            </a:r>
          </a:p>
          <a:p>
            <a:pPr>
              <a:spcAft>
                <a:spcPts val="800"/>
              </a:spcAft>
            </a:pPr>
            <a:r>
              <a:rPr lang="ru-RU" sz="1600" dirty="0"/>
              <a:t>Учёные считают, что это по всей вероятности связано с глобальным изменением климата. </a:t>
            </a:r>
          </a:p>
          <a:p>
            <a:endParaRPr lang="ru-RU" sz="1600" dirty="0"/>
          </a:p>
        </p:txBody>
      </p:sp>
      <p:sp>
        <p:nvSpPr>
          <p:cNvPr id="20" name="Rectangle 19"/>
          <p:cNvSpPr/>
          <p:nvPr/>
        </p:nvSpPr>
        <p:spPr>
          <a:xfrm>
            <a:off x="5892248" y="216941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«Капризы» погоды по-научному называются </a:t>
            </a:r>
            <a:r>
              <a:rPr lang="ru-RU" sz="1600" b="1" dirty="0">
                <a:solidFill>
                  <a:schemeClr val="accent2"/>
                </a:solidFill>
              </a:rPr>
              <a:t>погодные аномалии</a:t>
            </a:r>
            <a:r>
              <a:rPr lang="ru-RU" sz="1600" dirty="0"/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/>
          <a:srcRect t="7345" b="14367"/>
          <a:stretch/>
        </p:blipFill>
        <p:spPr>
          <a:xfrm>
            <a:off x="5810123" y="3871535"/>
            <a:ext cx="6260250" cy="25884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E1102AC-7542-C446-B515-A58CB3F36238}"/>
              </a:ext>
            </a:extLst>
          </p:cNvPr>
          <p:cNvSpPr/>
          <p:nvPr/>
        </p:nvSpPr>
        <p:spPr>
          <a:xfrm>
            <a:off x="1467701" y="5721323"/>
            <a:ext cx="4062256" cy="738664"/>
          </a:xfrm>
          <a:prstGeom prst="rect">
            <a:avLst/>
          </a:prstGeom>
          <a:solidFill>
            <a:srgbClr val="EB981D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cs typeface="Arial" panose="020B0604020202020204" pitchFamily="34" charset="0"/>
              </a:rPr>
              <a:t>ВАЖНО: землетрясения, цунами и извержения вулканов не зависят от климата</a:t>
            </a:r>
            <a:r>
              <a:rPr lang="en-US" sz="1400" b="1" dirty="0">
                <a:cs typeface="Arial" panose="020B0604020202020204" pitchFamily="34" charset="0"/>
              </a:rPr>
              <a:t> </a:t>
            </a:r>
            <a:r>
              <a:rPr lang="ru-RU" sz="1400" b="1" dirty="0">
                <a:cs typeface="Arial" panose="020B0604020202020204" pitchFamily="34" charset="0"/>
              </a:rPr>
              <a:t>и не считаются экстремальными ПОГОДНЫМИ явлениями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9496" y="2743291"/>
            <a:ext cx="1803505" cy="10376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65831" y="2743291"/>
            <a:ext cx="1768335" cy="10173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84147" y="2733406"/>
            <a:ext cx="1827206" cy="1051244"/>
          </a:xfrm>
          <a:prstGeom prst="rect">
            <a:avLst/>
          </a:prstGeom>
        </p:spPr>
      </p:pic>
      <p:pic>
        <p:nvPicPr>
          <p:cNvPr id="28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079" y="5386563"/>
            <a:ext cx="1025539" cy="1073424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379104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Арктика теплеет быстрее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Коренные народы Севера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2.8. Как изменения климата влияют на… арктические регионы</a:t>
            </a:r>
          </a:p>
        </p:txBody>
      </p:sp>
      <p:pic>
        <p:nvPicPr>
          <p:cNvPr id="8" name="Picture 4" descr="D:\Users\user\Desktop\img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51552" y="2468159"/>
            <a:ext cx="2217788" cy="1653879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E78369D-7452-43C9-B897-E3A3FD1CD14C}"/>
              </a:ext>
            </a:extLst>
          </p:cNvPr>
          <p:cNvSpPr txBox="1"/>
          <p:nvPr/>
        </p:nvSpPr>
        <p:spPr>
          <a:xfrm>
            <a:off x="3730597" y="2377919"/>
            <a:ext cx="609460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/>
              <a:t>Коренные малочисленные народы Севера сильно страдают из-за изменений климата, поскольку уклад их жизни и традиционные виды экономической деятельности напрямую зависят от климатических условий. Охота, рыболовство, собирательство и оленеводство обеспечивают людей пищей, служат для них основным источником дохода и очень важны для сохранения традиций, культуры этих народов и территории их проживания.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533ED7D-4DDF-446E-A881-BE953253ACA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47388" y="4218849"/>
            <a:ext cx="4905656" cy="22413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A1EE422-A15F-479C-BA82-214A85788AB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2564" y="2486453"/>
            <a:ext cx="2808033" cy="22336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1569432-D14D-4A89-BF5F-AFCAC0A7500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05282" y="4651844"/>
            <a:ext cx="2718761" cy="19276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4C2F384-AEE8-418E-AD8A-AC6D2C63DDB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869760" y="4431156"/>
            <a:ext cx="1981372" cy="1816765"/>
          </a:xfrm>
          <a:prstGeom prst="rect">
            <a:avLst/>
          </a:prstGeom>
        </p:spPr>
      </p:pic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444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Вопросы на </a:t>
            </a:r>
            <a:r>
              <a:rPr lang="ru-RU" b="1" dirty="0" smtClean="0">
                <a:solidFill>
                  <a:schemeClr val="tx2"/>
                </a:solidFill>
              </a:rPr>
              <a:t>закрепление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2.8. Как изменения климата влияют на… арктические регионы</a:t>
            </a:r>
          </a:p>
        </p:txBody>
      </p:sp>
      <p:sp>
        <p:nvSpPr>
          <p:cNvPr id="5" name="Rectangle 4"/>
          <p:cNvSpPr/>
          <p:nvPr/>
        </p:nvSpPr>
        <p:spPr>
          <a:xfrm>
            <a:off x="922564" y="2241975"/>
            <a:ext cx="46781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1. На </a:t>
            </a:r>
            <a:r>
              <a:rPr lang="ru-RU" b="1" dirty="0"/>
              <a:t>сколько сократилась площадь льдов в Арктике за последние 40 лет?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А. На </a:t>
            </a:r>
            <a:r>
              <a:rPr lang="ru-RU" dirty="0"/>
              <a:t>10 %; </a:t>
            </a:r>
            <a:endParaRPr lang="ru-RU" dirty="0" smtClean="0"/>
          </a:p>
          <a:p>
            <a:r>
              <a:rPr lang="ru-RU" dirty="0" smtClean="0"/>
              <a:t>Б. на </a:t>
            </a:r>
            <a:r>
              <a:rPr lang="ru-RU" dirty="0"/>
              <a:t>20 %; </a:t>
            </a:r>
            <a:endParaRPr lang="ru-RU" dirty="0" smtClean="0"/>
          </a:p>
          <a:p>
            <a:r>
              <a:rPr lang="ru-RU" dirty="0" smtClean="0"/>
              <a:t>В. на </a:t>
            </a:r>
            <a:r>
              <a:rPr lang="ru-RU" dirty="0"/>
              <a:t>50 %; </a:t>
            </a:r>
            <a:endParaRPr lang="ru-RU" dirty="0" smtClean="0"/>
          </a:p>
          <a:p>
            <a:r>
              <a:rPr lang="ru-RU" dirty="0" smtClean="0"/>
              <a:t>Г. на </a:t>
            </a:r>
            <a:r>
              <a:rPr lang="ru-RU" dirty="0"/>
              <a:t>100 %.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20632" y="2273334"/>
            <a:ext cx="57639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3</a:t>
            </a:r>
            <a:r>
              <a:rPr lang="ru-RU" b="1" dirty="0" smtClean="0"/>
              <a:t>. Какое </a:t>
            </a:r>
            <a:r>
              <a:rPr lang="ru-RU" b="1" dirty="0"/>
              <a:t>из перечисленных явлений, связанных с изменением климата, в </a:t>
            </a:r>
            <a:r>
              <a:rPr lang="ru-RU" b="1" u="sng" dirty="0"/>
              <a:t>наименьшей</a:t>
            </a:r>
            <a:r>
              <a:rPr lang="ru-RU" b="1" dirty="0"/>
              <a:t> степени влияет на жизнь людей и экосистемы в Арктике? </a:t>
            </a:r>
            <a:endParaRPr lang="ru-RU" b="1" dirty="0" smtClean="0"/>
          </a:p>
          <a:p>
            <a:r>
              <a:rPr lang="ru-RU" dirty="0" smtClean="0"/>
              <a:t>А. Усиление </a:t>
            </a:r>
            <a:r>
              <a:rPr lang="ru-RU" dirty="0"/>
              <a:t>ветров (метели и штормы); </a:t>
            </a:r>
            <a:endParaRPr lang="ru-RU" dirty="0" smtClean="0"/>
          </a:p>
          <a:p>
            <a:r>
              <a:rPr lang="ru-RU" dirty="0" smtClean="0"/>
              <a:t>Б. сокращение </a:t>
            </a:r>
            <a:r>
              <a:rPr lang="ru-RU" dirty="0"/>
              <a:t>площади и толщины морских льдов; </a:t>
            </a:r>
            <a:endParaRPr lang="ru-RU" dirty="0" smtClean="0"/>
          </a:p>
          <a:p>
            <a:r>
              <a:rPr lang="ru-RU" dirty="0" smtClean="0"/>
              <a:t>В. продолжительные </a:t>
            </a:r>
            <a:r>
              <a:rPr lang="ru-RU" dirty="0"/>
              <a:t>волны жары в летний период; </a:t>
            </a:r>
            <a:endParaRPr lang="ru-RU" dirty="0" smtClean="0"/>
          </a:p>
          <a:p>
            <a:r>
              <a:rPr lang="ru-RU" dirty="0" smtClean="0"/>
              <a:t>Г. таяние </a:t>
            </a:r>
            <a:r>
              <a:rPr lang="ru-RU" dirty="0"/>
              <a:t>многолетней мерзлоты.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2564" y="4195647"/>
            <a:ext cx="54496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 Какую </a:t>
            </a:r>
            <a:r>
              <a:rPr lang="ru-RU" b="1" dirty="0"/>
              <a:t>часть территории России занимает многолетняя мерзлота? </a:t>
            </a:r>
            <a:endParaRPr lang="ru-RU" b="1" dirty="0" smtClean="0"/>
          </a:p>
          <a:p>
            <a:r>
              <a:rPr lang="ru-RU" dirty="0" smtClean="0"/>
              <a:t>А. 80 </a:t>
            </a:r>
            <a:r>
              <a:rPr lang="ru-RU" dirty="0"/>
              <a:t>%; </a:t>
            </a:r>
            <a:endParaRPr lang="ru-RU" dirty="0" smtClean="0"/>
          </a:p>
          <a:p>
            <a:r>
              <a:rPr lang="ru-RU" dirty="0" smtClean="0"/>
              <a:t>Б. 60 </a:t>
            </a:r>
            <a:r>
              <a:rPr lang="ru-RU" dirty="0"/>
              <a:t>%; </a:t>
            </a:r>
            <a:endParaRPr lang="ru-RU" dirty="0" smtClean="0"/>
          </a:p>
          <a:p>
            <a:r>
              <a:rPr lang="ru-RU" dirty="0" smtClean="0"/>
              <a:t>В. 30 </a:t>
            </a:r>
            <a:r>
              <a:rPr lang="ru-RU" dirty="0"/>
              <a:t>%; </a:t>
            </a:r>
            <a:endParaRPr lang="ru-RU" dirty="0" smtClean="0"/>
          </a:p>
          <a:p>
            <a:r>
              <a:rPr lang="ru-RU" dirty="0" smtClean="0"/>
              <a:t>Г. 20 </a:t>
            </a:r>
            <a:r>
              <a:rPr lang="ru-RU" dirty="0"/>
              <a:t>%.</a:t>
            </a:r>
            <a:endParaRPr lang="en-US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8896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79592" y="6466172"/>
            <a:ext cx="420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1</a:t>
            </a:r>
            <a:endParaRPr lang="ru-RU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922564" y="1794437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Половина людей в мире живет в городах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2.9. Как изменения климата влияют на… города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063DD1A-589D-42B3-8A17-537A9706DD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6871" y="2837386"/>
            <a:ext cx="7640419" cy="4003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307C5D-D251-49EB-A01D-FE5CD676E3F6}"/>
              </a:ext>
            </a:extLst>
          </p:cNvPr>
          <p:cNvSpPr txBox="1"/>
          <p:nvPr/>
        </p:nvSpPr>
        <p:spPr>
          <a:xfrm>
            <a:off x="205613" y="2148868"/>
            <a:ext cx="112479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С конца XIX века люди массово потянулись в города. Этот процесс специалисты называют </a:t>
            </a:r>
            <a:r>
              <a:rPr lang="ru-RU" sz="1600" b="1" dirty="0"/>
              <a:t>урбанизацией</a:t>
            </a:r>
            <a:r>
              <a:rPr lang="ru-RU" sz="16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D8C07D1-A93B-4EE1-8A20-FDC6B189633F}"/>
              </a:ext>
            </a:extLst>
          </p:cNvPr>
          <p:cNvSpPr txBox="1"/>
          <p:nvPr/>
        </p:nvSpPr>
        <p:spPr>
          <a:xfrm>
            <a:off x="205612" y="2498832"/>
            <a:ext cx="111159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В результате урбанизации к 2008 году доля городского населения впервые за всю современную историю превысила 50 </a:t>
            </a:r>
            <a:r>
              <a:rPr lang="ru-RU" sz="1600" dirty="0" smtClean="0"/>
              <a:t>%.</a:t>
            </a:r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33701EF-6BBC-4779-B3D4-912A2C1956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344" y="4350833"/>
            <a:ext cx="4866009" cy="1633394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642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Города – острова тепла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2.9. Как изменения климата влияют на… города</a:t>
            </a:r>
          </a:p>
        </p:txBody>
      </p:sp>
      <p:pic>
        <p:nvPicPr>
          <p:cNvPr id="8" name="Picture 1" descr="D:\Users\user\Desktop\орленок - Данила\обучающий курс Орленок\Новая папка\01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1651" y="1756697"/>
            <a:ext cx="5997467" cy="4172038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8FFF5E-5F53-4CFF-90DA-8AF4FC60DD7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447" y="5228113"/>
            <a:ext cx="5716710" cy="132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EAD03D5-E66C-4FFF-80C5-F93434F57A7E}"/>
              </a:ext>
            </a:extLst>
          </p:cNvPr>
          <p:cNvSpPr txBox="1"/>
          <p:nvPr/>
        </p:nvSpPr>
        <p:spPr>
          <a:xfrm>
            <a:off x="922564" y="2179002"/>
            <a:ext cx="4978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Города – это своеобразные горячие экологические точки нашей планеты. Причём слово «горячие» здесь можно понимать буквально!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2DD0611-6C12-4C8E-9171-D311A961DFB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38681" y="2947520"/>
            <a:ext cx="2021981" cy="2094880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9360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4" y="1794437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Как изменения климата влияют на здоровье городских жителей?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2.9. Как изменения климата влияют на… города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FB6FC76-1273-466A-A1D8-F077CD96744D}"/>
              </a:ext>
            </a:extLst>
          </p:cNvPr>
          <p:cNvSpPr txBox="1"/>
          <p:nvPr/>
        </p:nvSpPr>
        <p:spPr>
          <a:xfrm>
            <a:off x="922564" y="2495154"/>
            <a:ext cx="6094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В результате потепления периоды экстремально жаркой погоды в городах будут более частыми, интенсивными</a:t>
            </a:r>
          </a:p>
          <a:p>
            <a:r>
              <a:rPr lang="ru-RU" sz="1600" dirty="0"/>
              <a:t>и длительными.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241232-D8C9-4F7C-A789-A22894BFFF28}"/>
              </a:ext>
            </a:extLst>
          </p:cNvPr>
          <p:cNvSpPr txBox="1"/>
          <p:nvPr/>
        </p:nvSpPr>
        <p:spPr>
          <a:xfrm>
            <a:off x="7249212" y="2502361"/>
            <a:ext cx="4703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Во время сильной жары повышается </a:t>
            </a:r>
            <a:r>
              <a:rPr lang="ru-RU" sz="1600" dirty="0" smtClean="0"/>
              <a:t>содержание в </a:t>
            </a:r>
            <a:r>
              <a:rPr lang="ru-RU" sz="1600" dirty="0"/>
              <a:t>воздухе пыльцы растений и других частиц, которые вызывают аллергию и астму.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6D6BA71-BAD7-404E-94CC-4E527BC0CA70}"/>
              </a:ext>
            </a:extLst>
          </p:cNvPr>
          <p:cNvSpPr txBox="1"/>
          <p:nvPr/>
        </p:nvSpPr>
        <p:spPr>
          <a:xfrm>
            <a:off x="3252915" y="3990620"/>
            <a:ext cx="6094602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i="1" dirty="0"/>
              <a:t>Если волна жары длится больше недели, это может привести к проблемам с сердцем и даже смертельному исходу у пожилых людей и людей с ослабленным здоровьем. Свыше 50 тыс.</a:t>
            </a:r>
          </a:p>
          <a:p>
            <a:r>
              <a:rPr lang="ru-RU" sz="1600" i="1" dirty="0"/>
              <a:t>человек не смогли пережить сильнейшую жару, установившуюся в Европе летом 2003 года.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2E7D418-E50F-40F2-A5F5-3685DC6DE54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32581" y="3658820"/>
            <a:ext cx="2311597" cy="211955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D0CC972-8E65-4007-BC44-C7ECA54959B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5421" y="3724967"/>
            <a:ext cx="2932430" cy="2383743"/>
          </a:xfrm>
          <a:prstGeom prst="rect">
            <a:avLst/>
          </a:prstGeo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0248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3" y="1794437"/>
            <a:ext cx="7363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Как изменения климата влияют на здоровье городских жителей?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2.9. Как изменения климата влияют на… города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DAA20B-A043-45B0-89FC-7BEA9E480B3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65" y="2412375"/>
            <a:ext cx="5869527" cy="33014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ABE093-CA6A-4931-B63C-052B90DFADA3}"/>
              </a:ext>
            </a:extLst>
          </p:cNvPr>
          <p:cNvSpPr txBox="1"/>
          <p:nvPr/>
        </p:nvSpPr>
        <p:spPr>
          <a:xfrm>
            <a:off x="6015161" y="2754526"/>
            <a:ext cx="60946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/>
              <a:t>Изменение климата </a:t>
            </a:r>
            <a:r>
              <a:rPr lang="ru-RU" sz="1500" b="1" dirty="0"/>
              <a:t>негативно сказывается</a:t>
            </a:r>
            <a:r>
              <a:rPr lang="ru-RU" sz="1500" dirty="0"/>
              <a:t> на здоровье человека. Распространяются опасные инфекционные заболевания (например энцефалит, малярия) в тех районах, где их никогда раньше не было, и </a:t>
            </a:r>
            <a:r>
              <a:rPr lang="ru-RU" sz="1500" b="1" dirty="0"/>
              <a:t>увеличивается период потенциальной инфекционной опасности</a:t>
            </a:r>
            <a:r>
              <a:rPr lang="ru-RU" sz="1500" dirty="0"/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B0FCD23-065D-45AF-B0BC-0EF5D15C97E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5161" y="3966104"/>
            <a:ext cx="4882896" cy="16054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1133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3" y="1794437"/>
            <a:ext cx="6023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Как изменение климата влияет на городское хозяйство?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2.9. Как изменения климата влияют на… города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4FE131-2EB2-4B76-8197-298EC15298FC}"/>
              </a:ext>
            </a:extLst>
          </p:cNvPr>
          <p:cNvSpPr txBox="1"/>
          <p:nvPr/>
        </p:nvSpPr>
        <p:spPr>
          <a:xfrm>
            <a:off x="922563" y="2387172"/>
            <a:ext cx="6094602" cy="83099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Для городского хозяйства опасность представляют экстремальные погодные явления, которые могут нарушить работу транспорта, систему энерго- и водоснабжения.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D8F07E-9E33-4130-A493-CA3D30662924}"/>
              </a:ext>
            </a:extLst>
          </p:cNvPr>
          <p:cNvSpPr txBox="1"/>
          <p:nvPr/>
        </p:nvSpPr>
        <p:spPr>
          <a:xfrm>
            <a:off x="5577892" y="3346703"/>
            <a:ext cx="6094602" cy="1349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Из-за повышения температуры быстрее разрушается дорожное покрытие, дороги приходится чаще ремонтировать. Резкое понижение температуры зимой и образование наледи на линиях электропередач может привести к обрыву проводов.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0657700-C385-4104-A05C-5F2CDD448533}"/>
              </a:ext>
            </a:extLst>
          </p:cNvPr>
          <p:cNvSpPr txBox="1"/>
          <p:nvPr/>
        </p:nvSpPr>
        <p:spPr>
          <a:xfrm>
            <a:off x="922563" y="5316924"/>
            <a:ext cx="570448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В последние 10 лет учёные уделяют большое внимание изучению влияния изменения климата на города.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6B33B23-86EE-480A-993A-43789BC59B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7365" y="3249365"/>
            <a:ext cx="1837779" cy="16851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DEECE6F-2B19-4B4F-AB84-9DBEA380F42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9857" y="4512182"/>
            <a:ext cx="1530229" cy="1609483"/>
          </a:xfrm>
          <a:prstGeom prst="rect">
            <a:avLst/>
          </a:prstGeom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8278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4343"/>
            <a:ext cx="12184618" cy="7836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2.9. Как изменения климата влияют на… города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564" y="1794437"/>
            <a:ext cx="74955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Как </a:t>
            </a:r>
            <a:r>
              <a:rPr lang="ru-RU" b="1" dirty="0" smtClean="0">
                <a:solidFill>
                  <a:schemeClr val="accent2"/>
                </a:solidFill>
              </a:rPr>
              <a:t>города могут адаптироваться к изменениям климата?</a:t>
            </a:r>
            <a:endParaRPr lang="ru-RU" b="1" dirty="0">
              <a:solidFill>
                <a:schemeClr val="accent2"/>
              </a:solidFill>
            </a:endParaRPr>
          </a:p>
          <a:p>
            <a:endParaRPr lang="ru-RU" b="1" dirty="0">
              <a:solidFill>
                <a:schemeClr val="accent2"/>
              </a:solidFill>
            </a:endParaRPr>
          </a:p>
          <a:p>
            <a:endParaRPr lang="ru-RU" b="1" dirty="0">
              <a:solidFill>
                <a:schemeClr val="accent2"/>
              </a:solidFill>
            </a:endParaRPr>
          </a:p>
          <a:p>
            <a:endParaRPr lang="ru-RU" b="1" dirty="0">
              <a:solidFill>
                <a:schemeClr val="accent2"/>
              </a:solidFill>
            </a:endParaRPr>
          </a:p>
          <a:p>
            <a:endParaRPr lang="ru-RU" sz="1400" dirty="0"/>
          </a:p>
          <a:p>
            <a:r>
              <a:rPr lang="ru-RU" sz="1400" dirty="0"/>
              <a:t> </a:t>
            </a:r>
          </a:p>
        </p:txBody>
      </p:sp>
      <p:pic>
        <p:nvPicPr>
          <p:cNvPr id="12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2294" y="3255166"/>
            <a:ext cx="1488026" cy="22290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57446" y="2689920"/>
            <a:ext cx="1220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Дискуссия</a:t>
            </a:r>
            <a:endParaRPr lang="en-US" dirty="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1959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B0FEB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2" y="6066475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3" y="1794437"/>
            <a:ext cx="6023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3C3AE"/>
                </a:solidFill>
              </a:rPr>
              <a:t>Развитые и развивающиеся страны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2.10. Как изменения климата влияют на… социальные проблемы</a:t>
            </a:r>
          </a:p>
        </p:txBody>
      </p:sp>
      <p:pic>
        <p:nvPicPr>
          <p:cNvPr id="8" name="Picture 1" descr="D:\Users\user\Desktop\орленок - Данила\обучающий курс Орленок\Новая папка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578" y="3271487"/>
            <a:ext cx="5622213" cy="1699882"/>
          </a:xfrm>
          <a:prstGeom prst="rect">
            <a:avLst/>
          </a:prstGeom>
          <a:noFill/>
        </p:spPr>
      </p:pic>
      <p:pic>
        <p:nvPicPr>
          <p:cNvPr id="11" name="Picture 2" descr="D:\Users\user\Desktop\орленок - Данила\обучающий курс Орленок\Новая папка\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9332" y="4023726"/>
            <a:ext cx="2410319" cy="2222768"/>
          </a:xfrm>
          <a:prstGeom prst="rect">
            <a:avLst/>
          </a:prstGeom>
          <a:noFill/>
        </p:spPr>
      </p:pic>
      <p:pic>
        <p:nvPicPr>
          <p:cNvPr id="12" name="Picture 3" descr="D:\Users\user\Desktop\орленок - Данила\обучающий курс Орленок\Новая папка\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00388" y="3541276"/>
            <a:ext cx="2070875" cy="2705218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61ACC2-83E7-4D7F-8F44-BFBEA730C0BB}"/>
              </a:ext>
            </a:extLst>
          </p:cNvPr>
          <p:cNvSpPr txBox="1"/>
          <p:nvPr/>
        </p:nvSpPr>
        <p:spPr>
          <a:xfrm>
            <a:off x="563578" y="2257819"/>
            <a:ext cx="6094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Развитые страны </a:t>
            </a:r>
            <a:r>
              <a:rPr lang="ru-RU" sz="1600" dirty="0"/>
              <a:t>– богатые государства с благоприятными условиями для жизни и сильной экономикой, в которой большую роль играют промышленность, сфера услуг и финансовый сектор.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FE58166-3204-4AC7-9791-CC37780B0084}"/>
              </a:ext>
            </a:extLst>
          </p:cNvPr>
          <p:cNvSpPr txBox="1"/>
          <p:nvPr/>
        </p:nvSpPr>
        <p:spPr>
          <a:xfrm>
            <a:off x="6666569" y="2257819"/>
            <a:ext cx="53212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Развивающиеся страны </a:t>
            </a:r>
            <a:r>
              <a:rPr lang="ru-RU" sz="1600" dirty="0"/>
              <a:t>только недавно начали активно развивать свою </a:t>
            </a:r>
            <a:r>
              <a:rPr lang="ru-RU" sz="1600" dirty="0" smtClean="0"/>
              <a:t>экономику. Они </a:t>
            </a:r>
            <a:r>
              <a:rPr lang="ru-RU" sz="1600" dirty="0"/>
              <a:t>до сих пор сильно зависят от традиционных отраслей хозяйства: земледелия, скотоводства, добычи полезных ископаемых.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7450191-BC3F-4ECA-8368-AEFE91ED255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47450" y="5083410"/>
            <a:ext cx="1530229" cy="16033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99382" y="5004993"/>
            <a:ext cx="38492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Быстрорастущие экономики</a:t>
            </a:r>
            <a:r>
              <a:rPr lang="ru-RU" sz="1600" dirty="0"/>
              <a:t>, или новые индустриальные страны, которые благодаря высоким темпам роста </a:t>
            </a:r>
            <a:r>
              <a:rPr lang="ru-RU" sz="1600" dirty="0" smtClean="0"/>
              <a:t>промышленного </a:t>
            </a:r>
            <a:r>
              <a:rPr lang="ru-RU" sz="1600" dirty="0"/>
              <a:t>производства быстро догоняют развитые.</a:t>
            </a:r>
            <a:endParaRPr lang="en-US" sz="1600" dirty="0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8065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B0FEB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7260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3" y="1794437"/>
            <a:ext cx="6023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3C3AE"/>
                </a:solidFill>
              </a:rPr>
              <a:t>Изменения климата и социальные проблемы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2.10. Как изменения климата влияют на… социальные проблемы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4803CDC-7B7F-4D30-8340-C47959023921}"/>
              </a:ext>
            </a:extLst>
          </p:cNvPr>
          <p:cNvSpPr txBox="1"/>
          <p:nvPr/>
        </p:nvSpPr>
        <p:spPr>
          <a:xfrm>
            <a:off x="3934242" y="3385551"/>
            <a:ext cx="40815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Разрыв между качеством жизни богатых и бедных людей на планете огромен. Средние доходы в 20 наиболее богатых странах мира в 37 раз превышают доходы в 20 беднейших странах.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11CFE98-3607-49C7-A3D6-D58C6371E30A}"/>
              </a:ext>
            </a:extLst>
          </p:cNvPr>
          <p:cNvSpPr txBox="1"/>
          <p:nvPr/>
        </p:nvSpPr>
        <p:spPr>
          <a:xfrm>
            <a:off x="979001" y="2132404"/>
            <a:ext cx="609460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5,9 млрд человек, или 84 % жителей Земли, – живёт в развивающихся странах и только 16 % населения, или 1,1 млрд человек, – в развитых.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A6F07E3-4948-4070-9447-7D71C7E2E8C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15774" y="2096189"/>
            <a:ext cx="3970492" cy="28083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ABBD1D-E7D9-4A82-9A3A-E58689F82BED}"/>
              </a:ext>
            </a:extLst>
          </p:cNvPr>
          <p:cNvSpPr txBox="1"/>
          <p:nvPr/>
        </p:nvSpPr>
        <p:spPr>
          <a:xfrm>
            <a:off x="5659063" y="4993752"/>
            <a:ext cx="609460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i="1" dirty="0"/>
              <a:t>Вклад жителей </a:t>
            </a:r>
            <a:r>
              <a:rPr lang="ru-RU" sz="1600" b="1" i="1" dirty="0"/>
              <a:t>развитых</a:t>
            </a:r>
            <a:r>
              <a:rPr lang="ru-RU" sz="1600" i="1" dirty="0"/>
              <a:t>  стран в глобальные выбросы парниковых газов (так называемый «углеродный след»)</a:t>
            </a:r>
          </a:p>
          <a:p>
            <a:r>
              <a:rPr lang="ru-RU" sz="1600" i="1" dirty="0"/>
              <a:t>гораздо выше, чем вклад жителей </a:t>
            </a:r>
            <a:r>
              <a:rPr lang="ru-RU" sz="1600" b="1" i="1" dirty="0"/>
              <a:t>развивающихся</a:t>
            </a:r>
            <a:r>
              <a:rPr lang="ru-RU" sz="1600" i="1" dirty="0"/>
              <a:t> стран.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EE4534F-9951-440A-801F-3883D83385E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5945" y="3042786"/>
            <a:ext cx="3028297" cy="227050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E2940BC-5267-4715-8BA3-37943FF8927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99385" y="5313294"/>
            <a:ext cx="1440989" cy="1515621"/>
          </a:xfrm>
          <a:prstGeom prst="rect">
            <a:avLst/>
          </a:prstGeo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5686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480" y="749290"/>
            <a:ext cx="83515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|  2.1. Как изменения климата влияют на… погоду</a:t>
            </a:r>
          </a:p>
        </p:txBody>
      </p:sp>
      <p:sp>
        <p:nvSpPr>
          <p:cNvPr id="6" name="Rectangle 5"/>
          <p:cNvSpPr/>
          <p:nvPr/>
        </p:nvSpPr>
        <p:spPr>
          <a:xfrm>
            <a:off x="6174876" y="4375205"/>
            <a:ext cx="31663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Сильная пыльная буря на Ближнем Востоке, 2015 год. </a:t>
            </a:r>
            <a:r>
              <a:rPr lang="ru-RU" sz="1200" i="1" dirty="0"/>
              <a:t>В начале сентября 2015 года массивная пыльная буря прошла через Ирак, Иран и другие страны Персидского залива и Восточного Средиземноморья. Сводки новостей описывали порывы ветра до 80 км в час. Были сообщения о закрытии дорог, отменах авиарейсов. Тысячи людей оказались в больницах из-за проблем с дыханием.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1892" y="2162758"/>
            <a:ext cx="5424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Волна холода на Ближнем Востоке, 2013 год</a:t>
            </a:r>
            <a:r>
              <a:rPr lang="ru-RU" sz="1200" i="1" dirty="0"/>
              <a:t>. Из-за снегопадов были отменены занятия в школах, закрыты банки, задержаны сотни авиарейсов, а местным жителям было рекомендовано не покидать дома.</a:t>
            </a:r>
            <a:endParaRPr lang="en-US" sz="12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810" y="2954061"/>
            <a:ext cx="2603425" cy="1604071"/>
          </a:xfrm>
          <a:prstGeom prst="rect">
            <a:avLst/>
          </a:prstGeom>
        </p:spPr>
      </p:pic>
      <p:pic>
        <p:nvPicPr>
          <p:cNvPr id="1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6440" y="2967862"/>
            <a:ext cx="2169084" cy="15991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4717" y="1593034"/>
            <a:ext cx="581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Примеры погодных аномалий последнего десятилетия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4948" y="2284569"/>
            <a:ext cx="2281739" cy="140586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616462" y="2211756"/>
            <a:ext cx="33453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Наводнение на Дальнем Востоке России, 2013 год</a:t>
            </a:r>
            <a:r>
              <a:rPr lang="ru-RU" sz="1200" i="1" dirty="0"/>
              <a:t>. Из-за сильных и продолжительных проливных дождей вода в реке Амур поднялась до экстремальных значений – местами выше 9 м! Почти полторы сотни населённых пунктов на Амуре оказались затопленными, 20 тыс. человек были вынуждены оставить залитые водой дома и жить во временных пунктах размещения или у родственников.</a:t>
            </a:r>
            <a:endParaRPr lang="en-US" sz="1200" i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57448" y="4942648"/>
            <a:ext cx="2431350" cy="169082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84717" y="4671318"/>
            <a:ext cx="32727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Супер-тайфуны на Филиппинах, 2013 год.  </a:t>
            </a:r>
            <a:r>
              <a:rPr lang="ru-RU" sz="1200" i="1" dirty="0"/>
              <a:t>Сначала бушевал супер-тайфун «</a:t>
            </a:r>
            <a:r>
              <a:rPr lang="ru-RU" sz="1200" i="1" dirty="0" err="1"/>
              <a:t>Йоланда</a:t>
            </a:r>
            <a:r>
              <a:rPr lang="ru-RU" sz="1200" i="1" dirty="0"/>
              <a:t>», который унёс жизни 1,8 тыс. человек, затем на острова пришла новая буря – «</a:t>
            </a:r>
            <a:r>
              <a:rPr lang="ru-RU" sz="1200" i="1" dirty="0" err="1"/>
              <a:t>Зорайда</a:t>
            </a:r>
            <a:r>
              <a:rPr lang="ru-RU" sz="1200" i="1" dirty="0"/>
              <a:t>». По данным филиппинских властей, от супер-тайфуна пострадали 6,94 млн филиппинцев, свыше 580 тыс. человек лишились крова, поскольку стихия полностью разрушила 21,2 тыс. домов и почти 20 тыс. повредила.</a:t>
            </a:r>
            <a:endParaRPr lang="en-US" sz="1200" i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88881" y="4407719"/>
            <a:ext cx="2469779" cy="1815360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611476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B0FEB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7260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3" y="1794437"/>
            <a:ext cx="6023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3C3AE"/>
                </a:solidFill>
              </a:rPr>
              <a:t>Изменения климата и социальные проблемы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Климатические миграции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2.10. Как изменения климата влияют на… социальные проблемы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E3DF4D-98AB-9E4D-A6A8-F2C7357C49F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2034" y="4066672"/>
            <a:ext cx="2349047" cy="17757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5222DDC-7910-7A41-AE53-1755C805F19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16043" y="4066672"/>
            <a:ext cx="2516267" cy="17757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328E194-6C0D-5D4D-BDE6-BB120CEB53A8}"/>
              </a:ext>
            </a:extLst>
          </p:cNvPr>
          <p:cNvSpPr/>
          <p:nvPr/>
        </p:nvSpPr>
        <p:spPr>
          <a:xfrm>
            <a:off x="951049" y="2616279"/>
            <a:ext cx="52320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n-lt"/>
                <a:cs typeface="Arial" panose="020B0604020202020204" pitchFamily="34" charset="0"/>
              </a:rPr>
              <a:t>В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2010 </a:t>
            </a:r>
            <a:r>
              <a:rPr lang="ru-RU" sz="1600" dirty="0">
                <a:latin typeface="+mn-lt"/>
                <a:cs typeface="Arial" panose="020B0604020202020204" pitchFamily="34" charset="0"/>
              </a:rPr>
              <a:t>году более 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40</a:t>
            </a:r>
            <a:r>
              <a:rPr lang="ru-RU" sz="1600" dirty="0">
                <a:latin typeface="+mn-lt"/>
                <a:cs typeface="Arial" panose="020B0604020202020204" pitchFamily="34" charset="0"/>
              </a:rPr>
              <a:t> млн человек пришлось </a:t>
            </a:r>
            <a:r>
              <a:rPr lang="ru-RU" sz="1600" dirty="0">
                <a:latin typeface="+mn-lt"/>
              </a:rPr>
              <a:t>покинуть свои дома по причинам, связанным с изменениями окружающей среды. По прогнозам, к 2050 году их число может достигнуть 200–250 млн человек.</a:t>
            </a:r>
            <a:endParaRPr lang="en-US" sz="1600" dirty="0">
              <a:latin typeface="+mn-lt"/>
            </a:endParaRPr>
          </a:p>
          <a:p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FA219B-ADA5-DE4C-95AA-721C9DF184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300216" y="3623517"/>
            <a:ext cx="5321099" cy="27774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9A2E4D7-838E-0D41-B43C-41F6378D2B0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216" y="2020056"/>
            <a:ext cx="5270460" cy="1500859"/>
          </a:xfrm>
          <a:prstGeom prst="rect">
            <a:avLst/>
          </a:prstGeom>
        </p:spPr>
      </p:pic>
      <p:sp>
        <p:nvSpPr>
          <p:cNvPr id="16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3536315" y="6485141"/>
            <a:ext cx="2743200" cy="365125"/>
          </a:xfrm>
        </p:spPr>
        <p:txBody>
          <a:bodyPr/>
          <a:lstStyle/>
          <a:p>
            <a:fld id="{F9691178-E929-4F49-99BF-0DDE1BDF068E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0179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61</a:t>
            </a:fld>
            <a:endParaRPr lang="en-GB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B0FEB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7260"/>
            <a:ext cx="12184618" cy="7836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79592" y="6466172"/>
            <a:ext cx="420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1</a:t>
            </a:r>
            <a:endParaRPr lang="ru-RU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922563" y="1794437"/>
            <a:ext cx="6023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3C3AE"/>
                </a:solidFill>
              </a:rPr>
              <a:t>Изменения климата и социальные проблемы</a:t>
            </a:r>
          </a:p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Гендерное неравенство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2.10. Как изменения климата влияют на… социальные проблемы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D147056-1D3B-E94A-A5F1-E7711083B5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66600" y="4324793"/>
            <a:ext cx="4988379" cy="238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8BFE5C9-EA43-B840-B8E0-F6639975D9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979397" y="4324792"/>
            <a:ext cx="2954649" cy="23602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43845E8-DCF6-47CA-A0A6-C9E16D57EDCA}"/>
              </a:ext>
            </a:extLst>
          </p:cNvPr>
          <p:cNvSpPr txBox="1"/>
          <p:nvPr/>
        </p:nvSpPr>
        <p:spPr>
          <a:xfrm>
            <a:off x="242437" y="2431998"/>
            <a:ext cx="86125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/>
              <a:t>И</a:t>
            </a:r>
            <a:r>
              <a:rPr lang="ru-RU" sz="1500" dirty="0" smtClean="0"/>
              <a:t>зменения </a:t>
            </a:r>
            <a:r>
              <a:rPr lang="ru-RU" sz="1500" dirty="0"/>
              <a:t>климата особенно сильно влияют на </a:t>
            </a:r>
            <a:r>
              <a:rPr lang="ru-RU" sz="1500" dirty="0" smtClean="0"/>
              <a:t>женщин, особенно в развивающихся странах. Женщины </a:t>
            </a:r>
            <a:r>
              <a:rPr lang="ru-RU" sz="1500" dirty="0"/>
              <a:t>воспитывают детей, заботятся о больных и пожилых людях, кормят семью, выращивают урожай, собирают воду и топливо. Результаты именно их труда больше всего зависят от последствий климатических изменений</a:t>
            </a:r>
            <a:r>
              <a:rPr lang="ru-RU" sz="1500" dirty="0" smtClean="0"/>
              <a:t>.</a:t>
            </a:r>
          </a:p>
          <a:p>
            <a:endParaRPr lang="ru-RU" sz="1500" dirty="0"/>
          </a:p>
          <a:p>
            <a:r>
              <a:rPr lang="ru-RU" sz="1500" dirty="0" smtClean="0"/>
              <a:t>Изменения климата ещё больше </a:t>
            </a:r>
            <a:r>
              <a:rPr lang="ru-RU" sz="1500" b="1" dirty="0" smtClean="0">
                <a:solidFill>
                  <a:srgbClr val="13C3AE"/>
                </a:solidFill>
              </a:rPr>
              <a:t>усиливают гендерное неравенство</a:t>
            </a:r>
            <a:r>
              <a:rPr lang="ru-RU" sz="1500" dirty="0" smtClean="0"/>
              <a:t>. Поэтому так важно </a:t>
            </a:r>
            <a:r>
              <a:rPr lang="ru-RU" sz="1500" b="1" dirty="0" smtClean="0">
                <a:solidFill>
                  <a:srgbClr val="13C3AE"/>
                </a:solidFill>
              </a:rPr>
              <a:t>сократить гендерный разрыв </a:t>
            </a:r>
            <a:r>
              <a:rPr lang="ru-RU" sz="1500" dirty="0"/>
              <a:t>и обеспечить </a:t>
            </a:r>
            <a:r>
              <a:rPr lang="ru-RU" sz="1500" b="1" dirty="0" smtClean="0">
                <a:solidFill>
                  <a:srgbClr val="13C3AE"/>
                </a:solidFill>
              </a:rPr>
              <a:t>справедливые </a:t>
            </a:r>
            <a:r>
              <a:rPr lang="ru-RU" sz="1500" dirty="0" smtClean="0"/>
              <a:t>возможности для уязвимых групп.</a:t>
            </a:r>
            <a:endParaRPr lang="ru-RU" sz="1500" dirty="0"/>
          </a:p>
        </p:txBody>
      </p:sp>
      <p:pic>
        <p:nvPicPr>
          <p:cNvPr id="14" name="Google Shape;1066;p157"/>
          <p:cNvPicPr preferRelativeResize="0"/>
          <p:nvPr/>
        </p:nvPicPr>
        <p:blipFill rotWithShape="1">
          <a:blip r:embed="rId7" cstate="print">
            <a:alphaModFix/>
          </a:blip>
          <a:srcRect t="22531"/>
          <a:stretch/>
        </p:blipFill>
        <p:spPr>
          <a:xfrm>
            <a:off x="8608636" y="2698071"/>
            <a:ext cx="3575982" cy="1314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Сильные системы здравоохранения будут более устойчивыми при возникновении вспыше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663" y="4335006"/>
            <a:ext cx="3520519" cy="235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98515" y="2445830"/>
            <a:ext cx="124335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 smtClean="0">
                <a:solidFill>
                  <a:srgbClr val="13C3AE"/>
                </a:solidFill>
              </a:rPr>
              <a:t>Равенство</a:t>
            </a:r>
            <a:endParaRPr lang="en-US" sz="1700" dirty="0">
              <a:solidFill>
                <a:srgbClr val="13C3A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27352" y="2439428"/>
            <a:ext cx="186615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 smtClean="0">
                <a:solidFill>
                  <a:srgbClr val="13C3AE"/>
                </a:solidFill>
              </a:rPr>
              <a:t>Справедливость</a:t>
            </a:r>
            <a:endParaRPr lang="en-US" sz="1700" dirty="0">
              <a:solidFill>
                <a:srgbClr val="13C3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954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62</a:t>
            </a:fld>
            <a:endParaRPr lang="en-GB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B0FEB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7260"/>
            <a:ext cx="12184618" cy="7836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79592" y="6466172"/>
            <a:ext cx="420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1</a:t>
            </a:r>
            <a:endParaRPr lang="ru-RU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922563" y="1794437"/>
            <a:ext cx="6023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3C3AE"/>
                </a:solidFill>
              </a:rPr>
              <a:t>Изменения климата и социальные проблемы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Новые конфликты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2.10. Как изменения климата влияют на… социальные проблемы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5EAC1F-56AC-4C93-AEC0-58E60581A6EF}"/>
              </a:ext>
            </a:extLst>
          </p:cNvPr>
          <p:cNvSpPr txBox="1"/>
          <p:nvPr/>
        </p:nvSpPr>
        <p:spPr>
          <a:xfrm>
            <a:off x="922563" y="2567964"/>
            <a:ext cx="43923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/>
              <a:t>Изменение климата </a:t>
            </a:r>
            <a:r>
              <a:rPr lang="ru-RU" sz="1600" dirty="0"/>
              <a:t>может стать причиной серьёзных конфликтов между людьми. В особенности </a:t>
            </a:r>
            <a:r>
              <a:rPr lang="ru-RU" sz="1600" b="1" i="1" dirty="0"/>
              <a:t>велик риск возникновения конфликтов</a:t>
            </a:r>
            <a:r>
              <a:rPr lang="ru-RU" sz="1600" dirty="0"/>
              <a:t>, связанных с правами на землю, нехваткой воды и климатическими миграциями населения.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CC1844C-AC53-4A13-A63F-7660A2FE98E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14882" y="2135819"/>
            <a:ext cx="6680382" cy="4720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65A7D59-1DA8-4DD6-B826-E2681347F81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89199" y="4276124"/>
            <a:ext cx="2196907" cy="228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526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B0FEB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7260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3" y="1794437"/>
            <a:ext cx="6023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3C3AE"/>
                </a:solidFill>
              </a:rPr>
              <a:t>Международное сотрудничество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2.10. Как изменения климата влияют на… социальные проблемы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01C7F05-2A9F-486B-90D1-1EA072480EC6}"/>
              </a:ext>
            </a:extLst>
          </p:cNvPr>
          <p:cNvSpPr txBox="1"/>
          <p:nvPr/>
        </p:nvSpPr>
        <p:spPr>
          <a:xfrm>
            <a:off x="922563" y="2241975"/>
            <a:ext cx="6094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/>
              <a:t>Чтобы снизить социальные риски от изменения климата, необходимо осуществлять специальные программы помощи наиболее уязвимым слоям общества.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560201-81F2-41C4-95D8-D19D7D2C0662}"/>
              </a:ext>
            </a:extLst>
          </p:cNvPr>
          <p:cNvSpPr txBox="1"/>
          <p:nvPr/>
        </p:nvSpPr>
        <p:spPr>
          <a:xfrm>
            <a:off x="908564" y="3124436"/>
            <a:ext cx="588816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К настоящему времени создано множество различных фондов и финансовых инструментов, цель которых – помочь развивающимся странам преодолеть социальные проблемы и проблемы, связанные с отрицательными последствиями изменений климата. </a:t>
            </a:r>
            <a:r>
              <a:rPr lang="ru-RU" sz="1600" dirty="0" smtClean="0"/>
              <a:t>Основными донорами</a:t>
            </a:r>
            <a:r>
              <a:rPr lang="ru-RU" sz="1600" dirty="0"/>
              <a:t>, предоставляющими средства на решение этих задач, являются правительства развитых стран, крупные бизнес-компании и международные организации, в первую очередь ООН.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BEEABB1-6DB5-43DA-8B2E-7070B2C997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19523" y="1526148"/>
            <a:ext cx="1018495" cy="14902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7E01088-EFF4-45EF-B287-2F3C7EC6EF8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86915" y="1469586"/>
            <a:ext cx="1350737" cy="14153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81247" y="5326697"/>
            <a:ext cx="5742796" cy="12926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300" i="1" dirty="0">
                <a:latin typeface="OfficinaSansC-Book"/>
              </a:rPr>
              <a:t>На Генеральной Ассамблее ООН в сентябре 2015 года 193 страны приняли «</a:t>
            </a:r>
            <a:r>
              <a:rPr lang="ru-RU" sz="1300" i="1" dirty="0" smtClean="0">
                <a:latin typeface="OfficinaSansC-Book"/>
              </a:rPr>
              <a:t>Повестку </a:t>
            </a:r>
            <a:r>
              <a:rPr lang="ru-RU" sz="1300" i="1" dirty="0">
                <a:latin typeface="OfficinaSansC-Book"/>
              </a:rPr>
              <a:t>дня в области устойчивого развития на период до 2030 года», а вместе с ней </a:t>
            </a:r>
            <a:r>
              <a:rPr lang="ru-RU" sz="1300" i="1" dirty="0" smtClean="0">
                <a:latin typeface="OfficinaSansC-Book"/>
              </a:rPr>
              <a:t>– 17 </a:t>
            </a:r>
            <a:r>
              <a:rPr lang="ru-RU" sz="1300" i="1" dirty="0">
                <a:latin typeface="OfficinaSansC-Book"/>
              </a:rPr>
              <a:t>целей в области устойчивого развития (ЦУР). Эти цели призваны стимулировать </a:t>
            </a:r>
            <a:r>
              <a:rPr lang="ru-RU" sz="1300" i="1" dirty="0" smtClean="0">
                <a:latin typeface="OfficinaSansC-Book"/>
              </a:rPr>
              <a:t>действия стран </a:t>
            </a:r>
            <a:r>
              <a:rPr lang="ru-RU" sz="1300" i="1" dirty="0">
                <a:latin typeface="OfficinaSansC-Book"/>
              </a:rPr>
              <a:t>и международное сотрудничество в областях, имеющих огромное значение для </a:t>
            </a:r>
            <a:r>
              <a:rPr lang="ru-RU" sz="1300" i="1" dirty="0" smtClean="0">
                <a:latin typeface="OfficinaSansC-Book"/>
              </a:rPr>
              <a:t>человечества </a:t>
            </a:r>
            <a:r>
              <a:rPr lang="ru-RU" sz="1300" i="1" dirty="0">
                <a:latin typeface="OfficinaSansC-Book"/>
              </a:rPr>
              <a:t>и </a:t>
            </a:r>
            <a:r>
              <a:rPr lang="ru-RU" sz="1300" i="1" dirty="0" smtClean="0">
                <a:latin typeface="OfficinaSansC-Book"/>
              </a:rPr>
              <a:t>планеты.</a:t>
            </a:r>
            <a:endParaRPr lang="en-US" sz="1300" i="1" dirty="0"/>
          </a:p>
        </p:txBody>
      </p:sp>
      <p:pic>
        <p:nvPicPr>
          <p:cNvPr id="3074" name="Picture 2" descr="http://eurasianeconomic.org/files/3336/Banner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0169" y="3640383"/>
            <a:ext cx="5509639" cy="297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646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B0FEB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7260"/>
            <a:ext cx="12184618" cy="783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563" y="1794437"/>
            <a:ext cx="6023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13C3AE"/>
                </a:solidFill>
              </a:rPr>
              <a:t>Дискуссия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79" y="749290"/>
            <a:ext cx="85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| 2.10. Как изменения климата влияют на… социальные проблемы</a:t>
            </a:r>
          </a:p>
        </p:txBody>
      </p:sp>
      <p:sp>
        <p:nvSpPr>
          <p:cNvPr id="5" name="Rectangle 4"/>
          <p:cNvSpPr/>
          <p:nvPr/>
        </p:nvSpPr>
        <p:spPr>
          <a:xfrm>
            <a:off x="922562" y="2445162"/>
            <a:ext cx="105490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Какие группы населения наиболее </a:t>
            </a:r>
            <a:r>
              <a:rPr lang="ru-RU" dirty="0"/>
              <a:t>уязвимы перед изменениями климата? Почему</a:t>
            </a:r>
            <a:r>
              <a:rPr lang="ru-RU" dirty="0" smtClean="0"/>
              <a:t>?</a:t>
            </a:r>
          </a:p>
          <a:p>
            <a:endParaRPr lang="ru-RU" dirty="0"/>
          </a:p>
          <a:p>
            <a:r>
              <a:rPr lang="ru-RU" dirty="0" smtClean="0"/>
              <a:t>Приведите примеры, где последствия изменения климата могут по-разному сказываться на мужчинах и женщинах. </a:t>
            </a:r>
          </a:p>
          <a:p>
            <a:endParaRPr lang="ru-RU" dirty="0"/>
          </a:p>
          <a:p>
            <a:endParaRPr lang="en-US" dirty="0"/>
          </a:p>
        </p:txBody>
      </p:sp>
      <p:pic>
        <p:nvPicPr>
          <p:cNvPr id="11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2294" y="4002151"/>
            <a:ext cx="1488026" cy="2229098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398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242537"/>
            <a:ext cx="12184618" cy="615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480" y="749290"/>
            <a:ext cx="83515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|  Можно ли адаптироваться к их неизбежным последствиям?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54805" y="1917835"/>
            <a:ext cx="86709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indent="0" algn="just" eaLnBrk="1" hangingPunct="1">
              <a:spcAft>
                <a:spcPts val="1200"/>
              </a:spcAft>
              <a:defRPr/>
            </a:pPr>
            <a:r>
              <a:rPr lang="ru-RU" sz="1800" b="1" dirty="0" smtClean="0">
                <a:solidFill>
                  <a:schemeClr val="accent2"/>
                </a:solidFill>
                <a:latin typeface="+mn-lt"/>
                <a:cs typeface="Arial"/>
              </a:rPr>
              <a:t>Вместо заключения:</a:t>
            </a:r>
            <a:endParaRPr lang="en-US" sz="1800" b="1" dirty="0">
              <a:solidFill>
                <a:schemeClr val="accent2"/>
              </a:solidFill>
              <a:latin typeface="+mn-lt"/>
              <a:cs typeface="Arial"/>
            </a:endParaRPr>
          </a:p>
          <a:p>
            <a:pPr marL="0" indent="0" algn="just" eaLnBrk="1" hangingPunct="1">
              <a:spcAft>
                <a:spcPts val="1200"/>
              </a:spcAft>
              <a:defRPr/>
            </a:pPr>
            <a:endParaRPr lang="en-US" sz="1600" dirty="0">
              <a:latin typeface="+mn-lt"/>
              <a:cs typeface="Arial"/>
            </a:endParaRPr>
          </a:p>
          <a:p>
            <a:pPr marL="0" indent="0" algn="just" eaLnBrk="1" hangingPunct="1">
              <a:defRPr/>
            </a:pPr>
            <a:endParaRPr lang="en-US" sz="1400" dirty="0">
              <a:latin typeface="Arial"/>
              <a:cs typeface="Arial"/>
            </a:endParaRPr>
          </a:p>
          <a:p>
            <a:pPr marL="0" indent="0" algn="just" eaLnBrk="1" hangingPunct="1">
              <a:defRPr/>
            </a:pPr>
            <a:endParaRPr lang="en-US" sz="1400" dirty="0">
              <a:latin typeface="Arial"/>
              <a:cs typeface="Arial"/>
            </a:endParaRPr>
          </a:p>
          <a:p>
            <a:pPr marL="0" indent="0" algn="just" eaLnBrk="1" hangingPunct="1">
              <a:defRPr/>
            </a:pP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762677E-49C4-724B-95D5-5925AC6B2A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415698" y="1930649"/>
            <a:ext cx="2493870" cy="2055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09FD1A5-B999-AC43-ADB8-AC164C977B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73646" y="4069220"/>
            <a:ext cx="2631078" cy="20782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05AF401-C447-C644-9895-449577A12A1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73646" y="1917835"/>
            <a:ext cx="2631078" cy="2056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/>
          <a:srcRect r="1316"/>
          <a:stretch/>
        </p:blipFill>
        <p:spPr>
          <a:xfrm>
            <a:off x="9415698" y="4062851"/>
            <a:ext cx="2487052" cy="20442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4805" y="238596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Какие изменения климата наиболее ярко проявляются в вашем регионе?</a:t>
            </a:r>
            <a:endParaRPr lang="en-US" sz="1600" dirty="0"/>
          </a:p>
        </p:txBody>
      </p:sp>
      <p:pic>
        <p:nvPicPr>
          <p:cNvPr id="16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9144" y="3610893"/>
            <a:ext cx="1488026" cy="2229098"/>
          </a:xfrm>
          <a:prstGeom prst="rect">
            <a:avLst/>
          </a:prstGeom>
        </p:spPr>
      </p:pic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3475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144" y="0"/>
            <a:ext cx="12201142" cy="43919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6908" y="6189148"/>
            <a:ext cx="375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Программа развития ООН</a:t>
            </a:r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2020</a:t>
            </a:r>
            <a:endParaRPr lang="ru-RU" sz="1200" dirty="0">
              <a:solidFill>
                <a:schemeClr val="bg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0100422" y="5274355"/>
            <a:ext cx="1758250" cy="1146378"/>
            <a:chOff x="10229918" y="504723"/>
            <a:chExt cx="1758250" cy="114637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265297" y="504723"/>
              <a:ext cx="722871" cy="1137853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229918" y="914844"/>
              <a:ext cx="937054" cy="73625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4476750" y="4207239"/>
            <a:ext cx="364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СПАСИБО ЗА ВНИМАНИЕ!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769257"/>
            <a:ext cx="10667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54013"/>
            <a:r>
              <a:rPr lang="ru-RU" sz="1400" dirty="0" smtClean="0">
                <a:solidFill>
                  <a:prstClr val="black"/>
                </a:solidFill>
              </a:rPr>
              <a:t>Фотографии и иллюстрации, использованные в модуле,  для которых не указаны источники, взяты из комплекта «Климатическая шкатулка» (см. Список иллюстраций в конце пособия) или предоставлены участниками программы.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67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480" y="749290"/>
            <a:ext cx="83515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|  2.1. Как изменения климата влияют на… погоду</a:t>
            </a:r>
          </a:p>
        </p:txBody>
      </p:sp>
      <p:sp>
        <p:nvSpPr>
          <p:cNvPr id="9" name="Rectangle 8"/>
          <p:cNvSpPr/>
          <p:nvPr/>
        </p:nvSpPr>
        <p:spPr>
          <a:xfrm>
            <a:off x="329888" y="1794437"/>
            <a:ext cx="554970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Можно ли предсказать погодные аномалии? </a:t>
            </a:r>
          </a:p>
          <a:p>
            <a:endParaRPr lang="ru-RU" dirty="0">
              <a:latin typeface="OfficinaSansC-Book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Погоду можно предсказать </a:t>
            </a:r>
            <a:r>
              <a:rPr lang="ru-RU" sz="1600" b="1" dirty="0"/>
              <a:t>максимум на две недели</a:t>
            </a:r>
            <a:r>
              <a:rPr lang="ru-RU" sz="1600" dirty="0"/>
              <a:t>, т.к. каждые 14 дней атмосфера «обновляется»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/>
              <a:t>Краткосрочный прогноз погоды бывает более точен</a:t>
            </a:r>
            <a:r>
              <a:rPr lang="ru-RU" sz="1600" dirty="0"/>
              <a:t>. Прогноз погоды на завтра от европейских метеослужб сбывается в 96 % случаев, на послезавтра – 93 %, на третий день – 90 %.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/>
              <a:t>Долгосрочный прогноз </a:t>
            </a:r>
            <a:r>
              <a:rPr lang="ru-RU" sz="1600" dirty="0"/>
              <a:t>вероятности возникновения опасных погодных явлений </a:t>
            </a:r>
            <a:r>
              <a:rPr lang="ru-RU" sz="1600" b="1" dirty="0"/>
              <a:t>пока возможен только в очень обобщённом виде</a:t>
            </a:r>
            <a:r>
              <a:rPr lang="ru-RU" sz="1600" i="1" dirty="0"/>
              <a:t> </a:t>
            </a:r>
            <a:r>
              <a:rPr lang="ru-RU" sz="1600" dirty="0"/>
              <a:t>за счет построения климатических моделей.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/>
              <a:t>Народным приметам о погоде не стоит доверять</a:t>
            </a:r>
            <a:r>
              <a:rPr lang="ru-RU" sz="1600" dirty="0"/>
              <a:t>.                                  В настоящее время эти приметы полностью                                потеряли связь с местом своего возникновения и приводят только к путанице. </a:t>
            </a:r>
          </a:p>
        </p:txBody>
      </p:sp>
      <p:sp>
        <p:nvSpPr>
          <p:cNvPr id="3" name="Rectangle 2"/>
          <p:cNvSpPr/>
          <p:nvPr/>
        </p:nvSpPr>
        <p:spPr>
          <a:xfrm>
            <a:off x="6523717" y="1823768"/>
            <a:ext cx="5205221" cy="1754326"/>
          </a:xfrm>
          <a:prstGeom prst="rect">
            <a:avLst/>
          </a:prstGeom>
          <a:solidFill>
            <a:srgbClr val="EB981D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latin typeface="OfficinaSansC-Book"/>
              </a:rPr>
              <a:t>Важно иметь в виду, что </a:t>
            </a:r>
            <a:r>
              <a:rPr lang="ru-RU" sz="1400" b="1" dirty="0">
                <a:latin typeface="OfficinaSansC-Book"/>
              </a:rPr>
              <a:t>отклонение погоды от климатической нормы само по себе не может рассматриваться как изменение климата</a:t>
            </a:r>
            <a:r>
              <a:rPr lang="ru-RU" sz="1400" dirty="0">
                <a:latin typeface="OfficinaSansC-Book"/>
              </a:rPr>
              <a:t>. </a:t>
            </a:r>
          </a:p>
          <a:p>
            <a:pPr>
              <a:spcAft>
                <a:spcPts val="1200"/>
              </a:spcAft>
            </a:pPr>
            <a:r>
              <a:rPr lang="ru-RU" sz="1400" dirty="0">
                <a:latin typeface="OfficinaSansC-Book"/>
              </a:rPr>
              <a:t>Например, очень холодная зима не говорит о похолодании климата. Для выявления изменений климата нужны данные за длительный период времени, «тренд», порядка десятка лет и более.</a:t>
            </a:r>
            <a:endParaRPr lang="en-US" sz="1400" dirty="0"/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83135"/>
            <a:ext cx="12184618" cy="783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23718" y="4242384"/>
            <a:ext cx="5205221" cy="16927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/>
              <a:t>Например, модели прогнозируют, что экстремально высокие температуры в северной Евразии: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сейчас наблюдаются раз в 20 лет,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к середине XXI века могут повторяться в три раза чаще — раз в 7 лет, а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к концу </a:t>
            </a:r>
            <a:r>
              <a:rPr lang="en-US" sz="1400" dirty="0"/>
              <a:t>XXI</a:t>
            </a:r>
            <a:r>
              <a:rPr lang="ru-RU" sz="1400" dirty="0"/>
              <a:t> века они могут повторяться уже раз в 3–5 лет.</a:t>
            </a:r>
          </a:p>
        </p:txBody>
      </p:sp>
      <p:pic>
        <p:nvPicPr>
          <p:cNvPr id="18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9967" y="3158024"/>
            <a:ext cx="1025539" cy="1073424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509967" y="4337356"/>
            <a:ext cx="790249" cy="38710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77978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480" y="749290"/>
            <a:ext cx="83515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|  2.1. Как изменения климата влияют на… погоду</a:t>
            </a:r>
          </a:p>
        </p:txBody>
      </p:sp>
      <p:sp>
        <p:nvSpPr>
          <p:cNvPr id="9" name="Rectangle 8"/>
          <p:cNvSpPr/>
          <p:nvPr/>
        </p:nvSpPr>
        <p:spPr>
          <a:xfrm>
            <a:off x="329887" y="1794437"/>
            <a:ext cx="111352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Что же нам делать? Как бороться с опасными погодными явлениями?</a:t>
            </a:r>
          </a:p>
          <a:p>
            <a:endParaRPr lang="ru-RU" b="1" dirty="0">
              <a:solidFill>
                <a:schemeClr val="accent2"/>
              </a:solidFill>
            </a:endParaRPr>
          </a:p>
          <a:p>
            <a:pPr algn="ctr"/>
            <a:endParaRPr lang="ru-RU" b="1" dirty="0">
              <a:solidFill>
                <a:schemeClr val="accent2"/>
              </a:solidFill>
            </a:endParaRPr>
          </a:p>
          <a:p>
            <a:pPr algn="ctr"/>
            <a:r>
              <a:rPr lang="ru-RU" b="1" dirty="0">
                <a:solidFill>
                  <a:schemeClr val="accent2"/>
                </a:solidFill>
              </a:rPr>
              <a:t>Дискуссия </a:t>
            </a:r>
          </a:p>
          <a:p>
            <a:endParaRPr lang="ru-RU" dirty="0">
              <a:latin typeface="OfficinaSansC-Book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83135"/>
            <a:ext cx="12184618" cy="783658"/>
          </a:xfrm>
          <a:prstGeom prst="rect">
            <a:avLst/>
          </a:prstGeom>
        </p:spPr>
      </p:pic>
      <p:pic>
        <p:nvPicPr>
          <p:cNvPr id="13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2294" y="3255166"/>
            <a:ext cx="1488026" cy="2229098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9089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4618" cy="1794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527" y="301752"/>
            <a:ext cx="107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Часть 2. Как изменения климата влияют на природу и человека.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480" y="749290"/>
            <a:ext cx="83515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|  2.1. Как изменения климата влияют на… погоду</a:t>
            </a:r>
          </a:p>
        </p:txBody>
      </p:sp>
      <p:sp>
        <p:nvSpPr>
          <p:cNvPr id="9" name="Rectangle 8"/>
          <p:cNvSpPr/>
          <p:nvPr/>
        </p:nvSpPr>
        <p:spPr>
          <a:xfrm>
            <a:off x="329887" y="1794437"/>
            <a:ext cx="111352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Вопросы для закрепления</a:t>
            </a:r>
          </a:p>
          <a:p>
            <a:pPr algn="ctr"/>
            <a:endParaRPr lang="ru-RU" b="1" dirty="0">
              <a:solidFill>
                <a:schemeClr val="accent2"/>
              </a:solidFill>
            </a:endParaRPr>
          </a:p>
          <a:p>
            <a:endParaRPr lang="ru-RU" dirty="0">
              <a:latin typeface="OfficinaSansC-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9887" y="2241975"/>
            <a:ext cx="6096000" cy="37394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spcAft>
                <a:spcPts val="600"/>
              </a:spcAft>
              <a:defRPr/>
            </a:pPr>
            <a:r>
              <a:rPr lang="ru-RU" sz="1600" b="1" dirty="0"/>
              <a:t>1. Можно ли предсказать погодные аномалии заранее?   </a:t>
            </a:r>
          </a:p>
          <a:p>
            <a:pPr marL="514350" indent="-514350">
              <a:spcAft>
                <a:spcPts val="600"/>
              </a:spcAft>
              <a:defRPr/>
            </a:pPr>
            <a:r>
              <a:rPr lang="ru-RU" sz="1600" dirty="0"/>
              <a:t>А. Нельзя ни за какое время, она возникает стихийно.</a:t>
            </a:r>
          </a:p>
          <a:p>
            <a:pPr marL="514350" indent="-514350">
              <a:spcAft>
                <a:spcPts val="600"/>
              </a:spcAft>
              <a:defRPr/>
            </a:pPr>
            <a:r>
              <a:rPr lang="ru-RU" sz="1600" dirty="0"/>
              <a:t>Б. Можно предсказать максимум на две недели. </a:t>
            </a:r>
          </a:p>
          <a:p>
            <a:pPr marL="514350" indent="-514350">
              <a:spcAft>
                <a:spcPts val="600"/>
              </a:spcAft>
              <a:defRPr/>
            </a:pPr>
            <a:r>
              <a:rPr lang="ru-RU" sz="1600" dirty="0"/>
              <a:t>В. Можно предсказать на длительный период – до десятков лет.</a:t>
            </a:r>
          </a:p>
          <a:p>
            <a:pPr marL="514350" indent="-514350">
              <a:spcAft>
                <a:spcPts val="600"/>
              </a:spcAft>
              <a:defRPr/>
            </a:pPr>
            <a:endParaRPr lang="ru-RU" sz="1600" dirty="0"/>
          </a:p>
          <a:p>
            <a:pPr marL="514350" indent="-514350">
              <a:spcAft>
                <a:spcPts val="600"/>
              </a:spcAft>
              <a:defRPr/>
            </a:pPr>
            <a:r>
              <a:rPr lang="ru-RU" sz="1600" b="1" dirty="0"/>
              <a:t>2. Землетрясения, извержения вулканов, смерчи и      цунами относятся к опасным погодным явлениям? </a:t>
            </a:r>
          </a:p>
          <a:p>
            <a:pPr marL="514350" indent="-514350">
              <a:spcAft>
                <a:spcPts val="600"/>
              </a:spcAft>
              <a:defRPr/>
            </a:pPr>
            <a:r>
              <a:rPr lang="ru-RU" sz="1600" dirty="0"/>
              <a:t>А. Относится только смерчи.</a:t>
            </a:r>
          </a:p>
          <a:p>
            <a:pPr marL="514350" indent="-514350">
              <a:spcAft>
                <a:spcPts val="600"/>
              </a:spcAft>
              <a:defRPr/>
            </a:pPr>
            <a:r>
              <a:rPr lang="ru-RU" sz="1600" dirty="0"/>
              <a:t>Б. Не относятся.</a:t>
            </a:r>
          </a:p>
          <a:p>
            <a:pPr marL="514350" indent="-514350">
              <a:spcAft>
                <a:spcPts val="600"/>
              </a:spcAft>
              <a:defRPr/>
            </a:pPr>
            <a:r>
              <a:rPr lang="ru-RU" sz="1600" dirty="0"/>
              <a:t>В. Относятся все.</a:t>
            </a:r>
          </a:p>
          <a:p>
            <a:pPr marL="514350" indent="-514350">
              <a:spcAft>
                <a:spcPts val="1200"/>
              </a:spcAft>
              <a:defRPr/>
            </a:pPr>
            <a:endParaRPr lang="ru-RU" sz="1600" dirty="0"/>
          </a:p>
        </p:txBody>
      </p:sp>
      <p:sp>
        <p:nvSpPr>
          <p:cNvPr id="4" name="Rectangle 3"/>
          <p:cNvSpPr/>
          <p:nvPr/>
        </p:nvSpPr>
        <p:spPr>
          <a:xfrm>
            <a:off x="6426926" y="4296383"/>
            <a:ext cx="553392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/>
              <a:t>4. Может ли аномально теплая зима в вашем городе в этом году свидетельствовать об изменении климата? </a:t>
            </a:r>
          </a:p>
          <a:p>
            <a:pPr marL="514350" indent="-514350">
              <a:spcAft>
                <a:spcPts val="600"/>
              </a:spcAft>
              <a:defRPr/>
            </a:pPr>
            <a:r>
              <a:rPr lang="ru-RU" sz="1600" dirty="0"/>
              <a:t>А. Однозначно может: это пример погодный аномалии.</a:t>
            </a:r>
          </a:p>
          <a:p>
            <a:pPr marL="514350" indent="-514350">
              <a:spcAft>
                <a:spcPts val="600"/>
              </a:spcAft>
              <a:defRPr/>
            </a:pPr>
            <a:r>
              <a:rPr lang="ru-RU" sz="1600" dirty="0"/>
              <a:t>Б. Никак не может – это частный случай.</a:t>
            </a:r>
          </a:p>
          <a:p>
            <a:pPr marL="514350" indent="-514350">
              <a:spcAft>
                <a:spcPts val="600"/>
              </a:spcAft>
              <a:defRPr/>
            </a:pPr>
            <a:r>
              <a:rPr lang="ru-RU" sz="1600" dirty="0"/>
              <a:t>В. Это может быть проявлением изменения климата. Но нужны более точные данные за более длинный срок.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6425887" y="2241975"/>
            <a:ext cx="5369169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/>
              <a:t>3. Были ли раньше опасные погодные явления, которые мы сейчас наблюдаем – сильные ветра, наводнения, «волны жары» и другие?</a:t>
            </a:r>
          </a:p>
          <a:p>
            <a:pPr marL="514350" indent="-514350">
              <a:spcAft>
                <a:spcPts val="600"/>
              </a:spcAft>
              <a:defRPr/>
            </a:pPr>
            <a:r>
              <a:rPr lang="ru-RU" sz="1600" dirty="0"/>
              <a:t>А. Были, но не так часто как в последние 50 лет.</a:t>
            </a:r>
          </a:p>
          <a:p>
            <a:pPr marL="514350" indent="-514350">
              <a:spcAft>
                <a:spcPts val="600"/>
              </a:spcAft>
              <a:defRPr/>
            </a:pPr>
            <a:r>
              <a:rPr lang="ru-RU" sz="1600" dirty="0"/>
              <a:t>Б. Были и также часто как в последние 50 лет.</a:t>
            </a:r>
          </a:p>
          <a:p>
            <a:pPr marL="514350" indent="-514350">
              <a:spcAft>
                <a:spcPts val="600"/>
              </a:spcAft>
              <a:defRPr/>
            </a:pPr>
            <a:r>
              <a:rPr lang="ru-RU" sz="1600" dirty="0"/>
              <a:t>В. Не было до промышленной революции. </a:t>
            </a:r>
            <a:endParaRPr lang="en-US" sz="1600" b="1" dirty="0"/>
          </a:p>
        </p:txBody>
      </p:sp>
      <p:pic>
        <p:nvPicPr>
          <p:cNvPr id="11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4320" y="838532"/>
            <a:ext cx="1390849" cy="1201968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1178-E929-4F49-99BF-0DDE1BDF068E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20710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y Custom Fonts">
      <a:majorFont>
        <a:latin typeface="Rockwell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6930</Words>
  <Application>Microsoft Office PowerPoint</Application>
  <PresentationFormat>Произвольный</PresentationFormat>
  <Paragraphs>638</Paragraphs>
  <Slides>66</Slides>
  <Notes>66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Wellington-Moore</dc:creator>
  <cp:lastModifiedBy>Пользователь Windows</cp:lastModifiedBy>
  <cp:revision>248</cp:revision>
  <cp:lastPrinted>2019-06-12T03:23:42Z</cp:lastPrinted>
  <dcterms:created xsi:type="dcterms:W3CDTF">2019-06-11T05:06:37Z</dcterms:created>
  <dcterms:modified xsi:type="dcterms:W3CDTF">2020-09-27T19:46:47Z</dcterms:modified>
</cp:coreProperties>
</file>