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439" r:id="rId2"/>
    <p:sldId id="426" r:id="rId3"/>
    <p:sldId id="427" r:id="rId4"/>
    <p:sldId id="430" r:id="rId5"/>
    <p:sldId id="431" r:id="rId6"/>
    <p:sldId id="433" r:id="rId7"/>
    <p:sldId id="435" r:id="rId8"/>
    <p:sldId id="436" r:id="rId9"/>
    <p:sldId id="438" r:id="rId10"/>
    <p:sldId id="437" r:id="rId11"/>
    <p:sldId id="440" r:id="rId12"/>
  </p:sldIdLst>
  <p:sldSz cx="12192000" cy="6858000"/>
  <p:notesSz cx="6797675" cy="9926638"/>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lia Dobrolyubova" initials="YD" lastIdx="0" clrIdx="0">
    <p:extLst>
      <p:ext uri="{19B8F6BF-5375-455C-9EA6-DF929625EA0E}">
        <p15:presenceInfo xmlns="" xmlns:p15="http://schemas.microsoft.com/office/powerpoint/2012/main" userId="S-1-5-21-1431318575-2354909119-638224019-298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000099"/>
    <a:srgbClr val="CC0000"/>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6" autoAdjust="0"/>
    <p:restoredTop sz="94569" autoAdjust="0"/>
  </p:normalViewPr>
  <p:slideViewPr>
    <p:cSldViewPr snapToGrid="0">
      <p:cViewPr varScale="1">
        <p:scale>
          <a:sx n="62" d="100"/>
          <a:sy n="62" d="100"/>
        </p:scale>
        <p:origin x="-864" y="-78"/>
      </p:cViewPr>
      <p:guideLst>
        <p:guide orient="horz" pos="2161"/>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0E771E-502B-4D6D-86C2-B7254F656D24}" type="datetimeFigureOut">
              <a:rPr lang="en-US" smtClean="0"/>
              <a:pPr/>
              <a:t>10/1/2020</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227B1AA-4574-4822-8670-9389C2249636}" type="slidenum">
              <a:rPr lang="en-US" smtClean="0"/>
              <a:pPr/>
              <a:t>‹#›</a:t>
            </a:fld>
            <a:endParaRPr lang="en-US"/>
          </a:p>
        </p:txBody>
      </p:sp>
    </p:spTree>
    <p:extLst>
      <p:ext uri="{BB962C8B-B14F-4D97-AF65-F5344CB8AC3E}">
        <p14:creationId xmlns="" xmlns:p14="http://schemas.microsoft.com/office/powerpoint/2010/main" val="98510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4914D50-9ABC-4242-8011-E3B5ED9AB960}" type="datetimeFigureOut">
              <a:rPr lang="en-GB" smtClean="0"/>
              <a:pPr/>
              <a:t>01/10/2020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46E1803-C899-49C7-9F38-712029D853D5}" type="slidenum">
              <a:rPr lang="en-GB" smtClean="0"/>
              <a:pPr/>
              <a:t>‹#›</a:t>
            </a:fld>
            <a:endParaRPr lang="en-GB"/>
          </a:p>
        </p:txBody>
      </p:sp>
    </p:spTree>
    <p:extLst>
      <p:ext uri="{BB962C8B-B14F-4D97-AF65-F5344CB8AC3E}">
        <p14:creationId xmlns="" xmlns:p14="http://schemas.microsoft.com/office/powerpoint/2010/main" val="3951221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i="0" u="none" strike="noStrike" kern="1200">
                <a:solidFill>
                  <a:srgbClr val="000000"/>
                </a:solidFill>
                <a:highlight>
                  <a:srgbClr val="000000">
                    <a:alpha val="0"/>
                  </a:srgbClr>
                </a:highlight>
                <a:latin typeface="Calibri"/>
                <a:ea typeface="+mn-ea"/>
                <a:cs typeface="+mn-cs"/>
              </a:rPr>
              <a:t>1. What is biodiversity?</a:t>
            </a:r>
            <a:endParaRPr lang="ru-RU" sz="1200" kern="1200" smtClean="0">
              <a:solidFill>
                <a:schemeClr val="tx1"/>
              </a:solidFill>
              <a:latin typeface="+mn-lt"/>
              <a:ea typeface="+mn-ea"/>
              <a:cs typeface="+mn-cs"/>
            </a:endParaRPr>
          </a:p>
          <a:p>
            <a:pPr rtl="0"/>
            <a:r>
              <a:rPr lang="en-US" sz="1200" b="0" i="0" u="none" strike="noStrike" kern="1200">
                <a:solidFill>
                  <a:srgbClr val="000000"/>
                </a:solidFill>
                <a:highlight>
                  <a:srgbClr val="000000">
                    <a:alpha val="0"/>
                  </a:srgbClr>
                </a:highlight>
                <a:latin typeface="Calibri"/>
                <a:ea typeface="+mn-ea"/>
                <a:cs typeface="+mn-cs"/>
              </a:rPr>
              <a:t>Types of biodiversity: genetic; species; landscape or ecosystem.</a:t>
            </a:r>
          </a:p>
          <a:p>
            <a:pPr rtl="0"/>
            <a:r>
              <a:rPr lang="en-US" sz="1200" b="0" i="0" u="none" strike="noStrike" kern="1200">
                <a:solidFill>
                  <a:srgbClr val="000000"/>
                </a:solidFill>
                <a:highlight>
                  <a:srgbClr val="000000">
                    <a:alpha val="0"/>
                  </a:srgbClr>
                </a:highlight>
                <a:latin typeface="Calibri"/>
                <a:ea typeface="+mn-ea"/>
                <a:cs typeface="+mn-cs"/>
              </a:rPr>
              <a:t>All types of biological diversity are interrelated: genetic diversity provides diversity of species. The diversity of ecosystems and landscapes makes conditions for the formation of new species. Increasing species diversity increases the overall genetic potential of living organisms in the Biosphere. Each species contributes to diversity. From this point of view, there are no useless and harmful species. </a:t>
            </a:r>
          </a:p>
          <a:p>
            <a:pPr rtl="0"/>
            <a:r>
              <a:rPr lang="en-US" sz="1200" b="0" i="0" u="none" strike="noStrike" kern="1200">
                <a:solidFill>
                  <a:srgbClr val="000000"/>
                </a:solidFill>
                <a:highlight>
                  <a:srgbClr val="000000">
                    <a:alpha val="0"/>
                  </a:srgbClr>
                </a:highlight>
                <a:latin typeface="Calibri"/>
                <a:ea typeface="+mn-ea"/>
                <a:cs typeface="+mn-cs"/>
              </a:rPr>
              <a:t>The study, use and conservation of biodiversity has received much attention since many States signed the Convention on biological diversity (UN conference on environment and development, Rio de Janeiro 1992).</a:t>
            </a:r>
          </a:p>
          <a:p>
            <a:pPr rtl="0"/>
            <a:r>
              <a:rPr lang="en-US" sz="1200" b="0" i="0" u="none" strike="noStrike" kern="1200">
                <a:solidFill>
                  <a:srgbClr val="000000"/>
                </a:solidFill>
                <a:highlight>
                  <a:srgbClr val="000000">
                    <a:alpha val="0"/>
                  </a:srgbClr>
                </a:highlight>
                <a:latin typeface="Calibri"/>
                <a:ea typeface="+mn-ea"/>
                <a:cs typeface="+mn-cs"/>
              </a:rPr>
              <a:t>Biodiversity plays a crucial role in the stability of the biosphere, from which people get the resources for their existence. Hence the importance of rational use of the plant and animal genofond in combination with its long-term conservation, this aim can be achieved only with a clear understanding of the processes occurring in the biosphere, the relations and interdependencies between the components of ecosystems, and above all from the knowledge of the diversity that surrounds us.</a:t>
            </a:r>
          </a:p>
          <a:p>
            <a:pPr lvl="0" rtl="0"/>
            <a:r>
              <a:rPr lang="en-US" sz="1200" b="1" i="0" u="none" strike="noStrike" kern="1200">
                <a:solidFill>
                  <a:srgbClr val="000000"/>
                </a:solidFill>
                <a:highlight>
                  <a:srgbClr val="000000">
                    <a:alpha val="0"/>
                  </a:srgbClr>
                </a:highlight>
                <a:latin typeface="Calibri"/>
                <a:ea typeface="+mn-ea"/>
                <a:cs typeface="+mn-cs"/>
              </a:rPr>
              <a:t>Taxonomic diversity of the animal world of the earth. </a:t>
            </a:r>
            <a:endParaRPr lang="ru-RU" sz="1200" kern="1200" smtClean="0">
              <a:solidFill>
                <a:schemeClr val="tx1"/>
              </a:solidFill>
              <a:latin typeface="+mn-lt"/>
              <a:ea typeface="+mn-ea"/>
              <a:cs typeface="+mn-cs"/>
            </a:endParaRPr>
          </a:p>
          <a:p>
            <a:pPr rtl="0"/>
            <a:r>
              <a:rPr lang="en-US" sz="1200" b="0" i="0" u="none" strike="noStrike" kern="1200">
                <a:solidFill>
                  <a:srgbClr val="000000"/>
                </a:solidFill>
                <a:highlight>
                  <a:srgbClr val="000000">
                    <a:alpha val="0"/>
                  </a:srgbClr>
                </a:highlight>
                <a:latin typeface="Calibri"/>
                <a:ea typeface="+mn-ea"/>
                <a:cs typeface="+mn-cs"/>
              </a:rPr>
              <a:t>After the systematization of Carl Linnaeus (1758), new species continue to be discovered and appear. </a:t>
            </a:r>
            <a:r>
              <a:rPr lang="en-US" sz="1200" b="0" i="1" u="none" strike="noStrike" kern="1200">
                <a:solidFill>
                  <a:srgbClr val="000000"/>
                </a:solidFill>
                <a:highlight>
                  <a:srgbClr val="000000">
                    <a:alpha val="0"/>
                  </a:srgbClr>
                </a:highlight>
                <a:latin typeface="Calibri"/>
                <a:ea typeface="+mn-ea"/>
                <a:cs typeface="+mn-cs"/>
              </a:rPr>
              <a:t>Demonstration of the table: the number of species in groups of animals.</a:t>
            </a:r>
            <a:endParaRPr lang="ru-RU" sz="1200" kern="1200" smtClean="0">
              <a:solidFill>
                <a:schemeClr val="tx1"/>
              </a:solidFill>
              <a:latin typeface="+mn-lt"/>
              <a:ea typeface="+mn-ea"/>
              <a:cs typeface="+mn-cs"/>
            </a:endParaRPr>
          </a:p>
          <a:p>
            <a:pPr rtl="0"/>
            <a:r>
              <a:rPr lang="en-US" sz="1200" b="0" i="0" u="none" strike="noStrike" kern="1200">
                <a:solidFill>
                  <a:srgbClr val="000000"/>
                </a:solidFill>
                <a:highlight>
                  <a:srgbClr val="000000">
                    <a:alpha val="0"/>
                  </a:srgbClr>
                </a:highlight>
                <a:latin typeface="Calibri"/>
                <a:ea typeface="+mn-ea"/>
                <a:cs typeface="+mn-cs"/>
              </a:rPr>
              <a:t>The number of animal species varies in different parts of the world.</a:t>
            </a:r>
          </a:p>
          <a:p>
            <a:pPr rtl="0"/>
            <a:r>
              <a:rPr lang="en-US" sz="1200" b="0" i="0" u="none" strike="noStrike" kern="1200">
                <a:solidFill>
                  <a:srgbClr val="000000"/>
                </a:solidFill>
                <a:highlight>
                  <a:srgbClr val="000000">
                    <a:alpha val="0"/>
                  </a:srgbClr>
                </a:highlight>
                <a:latin typeface="Calibri"/>
                <a:ea typeface="+mn-ea"/>
                <a:cs typeface="+mn-cs"/>
              </a:rPr>
              <a:t>In the direction from even land to high latitudes and high altitudes of mountain ranges is clearly visible the decrease in diversity. This phenomenon is called the main gradient of diversity. (Students see on the map "Natural Zones", how the plant and animal world changes depending on a particular natural zone). </a:t>
            </a:r>
            <a:endParaRPr lang="ru-RU" sz="1200" kern="1200" smtClean="0">
              <a:solidFill>
                <a:schemeClr val="tx1"/>
              </a:solidFill>
              <a:latin typeface="+mn-lt"/>
              <a:ea typeface="+mn-ea"/>
              <a:cs typeface="+mn-cs"/>
            </a:endParaRPr>
          </a:p>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i="0" u="none" strike="noStrike" kern="1200">
                <a:solidFill>
                  <a:srgbClr val="000000"/>
                </a:solidFill>
                <a:highlight>
                  <a:srgbClr val="000000">
                    <a:alpha val="0"/>
                  </a:srgbClr>
                </a:highlight>
                <a:latin typeface="Calibri"/>
                <a:ea typeface="+mn-ea"/>
                <a:cs typeface="+mn-cs"/>
              </a:rPr>
              <a:t>Factors affecting biodiversity.</a:t>
            </a:r>
            <a:r>
              <a:rPr lang="en-US" sz="1200" b="0" i="0" u="none" strike="noStrike" kern="1200">
                <a:solidFill>
                  <a:srgbClr val="000000"/>
                </a:solidFill>
                <a:highlight>
                  <a:srgbClr val="000000">
                    <a:alpha val="0"/>
                  </a:srgbClr>
                </a:highlight>
                <a:latin typeface="Calibri"/>
                <a:ea typeface="+mn-ea"/>
                <a:cs typeface="+mn-cs"/>
              </a:rPr>
              <a:t>  </a:t>
            </a:r>
          </a:p>
          <a:p>
            <a:pPr rtl="0"/>
            <a:r>
              <a:rPr lang="en-US" sz="1200" b="0" i="1" u="none" strike="noStrike" kern="1200">
                <a:solidFill>
                  <a:srgbClr val="000000"/>
                </a:solidFill>
                <a:highlight>
                  <a:srgbClr val="000000">
                    <a:alpha val="0"/>
                  </a:srgbClr>
                </a:highlight>
                <a:latin typeface="Calibri"/>
                <a:ea typeface="+mn-ea"/>
                <a:cs typeface="+mn-cs"/>
              </a:rPr>
              <a:t>Issue of concern.</a:t>
            </a:r>
            <a:r>
              <a:rPr lang="en-US" sz="1200" b="0" i="0" u="none" strike="noStrike" kern="1200">
                <a:solidFill>
                  <a:srgbClr val="000000"/>
                </a:solidFill>
                <a:highlight>
                  <a:srgbClr val="000000">
                    <a:alpha val="0"/>
                  </a:srgbClr>
                </a:highlight>
                <a:latin typeface="Calibri"/>
                <a:ea typeface="+mn-ea"/>
                <a:cs typeface="+mn-cs"/>
              </a:rPr>
              <a:t> If biological diversity is the result of evolution, why did evolution take place differently in the tropics and beyond the Arctic Circle, on the plains and in the highlands, in the shallow waters and in the deep depressions of the World's Oceans?</a:t>
            </a:r>
          </a:p>
          <a:p>
            <a:pPr rtl="0"/>
            <a:r>
              <a:rPr lang="en-US" sz="1200" b="0" i="0" u="none" strike="noStrike" kern="1200">
                <a:solidFill>
                  <a:srgbClr val="000000"/>
                </a:solidFill>
                <a:highlight>
                  <a:srgbClr val="000000">
                    <a:alpha val="0"/>
                  </a:srgbClr>
                </a:highlight>
                <a:latin typeface="Calibri"/>
                <a:ea typeface="+mn-ea"/>
                <a:cs typeface="+mn-cs"/>
              </a:rPr>
              <a:t>Let's see hypotheses that explain biological diversity. </a:t>
            </a:r>
          </a:p>
          <a:p>
            <a:pPr rtl="0"/>
            <a:r>
              <a:rPr lang="en-US" sz="1200" b="0" i="0" u="none" strike="noStrike" kern="1200">
                <a:solidFill>
                  <a:srgbClr val="000000"/>
                </a:solidFill>
                <a:highlight>
                  <a:srgbClr val="000000">
                    <a:alpha val="0"/>
                  </a:srgbClr>
                </a:highlight>
                <a:latin typeface="Calibri"/>
                <a:ea typeface="+mn-ea"/>
                <a:cs typeface="+mn-cs"/>
              </a:rPr>
              <a:t>- The diversity of the animal world increases with the age of the communities in which the species live. That is the evolutionary time. </a:t>
            </a:r>
          </a:p>
          <a:p>
            <a:pPr rtl="0"/>
            <a:r>
              <a:rPr lang="en-US" sz="1200" b="0" i="0" u="none" strike="noStrike" kern="1200">
                <a:solidFill>
                  <a:srgbClr val="000000"/>
                </a:solidFill>
                <a:highlight>
                  <a:srgbClr val="000000">
                    <a:alpha val="0"/>
                  </a:srgbClr>
                </a:highlight>
                <a:latin typeface="Calibri"/>
                <a:ea typeface="+mn-ea"/>
                <a:cs typeface="+mn-cs"/>
              </a:rPr>
              <a:t>- The time required for species resettlement, but not for speciation is ecological time. </a:t>
            </a:r>
          </a:p>
          <a:p>
            <a:pPr rtl="0"/>
            <a:r>
              <a:rPr lang="en-US" sz="1200" b="0" i="0" u="none" strike="noStrike" kern="1200">
                <a:solidFill>
                  <a:srgbClr val="000000"/>
                </a:solidFill>
                <a:highlight>
                  <a:srgbClr val="000000">
                    <a:alpha val="0"/>
                  </a:srgbClr>
                </a:highlight>
                <a:latin typeface="Calibri"/>
                <a:ea typeface="+mn-ea"/>
                <a:cs typeface="+mn-cs"/>
              </a:rPr>
              <a:t>- The most common hypothesis connects species wealth with climate stability, with its slight seasonal variations. </a:t>
            </a:r>
          </a:p>
          <a:p>
            <a:pPr rtl="0"/>
            <a:r>
              <a:rPr lang="en-US" sz="1200" b="0" i="0" u="none" strike="noStrike" kern="1200">
                <a:solidFill>
                  <a:srgbClr val="000000"/>
                </a:solidFill>
                <a:highlight>
                  <a:srgbClr val="000000">
                    <a:alpha val="0"/>
                  </a:srgbClr>
                </a:highlight>
                <a:latin typeface="Calibri"/>
                <a:ea typeface="+mn-ea"/>
                <a:cs typeface="+mn-cs"/>
              </a:rPr>
              <a:t>Biodiversity is affected by complexity of habitat structure; productivity of habitats; competition; predation.</a:t>
            </a:r>
          </a:p>
          <a:p>
            <a:pPr rtl="0"/>
            <a:r>
              <a:rPr lang="en-US" sz="1200" b="1" i="0" u="none" strike="noStrike" kern="1200">
                <a:solidFill>
                  <a:srgbClr val="000000"/>
                </a:solidFill>
                <a:highlight>
                  <a:srgbClr val="000000">
                    <a:alpha val="0"/>
                  </a:srgbClr>
                </a:highlight>
                <a:latin typeface="Calibri"/>
                <a:ea typeface="+mn-ea"/>
                <a:cs typeface="+mn-cs"/>
              </a:rPr>
              <a:t>The climate box.</a:t>
            </a:r>
            <a:r>
              <a:rPr lang="en-US" sz="1200" b="0" i="0" u="none" strike="noStrike" kern="1200">
                <a:solidFill>
                  <a:srgbClr val="000000"/>
                </a:solidFill>
                <a:highlight>
                  <a:srgbClr val="000000">
                    <a:alpha val="0"/>
                  </a:srgbClr>
                </a:highlight>
                <a:latin typeface="Calibri"/>
                <a:ea typeface="+mn-ea"/>
                <a:cs typeface="+mn-cs"/>
              </a:rPr>
              <a:t> In addition to human economic activity, changes in natural conditions such as temperature changes, forest fires, melting of permafrost, drainage of wetlands, fluctuations in the level of the World Ocean, etc. have a significant impact on biodiversity. </a:t>
            </a:r>
          </a:p>
          <a:p>
            <a:pPr rtl="0"/>
            <a:r>
              <a:rPr lang="en-US" sz="1200" b="1" i="0" u="none" strike="noStrike" kern="1200">
                <a:solidFill>
                  <a:srgbClr val="000000"/>
                </a:solidFill>
                <a:highlight>
                  <a:srgbClr val="000000">
                    <a:alpha val="0"/>
                  </a:srgbClr>
                </a:highlight>
                <a:latin typeface="Calibri"/>
                <a:ea typeface="+mn-ea"/>
                <a:cs typeface="+mn-cs"/>
              </a:rPr>
              <a:t>4. Evolution of biodiversity. </a:t>
            </a:r>
            <a:endParaRPr lang="ru-RU" sz="1200" kern="1200" smtClean="0">
              <a:solidFill>
                <a:schemeClr val="tx1"/>
              </a:solidFill>
              <a:latin typeface="+mn-lt"/>
              <a:ea typeface="+mn-ea"/>
              <a:cs typeface="+mn-cs"/>
            </a:endParaRPr>
          </a:p>
          <a:p>
            <a:pPr rtl="0"/>
            <a:r>
              <a:rPr lang="en-US" sz="1200" b="0" i="0" u="none" strike="noStrike" kern="1200">
                <a:solidFill>
                  <a:srgbClr val="000000"/>
                </a:solidFill>
                <a:highlight>
                  <a:srgbClr val="000000">
                    <a:alpha val="0"/>
                  </a:srgbClr>
                </a:highlight>
                <a:latin typeface="Calibri"/>
                <a:ea typeface="+mn-ea"/>
                <a:cs typeface="+mn-cs"/>
              </a:rPr>
              <a:t>In the history of the organic world, there were periods of growth and decline of biodiversity, when some groups of organisms entered the life, replacing others. </a:t>
            </a:r>
          </a:p>
          <a:p>
            <a:pPr rtl="0"/>
            <a:r>
              <a:rPr lang="en-US" sz="1200" b="1" i="0" u="none" strike="noStrike" kern="1200">
                <a:solidFill>
                  <a:srgbClr val="000000"/>
                </a:solidFill>
                <a:highlight>
                  <a:srgbClr val="000000">
                    <a:alpha val="0"/>
                  </a:srgbClr>
                </a:highlight>
                <a:latin typeface="Calibri"/>
                <a:ea typeface="+mn-ea"/>
                <a:cs typeface="+mn-cs"/>
              </a:rPr>
              <a:t>The climate box. Great extinctions and climate change.</a:t>
            </a:r>
            <a:endParaRPr lang="ru-RU" sz="1200" kern="1200" smtClean="0">
              <a:solidFill>
                <a:schemeClr val="tx1"/>
              </a:solidFill>
              <a:latin typeface="+mn-lt"/>
              <a:ea typeface="+mn-ea"/>
              <a:cs typeface="+mn-cs"/>
            </a:endParaRPr>
          </a:p>
          <a:p>
            <a:pPr rtl="0"/>
            <a:r>
              <a:rPr lang="en-US" sz="1200" b="0" i="0" u="none" strike="noStrike" kern="1200">
                <a:solidFill>
                  <a:srgbClr val="000000"/>
                </a:solidFill>
                <a:highlight>
                  <a:srgbClr val="000000">
                    <a:alpha val="0"/>
                  </a:srgbClr>
                </a:highlight>
                <a:latin typeface="Calibri"/>
                <a:ea typeface="+mn-ea"/>
                <a:cs typeface="+mn-cs"/>
              </a:rPr>
              <a:t>For the entire period of development of wildlife known to modern science (more than 3 billion years), there were several dozen periods of sharp climate changes that led to a meaningful decrease in biodiversity. Among these segments, there are five that are particularly distinguished, that are name the great extinctions.  After the extinction, life was restored, but it wasn't at all like the old one. It took millions of years to restore.</a:t>
            </a:r>
          </a:p>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i="0" u="none" strike="noStrike" kern="1200">
                <a:solidFill>
                  <a:srgbClr val="000000"/>
                </a:solidFill>
                <a:highlight>
                  <a:srgbClr val="000000">
                    <a:alpha val="0"/>
                  </a:srgbClr>
                </a:highlight>
                <a:latin typeface="Calibri"/>
                <a:ea typeface="+mn-ea"/>
                <a:cs typeface="+mn-cs"/>
              </a:rPr>
              <a:t>5. Decrease in biodiversity under human influence.</a:t>
            </a:r>
            <a:endParaRPr lang="en-US" sz="1200" b="0" i="0" u="none" strike="noStrike" kern="1200">
              <a:solidFill>
                <a:srgbClr val="000000"/>
              </a:solidFill>
              <a:highlight>
                <a:srgbClr val="000000">
                  <a:alpha val="0"/>
                </a:srgbClr>
              </a:highlight>
              <a:latin typeface="Calibri"/>
              <a:ea typeface="+mn-ea"/>
              <a:cs typeface="+mn-cs"/>
            </a:endParaRPr>
          </a:p>
          <a:p>
            <a:pPr rtl="0"/>
            <a:r>
              <a:rPr lang="en-US" sz="1200" b="0" i="0" u="none" strike="noStrike" kern="1200">
                <a:solidFill>
                  <a:srgbClr val="000000"/>
                </a:solidFill>
                <a:highlight>
                  <a:srgbClr val="000000">
                    <a:alpha val="0"/>
                  </a:srgbClr>
                </a:highlight>
                <a:latin typeface="Calibri"/>
                <a:ea typeface="+mn-ea"/>
                <a:cs typeface="+mn-cs"/>
              </a:rPr>
              <a:t>The extinction of animal species occurred throughout the history of the animal world, but this process was extremely slow, over geological periods of time, and in no way compares with the rate of extinction under the influence of anthropogenic pressure on the biosphere.</a:t>
            </a:r>
          </a:p>
          <a:p>
            <a:pPr rtl="0"/>
            <a:r>
              <a:rPr lang="en-US" sz="1200" b="0" i="0" u="none" strike="noStrike" kern="1200">
                <a:solidFill>
                  <a:srgbClr val="000000"/>
                </a:solidFill>
                <a:highlight>
                  <a:srgbClr val="000000">
                    <a:alpha val="0"/>
                  </a:srgbClr>
                </a:highlight>
                <a:latin typeface="Calibri"/>
                <a:ea typeface="+mn-ea"/>
                <a:cs typeface="+mn-cs"/>
              </a:rPr>
              <a:t>We know quite well about the devastation of fauna, if we are talking about large and noticeable animals. But the threat to all the systems that support our life is associated with the disappearance of countless populations of inconspicuous organisms that died during plowing, open mining, filling the soil with waste, processing pesticides, etc.</a:t>
            </a:r>
          </a:p>
          <a:p>
            <a:pPr rtl="0"/>
            <a:r>
              <a:rPr lang="en-US" sz="1200" b="0" i="0" u="none" strike="noStrike" kern="1200">
                <a:solidFill>
                  <a:srgbClr val="000000"/>
                </a:solidFill>
                <a:highlight>
                  <a:srgbClr val="000000">
                    <a:alpha val="0"/>
                  </a:srgbClr>
                </a:highlight>
                <a:latin typeface="Calibri"/>
                <a:ea typeface="+mn-ea"/>
                <a:cs typeface="+mn-cs"/>
              </a:rPr>
              <a:t>One of the major reasons for the decline in biodiversity is the reduction of the total area of species' habitat. This leads to a destructive chain-type reaction that begins with the probable loss of rare species. The rarity of a species is the best indicator of its vulnerability. </a:t>
            </a:r>
          </a:p>
          <a:p>
            <a:pPr rtl="0"/>
            <a:r>
              <a:rPr lang="en-US" sz="1200" b="1" i="1" u="none" strike="noStrike" kern="1200">
                <a:solidFill>
                  <a:srgbClr val="000000"/>
                </a:solidFill>
                <a:highlight>
                  <a:srgbClr val="000000">
                    <a:alpha val="0"/>
                  </a:srgbClr>
                </a:highlight>
                <a:latin typeface="Calibri"/>
                <a:ea typeface="+mn-ea"/>
                <a:cs typeface="+mn-cs"/>
              </a:rPr>
              <a:t>From the "Climate Box" Which of the animals before the other responds to climate change.</a:t>
            </a:r>
            <a:endParaRPr lang="ru-RU" sz="1200" kern="1200" smtClean="0">
              <a:solidFill>
                <a:schemeClr val="tx1"/>
              </a:solidFill>
              <a:latin typeface="+mn-lt"/>
              <a:ea typeface="+mn-ea"/>
              <a:cs typeface="+mn-cs"/>
            </a:endParaRPr>
          </a:p>
          <a:p>
            <a:pPr rtl="0"/>
            <a:r>
              <a:rPr lang="en-US" sz="1200" b="0" i="1" u="none" strike="noStrike" kern="1200">
                <a:solidFill>
                  <a:srgbClr val="000000"/>
                </a:solidFill>
                <a:highlight>
                  <a:srgbClr val="000000">
                    <a:alpha val="0"/>
                  </a:srgbClr>
                </a:highlight>
                <a:latin typeface="Calibri"/>
                <a:ea typeface="+mn-ea"/>
                <a:cs typeface="+mn-cs"/>
              </a:rPr>
              <a:t>In the last century, under the influence of human activity and dramatic climate change, the rate of extinction of species across the planet is many times higher than natural. Examples from the "Climate Box": the reduction of the Northern Polar ice cap threatens the population of polar bears, seals, Arctic foxes and other Arctic animals. The habitats of tundra animals such as deer and lemmings are changing. In other parts of the world, lakes and small rivers disappear, forest belts dry up, and plains burn out earlier than usual. All this is a threat to some species.</a:t>
            </a:r>
            <a:endParaRPr lang="ru-RU" sz="1200" kern="1200" smtClean="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1" i="0" u="none" strike="noStrike" kern="1200">
                <a:solidFill>
                  <a:srgbClr val="000000"/>
                </a:solidFill>
                <a:highlight>
                  <a:srgbClr val="000000">
                    <a:alpha val="0"/>
                  </a:srgbClr>
                </a:highlight>
                <a:latin typeface="Calibri"/>
                <a:ea typeface="+mn-ea"/>
                <a:cs typeface="+mn-cs"/>
              </a:rPr>
              <a:t>6. How to preserve biodiversity.</a:t>
            </a:r>
            <a:endParaRPr lang="ru-RU" sz="1200" kern="1200" smtClean="0">
              <a:solidFill>
                <a:schemeClr val="tx1"/>
              </a:solidFill>
              <a:latin typeface="+mn-lt"/>
              <a:ea typeface="+mn-ea"/>
              <a:cs typeface="+mn-cs"/>
            </a:endParaRPr>
          </a:p>
          <a:p>
            <a:pPr rtl="0"/>
            <a:r>
              <a:rPr lang="en-US" sz="1200" b="0" i="0" u="none" strike="noStrike">
                <a:highlight>
                  <a:srgbClr val="000000">
                    <a:alpha val="0"/>
                  </a:srgbClr>
                </a:highlight>
                <a:latin typeface="Calibri"/>
              </a:rPr>
              <a:t> - based on "Climate Box" materials. </a:t>
            </a:r>
          </a:p>
          <a:p>
            <a:pPr marL="0" marR="0" indent="0" algn="l" defTabSz="914400" rtl="0" eaLnBrk="1" fontAlgn="auto" latinLnBrk="0" hangingPunct="1">
              <a:lnSpc>
                <a:spcPct val="100000"/>
              </a:lnSpc>
              <a:spcBef>
                <a:spcPct val="0"/>
              </a:spcBef>
              <a:spcAft>
                <a:spcPct val="0"/>
              </a:spcAft>
              <a:buClrTx/>
              <a:buSzTx/>
              <a:buFontTx/>
              <a:buNone/>
              <a:defRPr/>
            </a:pPr>
            <a:r>
              <a:rPr lang="en-US" sz="1200" b="0" i="0" u="none" strike="noStrike" kern="1200">
                <a:solidFill>
                  <a:srgbClr val="000000"/>
                </a:solidFill>
                <a:highlight>
                  <a:srgbClr val="000000">
                    <a:alpha val="0"/>
                  </a:srgbClr>
                </a:highlight>
                <a:latin typeface="Calibri"/>
                <a:ea typeface="+mn-ea"/>
                <a:cs typeface="+mn-cs"/>
              </a:rPr>
              <a:t>Examples of specially protected natural areas are wildlife reserves, national parks, etc. </a:t>
            </a:r>
          </a:p>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FDEC36-D1BB-4D9D-A237-43E334010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A30B73E6-5D64-4E71-8367-332F8EE2F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1191073-DEF9-4FB6-8736-DA8289D5C7B9}"/>
              </a:ext>
            </a:extLst>
          </p:cNvPr>
          <p:cNvSpPr>
            <a:spLocks noGrp="1"/>
          </p:cNvSpPr>
          <p:nvPr>
            <p:ph type="dt" sz="half" idx="10"/>
          </p:nvPr>
        </p:nvSpPr>
        <p:spPr/>
        <p:txBody>
          <a:bodyPr/>
          <a:lstStyle/>
          <a:p>
            <a:fld id="{A9DB117F-C026-4881-A223-8AF7B0B75E33}" type="datetime1">
              <a:rPr lang="en-GB" smtClean="0"/>
              <a:pPr/>
              <a:t>01/10/2020</a:t>
            </a:fld>
            <a:endParaRPr lang="en-GB"/>
          </a:p>
        </p:txBody>
      </p:sp>
      <p:sp>
        <p:nvSpPr>
          <p:cNvPr id="5" name="Footer Placeholder 4">
            <a:extLst>
              <a:ext uri="{FF2B5EF4-FFF2-40B4-BE49-F238E27FC236}">
                <a16:creationId xmlns="" xmlns:a16="http://schemas.microsoft.com/office/drawing/2014/main" id="{97165A5B-4A90-4BBF-8FF3-389096A37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A22BB57-D977-4988-B09E-ADC8291799B7}"/>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5578781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7F7C5-6BDC-42A6-B46C-29C3F0F8D8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98B0A8E-FAA9-4AE4-9294-5F6A2474E1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0BD9F71-8080-48B7-AD60-1759BD89CE4D}"/>
              </a:ext>
            </a:extLst>
          </p:cNvPr>
          <p:cNvSpPr>
            <a:spLocks noGrp="1"/>
          </p:cNvSpPr>
          <p:nvPr>
            <p:ph type="dt" sz="half" idx="10"/>
          </p:nvPr>
        </p:nvSpPr>
        <p:spPr/>
        <p:txBody>
          <a:bodyPr/>
          <a:lstStyle/>
          <a:p>
            <a:fld id="{05309A0F-175B-4336-906A-943D7D7725F3}" type="datetime1">
              <a:rPr lang="en-GB" smtClean="0"/>
              <a:pPr/>
              <a:t>01/10/2020</a:t>
            </a:fld>
            <a:endParaRPr lang="en-GB"/>
          </a:p>
        </p:txBody>
      </p:sp>
      <p:sp>
        <p:nvSpPr>
          <p:cNvPr id="5" name="Footer Placeholder 4">
            <a:extLst>
              <a:ext uri="{FF2B5EF4-FFF2-40B4-BE49-F238E27FC236}">
                <a16:creationId xmlns="" xmlns:a16="http://schemas.microsoft.com/office/drawing/2014/main" id="{D71CB265-03DB-4742-84CB-8C151A85B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7A044CA-5A9C-473F-9D64-22B8CBFE6EA1}"/>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593084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14F15B-0720-4800-83CE-C0A7C17A35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3119A33-3C5D-4281-87BA-7C5C559620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CE7B50C-1D42-4FF7-9151-1D2EBF06FF15}"/>
              </a:ext>
            </a:extLst>
          </p:cNvPr>
          <p:cNvSpPr>
            <a:spLocks noGrp="1"/>
          </p:cNvSpPr>
          <p:nvPr>
            <p:ph type="dt" sz="half" idx="10"/>
          </p:nvPr>
        </p:nvSpPr>
        <p:spPr/>
        <p:txBody>
          <a:bodyPr/>
          <a:lstStyle/>
          <a:p>
            <a:fld id="{AE3DC375-0EDA-4992-BED2-51E43EB2E504}" type="datetime1">
              <a:rPr lang="en-GB" smtClean="0"/>
              <a:pPr/>
              <a:t>01/10/2020</a:t>
            </a:fld>
            <a:endParaRPr lang="en-GB"/>
          </a:p>
        </p:txBody>
      </p:sp>
      <p:sp>
        <p:nvSpPr>
          <p:cNvPr id="5" name="Footer Placeholder 4">
            <a:extLst>
              <a:ext uri="{FF2B5EF4-FFF2-40B4-BE49-F238E27FC236}">
                <a16:creationId xmlns="" xmlns:a16="http://schemas.microsoft.com/office/drawing/2014/main" id="{6A456A03-71C7-43BE-8438-C31A6D6EE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804308C-B149-4E0C-A3FB-08737C033D08}"/>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9336141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C8FC0-BB90-44FB-93C4-470CEFF41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A8B1AFE-B9CA-4857-9711-AF2DEE2805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2946647-574A-43CE-BA70-59EE24A971F2}"/>
              </a:ext>
            </a:extLst>
          </p:cNvPr>
          <p:cNvSpPr>
            <a:spLocks noGrp="1"/>
          </p:cNvSpPr>
          <p:nvPr>
            <p:ph type="dt" sz="half" idx="10"/>
          </p:nvPr>
        </p:nvSpPr>
        <p:spPr/>
        <p:txBody>
          <a:bodyPr/>
          <a:lstStyle/>
          <a:p>
            <a:fld id="{AC845C74-79D2-43F6-BAAA-8FD92E364558}" type="datetime1">
              <a:rPr lang="en-GB" smtClean="0"/>
              <a:pPr/>
              <a:t>01/10/2020</a:t>
            </a:fld>
            <a:endParaRPr lang="en-GB"/>
          </a:p>
        </p:txBody>
      </p:sp>
      <p:sp>
        <p:nvSpPr>
          <p:cNvPr id="5" name="Footer Placeholder 4">
            <a:extLst>
              <a:ext uri="{FF2B5EF4-FFF2-40B4-BE49-F238E27FC236}">
                <a16:creationId xmlns="" xmlns:a16="http://schemas.microsoft.com/office/drawing/2014/main" id="{4F805A06-3055-4A37-BC3B-461EDBC26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279A427-80C1-4990-B439-14FACEA8150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873954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296239-5CDB-4B2D-9550-817E5EAAC0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6F283D0-7B5B-4528-B07B-670AB9233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60D7440-F5F6-4E2A-A5F0-E2BBFD80C0C7}"/>
              </a:ext>
            </a:extLst>
          </p:cNvPr>
          <p:cNvSpPr>
            <a:spLocks noGrp="1"/>
          </p:cNvSpPr>
          <p:nvPr>
            <p:ph type="dt" sz="half" idx="10"/>
          </p:nvPr>
        </p:nvSpPr>
        <p:spPr/>
        <p:txBody>
          <a:bodyPr/>
          <a:lstStyle/>
          <a:p>
            <a:fld id="{8C9F7675-24E8-4497-87C0-8A495FC9D403}" type="datetime1">
              <a:rPr lang="en-GB" smtClean="0"/>
              <a:pPr/>
              <a:t>01/10/2020</a:t>
            </a:fld>
            <a:endParaRPr lang="en-GB"/>
          </a:p>
        </p:txBody>
      </p:sp>
      <p:sp>
        <p:nvSpPr>
          <p:cNvPr id="5" name="Footer Placeholder 4">
            <a:extLst>
              <a:ext uri="{FF2B5EF4-FFF2-40B4-BE49-F238E27FC236}">
                <a16:creationId xmlns="" xmlns:a16="http://schemas.microsoft.com/office/drawing/2014/main" id="{240FB790-C7B0-4B68-B8E1-91D7B6521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701F713-2E05-4932-9984-91C415737929}"/>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052430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809528-FCC2-4C5B-9774-08DC75A2E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13368C7-BC06-4E95-B071-E3803E6C5F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2BE5197-FF94-4237-BC27-ECE1A9504B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FA1CEF6-8EBA-42E9-9CD6-C09630DA00C5}"/>
              </a:ext>
            </a:extLst>
          </p:cNvPr>
          <p:cNvSpPr>
            <a:spLocks noGrp="1"/>
          </p:cNvSpPr>
          <p:nvPr>
            <p:ph type="dt" sz="half" idx="10"/>
          </p:nvPr>
        </p:nvSpPr>
        <p:spPr/>
        <p:txBody>
          <a:bodyPr/>
          <a:lstStyle/>
          <a:p>
            <a:fld id="{96A5FE4D-77DD-4E3A-911D-2F27154EB75C}" type="datetime1">
              <a:rPr lang="en-GB" smtClean="0"/>
              <a:pPr/>
              <a:t>01/10/2020</a:t>
            </a:fld>
            <a:endParaRPr lang="en-GB"/>
          </a:p>
        </p:txBody>
      </p:sp>
      <p:sp>
        <p:nvSpPr>
          <p:cNvPr id="6" name="Footer Placeholder 5">
            <a:extLst>
              <a:ext uri="{FF2B5EF4-FFF2-40B4-BE49-F238E27FC236}">
                <a16:creationId xmlns="" xmlns:a16="http://schemas.microsoft.com/office/drawing/2014/main" id="{35867526-9E0E-40E8-A095-8DC2A4D9C9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DCCEAAF-72EA-44E1-BAED-866F2951279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36805529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75793-4C37-4DC5-B353-A48F42BB6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B7D57C4-53E6-4D5F-A538-520DA67CE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CE4F2DA-FEEE-4C16-9043-D07BAAA379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E452C36-E238-4469-BE77-F8A38DFA7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525CB1F-8730-49FA-B97E-28E4EEF230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9DE56A1-4175-48F1-9D4B-E8FC24D667AC}"/>
              </a:ext>
            </a:extLst>
          </p:cNvPr>
          <p:cNvSpPr>
            <a:spLocks noGrp="1"/>
          </p:cNvSpPr>
          <p:nvPr>
            <p:ph type="dt" sz="half" idx="10"/>
          </p:nvPr>
        </p:nvSpPr>
        <p:spPr/>
        <p:txBody>
          <a:bodyPr/>
          <a:lstStyle/>
          <a:p>
            <a:fld id="{F5DCBA34-965E-49F1-B348-D5B13542EB7E}" type="datetime1">
              <a:rPr lang="en-GB" smtClean="0"/>
              <a:pPr/>
              <a:t>01/10/2020</a:t>
            </a:fld>
            <a:endParaRPr lang="en-GB"/>
          </a:p>
        </p:txBody>
      </p:sp>
      <p:sp>
        <p:nvSpPr>
          <p:cNvPr id="8" name="Footer Placeholder 7">
            <a:extLst>
              <a:ext uri="{FF2B5EF4-FFF2-40B4-BE49-F238E27FC236}">
                <a16:creationId xmlns="" xmlns:a16="http://schemas.microsoft.com/office/drawing/2014/main" id="{935810EA-5AA1-4B6E-8B18-6520AE3C4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384310D5-9685-45DA-872F-9796A85D0B16}"/>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3557388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1C9C9-F5DE-48E8-AD17-FB3D1E62A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685B421-0BAB-41AA-9318-FB0FF7524B02}"/>
              </a:ext>
            </a:extLst>
          </p:cNvPr>
          <p:cNvSpPr>
            <a:spLocks noGrp="1"/>
          </p:cNvSpPr>
          <p:nvPr>
            <p:ph type="dt" sz="half" idx="10"/>
          </p:nvPr>
        </p:nvSpPr>
        <p:spPr/>
        <p:txBody>
          <a:bodyPr/>
          <a:lstStyle/>
          <a:p>
            <a:fld id="{AF374FA6-34E4-457C-9882-FFFF0DE0C286}" type="datetime1">
              <a:rPr lang="en-GB" smtClean="0"/>
              <a:pPr/>
              <a:t>01/10/2020</a:t>
            </a:fld>
            <a:endParaRPr lang="en-GB"/>
          </a:p>
        </p:txBody>
      </p:sp>
      <p:sp>
        <p:nvSpPr>
          <p:cNvPr id="4" name="Footer Placeholder 3">
            <a:extLst>
              <a:ext uri="{FF2B5EF4-FFF2-40B4-BE49-F238E27FC236}">
                <a16:creationId xmlns="" xmlns:a16="http://schemas.microsoft.com/office/drawing/2014/main" id="{28801B58-1DDB-4ECB-AE5A-3D6E98DD2F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23EDD43-1278-4C4A-8D41-299A615832EC}"/>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6411161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AA1BE1-CE50-4D38-B9AF-82303DD99AE7}"/>
              </a:ext>
            </a:extLst>
          </p:cNvPr>
          <p:cNvSpPr>
            <a:spLocks noGrp="1"/>
          </p:cNvSpPr>
          <p:nvPr>
            <p:ph type="dt" sz="half" idx="10"/>
          </p:nvPr>
        </p:nvSpPr>
        <p:spPr/>
        <p:txBody>
          <a:bodyPr/>
          <a:lstStyle/>
          <a:p>
            <a:fld id="{DF6D1FB4-0A6E-41C9-A56A-562C9A376D4F}" type="datetime1">
              <a:rPr lang="en-GB" smtClean="0"/>
              <a:pPr/>
              <a:t>01/10/2020</a:t>
            </a:fld>
            <a:endParaRPr lang="en-GB"/>
          </a:p>
        </p:txBody>
      </p:sp>
      <p:sp>
        <p:nvSpPr>
          <p:cNvPr id="3" name="Footer Placeholder 2">
            <a:extLst>
              <a:ext uri="{FF2B5EF4-FFF2-40B4-BE49-F238E27FC236}">
                <a16:creationId xmlns="" xmlns:a16="http://schemas.microsoft.com/office/drawing/2014/main" id="{D7209B13-BF08-42B4-81BC-165231019F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C17A44E-E448-4C5A-A55B-381B6D5BAE74}"/>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809357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9E3540-0DBE-43BD-9AB7-557A35A6C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3AAA404-DDC7-457C-AF9F-A465FB48D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24F7450-60D5-463C-9C6C-1294B6785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E3FBB57-578A-4838-86FA-DDB83AC6B6F2}"/>
              </a:ext>
            </a:extLst>
          </p:cNvPr>
          <p:cNvSpPr>
            <a:spLocks noGrp="1"/>
          </p:cNvSpPr>
          <p:nvPr>
            <p:ph type="dt" sz="half" idx="10"/>
          </p:nvPr>
        </p:nvSpPr>
        <p:spPr/>
        <p:txBody>
          <a:bodyPr/>
          <a:lstStyle/>
          <a:p>
            <a:fld id="{EF1ACDD8-792D-4B85-92F6-C6B1C701A996}" type="datetime1">
              <a:rPr lang="en-GB" smtClean="0"/>
              <a:pPr/>
              <a:t>01/10/2020</a:t>
            </a:fld>
            <a:endParaRPr lang="en-GB"/>
          </a:p>
        </p:txBody>
      </p:sp>
      <p:sp>
        <p:nvSpPr>
          <p:cNvPr id="6" name="Footer Placeholder 5">
            <a:extLst>
              <a:ext uri="{FF2B5EF4-FFF2-40B4-BE49-F238E27FC236}">
                <a16:creationId xmlns="" xmlns:a16="http://schemas.microsoft.com/office/drawing/2014/main" id="{F4934C33-FB93-4128-BF44-F3842656A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DAF6B76-DDC1-4EA8-A5DA-F07B9E8972D5}"/>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47812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B43A1-E28A-41E6-B5B9-438BE440A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7BA5F3CE-358B-410C-A7DA-695F830C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8C07AA92-6D00-4B55-A81E-46777DE9F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25527D-E1B8-4959-BEA8-F7059F71BE01}"/>
              </a:ext>
            </a:extLst>
          </p:cNvPr>
          <p:cNvSpPr>
            <a:spLocks noGrp="1"/>
          </p:cNvSpPr>
          <p:nvPr>
            <p:ph type="dt" sz="half" idx="10"/>
          </p:nvPr>
        </p:nvSpPr>
        <p:spPr/>
        <p:txBody>
          <a:bodyPr/>
          <a:lstStyle/>
          <a:p>
            <a:fld id="{BEF2A6F4-0769-44A0-8831-B96821ECCF9E}" type="datetime1">
              <a:rPr lang="en-GB" smtClean="0"/>
              <a:pPr/>
              <a:t>01/10/2020</a:t>
            </a:fld>
            <a:endParaRPr lang="en-GB"/>
          </a:p>
        </p:txBody>
      </p:sp>
      <p:sp>
        <p:nvSpPr>
          <p:cNvPr id="6" name="Footer Placeholder 5">
            <a:extLst>
              <a:ext uri="{FF2B5EF4-FFF2-40B4-BE49-F238E27FC236}">
                <a16:creationId xmlns="" xmlns:a16="http://schemas.microsoft.com/office/drawing/2014/main" id="{A39BE726-24B9-4EB0-8ECE-5D99A213E0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6E236C8-4C30-448F-ADC7-68C4EDD14513}"/>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253592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BA51674-BACC-44E9-ADF6-F04B30503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5F72BD8-9D24-4AA0-B04D-BDFDE34B8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691DD42-EB82-4182-BF31-61D9F29A0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43BC2-583C-4C60-8F3B-746FC26DEDD3}" type="datetime1">
              <a:rPr lang="en-GB" smtClean="0"/>
              <a:pPr/>
              <a:t>01/10/2020</a:t>
            </a:fld>
            <a:endParaRPr lang="en-GB"/>
          </a:p>
        </p:txBody>
      </p:sp>
      <p:sp>
        <p:nvSpPr>
          <p:cNvPr id="5" name="Footer Placeholder 4">
            <a:extLst>
              <a:ext uri="{FF2B5EF4-FFF2-40B4-BE49-F238E27FC236}">
                <a16:creationId xmlns="" xmlns:a16="http://schemas.microsoft.com/office/drawing/2014/main" id="{1786BEDD-7CF4-4ED4-8D35-05B7FCE89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9362EE3-C764-4631-92E4-5A2CA888F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0210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515" y="0"/>
            <a:ext cx="12265515" cy="6858000"/>
          </a:xfrm>
          <a:prstGeom prst="rect">
            <a:avLst/>
          </a:prstGeom>
        </p:spPr>
      </p:pic>
      <p:pic>
        <p:nvPicPr>
          <p:cNvPr id="12" name="Рисунок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0739" y="2165523"/>
            <a:ext cx="2247433" cy="1856575"/>
          </a:xfrm>
          <a:prstGeom prst="rect">
            <a:avLst/>
          </a:prstGeom>
        </p:spPr>
      </p:pic>
      <p:sp>
        <p:nvSpPr>
          <p:cNvPr id="13" name="TextBox 12"/>
          <p:cNvSpPr txBox="1"/>
          <p:nvPr/>
        </p:nvSpPr>
        <p:spPr>
          <a:xfrm>
            <a:off x="4216908" y="6189148"/>
            <a:ext cx="3758184" cy="461665"/>
          </a:xfrm>
          <a:prstGeom prst="rect">
            <a:avLst/>
          </a:prstGeom>
          <a:noFill/>
        </p:spPr>
        <p:txBody>
          <a:bodyPr wrap="square" rtlCol="0">
            <a:noAutofit/>
          </a:bodyPr>
          <a:lstStyle/>
          <a:p>
            <a:pPr algn="ctr" rtl="0"/>
            <a:r>
              <a:rPr lang="en-US" sz="1200" b="0" i="0" u="none" strike="noStrike">
                <a:solidFill>
                  <a:srgbClr val="FFFFFF"/>
                </a:solidFill>
                <a:highlight>
                  <a:srgbClr val="000000">
                    <a:alpha val="0"/>
                  </a:srgbClr>
                </a:highlight>
                <a:latin typeface="Gill Sans MT"/>
              </a:rPr>
              <a:t>UNDP</a:t>
            </a:r>
            <a:endParaRPr lang="en-US" sz="1200" smtClean="0">
              <a:solidFill>
                <a:schemeClr val="bg1"/>
              </a:solidFill>
            </a:endParaRPr>
          </a:p>
          <a:p>
            <a:pPr algn="ctr" rtl="0"/>
            <a:r>
              <a:rPr lang="en-US" sz="1200" b="0" i="0" u="none" strike="noStrike">
                <a:solidFill>
                  <a:srgbClr val="FFFFFF"/>
                </a:solidFill>
                <a:highlight>
                  <a:srgbClr val="000000">
                    <a:alpha val="0"/>
                  </a:srgbClr>
                </a:highlight>
                <a:latin typeface="Gill Sans MT"/>
              </a:rPr>
              <a:t>2020</a:t>
            </a:r>
            <a:endParaRPr lang="ru-RU" sz="1200">
              <a:solidFill>
                <a:schemeClr val="bg1"/>
              </a:solidFill>
            </a:endParaRPr>
          </a:p>
        </p:txBody>
      </p:sp>
      <p:sp>
        <p:nvSpPr>
          <p:cNvPr id="4" name="TextBox 3"/>
          <p:cNvSpPr txBox="1"/>
          <p:nvPr/>
        </p:nvSpPr>
        <p:spPr>
          <a:xfrm>
            <a:off x="2690655" y="534307"/>
            <a:ext cx="5898174" cy="1631216"/>
          </a:xfrm>
          <a:prstGeom prst="rect">
            <a:avLst/>
          </a:prstGeom>
          <a:noFill/>
        </p:spPr>
        <p:txBody>
          <a:bodyPr wrap="square" rtlCol="0">
            <a:noAutofit/>
          </a:bodyPr>
          <a:lstStyle/>
          <a:p>
            <a:r>
              <a:rPr lang="en-US" sz="2000" b="1" dirty="0" smtClean="0">
                <a:solidFill>
                  <a:srgbClr val="FFFFFF"/>
                </a:solidFill>
                <a:highlight>
                  <a:srgbClr val="000000">
                    <a:alpha val="0"/>
                  </a:srgbClr>
                </a:highlight>
              </a:rPr>
              <a:t>Module 2. </a:t>
            </a:r>
            <a:endParaRPr lang="ru-RU" sz="2000" b="1" dirty="0" smtClean="0">
              <a:solidFill>
                <a:srgbClr val="FFFFFF"/>
              </a:solidFill>
              <a:highlight>
                <a:srgbClr val="000000">
                  <a:alpha val="0"/>
                </a:srgbClr>
              </a:highlight>
            </a:endParaRPr>
          </a:p>
          <a:p>
            <a:r>
              <a:rPr lang="en-US" sz="2000" b="1" dirty="0" smtClean="0">
                <a:solidFill>
                  <a:srgbClr val="FFFFFF"/>
                </a:solidFill>
                <a:highlight>
                  <a:srgbClr val="000000">
                    <a:alpha val="0"/>
                  </a:srgbClr>
                </a:highlight>
              </a:rPr>
              <a:t>Topic </a:t>
            </a:r>
            <a:r>
              <a:rPr lang="en-US" sz="2000" b="1" i="0" u="none" strike="noStrike" dirty="0" smtClean="0">
                <a:solidFill>
                  <a:srgbClr val="FFFFFF"/>
                </a:solidFill>
                <a:highlight>
                  <a:srgbClr val="000000">
                    <a:alpha val="0"/>
                  </a:srgbClr>
                </a:highlight>
              </a:rPr>
              <a:t>2.2.1. </a:t>
            </a:r>
            <a:r>
              <a:rPr lang="en-US" sz="2000" b="1" i="0" u="none" strike="noStrike" dirty="0" smtClean="0">
                <a:solidFill>
                  <a:srgbClr val="FFFFFF"/>
                </a:solidFill>
                <a:highlight>
                  <a:srgbClr val="000000">
                    <a:alpha val="0"/>
                  </a:srgbClr>
                </a:highlight>
                <a:latin typeface="Gill Sans MT"/>
              </a:rPr>
              <a:t>Examples and plans of thematic and interdisciplinary lessons using interactive learning toolkit «</a:t>
            </a:r>
            <a:r>
              <a:rPr lang="ru-RU" sz="2000" b="1" i="0" u="none" strike="noStrike" dirty="0" smtClean="0">
                <a:solidFill>
                  <a:srgbClr val="FFFFFF"/>
                </a:solidFill>
                <a:highlight>
                  <a:srgbClr val="000000">
                    <a:alpha val="0"/>
                  </a:srgbClr>
                </a:highlight>
                <a:latin typeface="Gill Sans MT"/>
              </a:rPr>
              <a:t>С</a:t>
            </a:r>
            <a:r>
              <a:rPr lang="en-US" sz="2000" b="1" i="0" u="none" strike="noStrike" dirty="0" err="1" smtClean="0">
                <a:solidFill>
                  <a:srgbClr val="FFFFFF"/>
                </a:solidFill>
                <a:highlight>
                  <a:srgbClr val="000000">
                    <a:alpha val="0"/>
                  </a:srgbClr>
                </a:highlight>
                <a:latin typeface="Gill Sans MT"/>
              </a:rPr>
              <a:t>limate</a:t>
            </a:r>
            <a:r>
              <a:rPr lang="en-US" sz="2000" b="1" i="0" u="none" strike="noStrike" dirty="0" smtClean="0">
                <a:solidFill>
                  <a:srgbClr val="FFFFFF"/>
                </a:solidFill>
                <a:highlight>
                  <a:srgbClr val="000000">
                    <a:alpha val="0"/>
                  </a:srgbClr>
                </a:highlight>
                <a:latin typeface="Gill Sans MT"/>
              </a:rPr>
              <a:t> box"</a:t>
            </a:r>
          </a:p>
          <a:p>
            <a:endParaRPr lang="ru-RU" sz="2000" b="1" dirty="0">
              <a:solidFill>
                <a:schemeClr val="bg1"/>
              </a:solidFill>
            </a:endParaRPr>
          </a:p>
        </p:txBody>
      </p:sp>
      <p:sp>
        <p:nvSpPr>
          <p:cNvPr id="9" name="TextBox 8"/>
          <p:cNvSpPr txBox="1"/>
          <p:nvPr/>
        </p:nvSpPr>
        <p:spPr>
          <a:xfrm>
            <a:off x="2757353" y="2128831"/>
            <a:ext cx="5278699" cy="646331"/>
          </a:xfrm>
          <a:prstGeom prst="rect">
            <a:avLst/>
          </a:prstGeom>
          <a:noFill/>
        </p:spPr>
        <p:txBody>
          <a:bodyPr wrap="square" rtlCol="0">
            <a:noAutofit/>
          </a:bodyPr>
          <a:lstStyle/>
          <a:p>
            <a:pPr rtl="0"/>
            <a:r>
              <a:rPr lang="en-US" sz="1800" b="1" i="0" u="none" strike="noStrike" dirty="0">
                <a:solidFill>
                  <a:srgbClr val="FFFFFF"/>
                </a:solidFill>
                <a:highlight>
                  <a:srgbClr val="000000">
                    <a:alpha val="0"/>
                  </a:srgbClr>
                </a:highlight>
                <a:latin typeface="Gill Sans MT"/>
              </a:rPr>
              <a:t>Biology lesson "Biodiversity is the result of organic evolution"</a:t>
            </a:r>
          </a:p>
        </p:txBody>
      </p:sp>
      <p:pic>
        <p:nvPicPr>
          <p:cNvPr id="1026" name="Picture 2" descr="D:\Users\user\Desktop\ПРОООН 2020\новый формат 2020_Climate Box_PPT\logo_2.png"/>
          <p:cNvPicPr>
            <a:picLocks noChangeAspect="1" noChangeArrowheads="1"/>
          </p:cNvPicPr>
          <p:nvPr/>
        </p:nvPicPr>
        <p:blipFill>
          <a:blip r:embed="rId5" cstate="print"/>
          <a:stretch>
            <a:fillRect/>
          </a:stretch>
        </p:blipFill>
        <p:spPr bwMode="auto">
          <a:xfrm>
            <a:off x="316225" y="777731"/>
            <a:ext cx="966665" cy="565200"/>
          </a:xfrm>
          <a:prstGeom prst="rect">
            <a:avLst/>
          </a:prstGeom>
          <a:noFill/>
        </p:spPr>
      </p:pic>
      <p:sp>
        <p:nvSpPr>
          <p:cNvPr id="10" name="Rectangle 14"/>
          <p:cNvSpPr/>
          <p:nvPr/>
        </p:nvSpPr>
        <p:spPr>
          <a:xfrm>
            <a:off x="2915537" y="3021255"/>
            <a:ext cx="3542364" cy="461665"/>
          </a:xfrm>
          <a:prstGeom prst="rect">
            <a:avLst/>
          </a:prstGeom>
        </p:spPr>
        <p:txBody>
          <a:bodyPr wrap="square">
            <a:noAutofit/>
          </a:bodyPr>
          <a:lstStyle/>
          <a:p>
            <a:pPr rtl="0"/>
            <a:r>
              <a:rPr lang="en-US" sz="1200" b="0" i="1" u="none" strike="noStrike">
                <a:solidFill>
                  <a:srgbClr val="FFFFFF"/>
                </a:solidFill>
                <a:highlight>
                  <a:srgbClr val="000000">
                    <a:alpha val="0"/>
                  </a:srgbClr>
                </a:highlight>
                <a:latin typeface="Gill Sans MT"/>
              </a:rPr>
              <a:t>Author: Irina Novoselova, biology and geography teacher, Russian Federation</a:t>
            </a:r>
            <a:endParaRPr lang="en-US" sz="1200" i="1">
              <a:solidFill>
                <a:schemeClr val="bg1"/>
              </a:solidFill>
            </a:endParaRPr>
          </a:p>
        </p:txBody>
      </p:sp>
      <p:sp>
        <p:nvSpPr>
          <p:cNvPr id="11" name="Номер слайда 10"/>
          <p:cNvSpPr>
            <a:spLocks noGrp="1"/>
          </p:cNvSpPr>
          <p:nvPr>
            <p:ph type="sldNum" sz="quarter" idx="12"/>
          </p:nvPr>
        </p:nvSpPr>
        <p:spPr/>
        <p:txBody>
          <a:bodyPr>
            <a:noAutofit/>
          </a:bodyPr>
          <a:lstStyle/>
          <a:p>
            <a:pPr rtl="0"/>
            <a:r>
              <a:rPr lang="en-US" sz="1200" b="0" i="0" u="none" strike="noStrike">
                <a:highlight>
                  <a:srgbClr val="000000">
                    <a:alpha val="0"/>
                  </a:srgbClr>
                </a:highlight>
                <a:latin typeface="Gill Sans MT"/>
              </a:rPr>
              <a:t>1</a:t>
            </a:r>
            <a:endParaRPr lang="en-GB"/>
          </a:p>
        </p:txBody>
      </p:sp>
      <p:pic>
        <p:nvPicPr>
          <p:cNvPr id="14" name="Рисунок 13"/>
          <p:cNvPicPr>
            <a:picLocks noChangeAspect="1"/>
          </p:cNvPicPr>
          <p:nvPr/>
        </p:nvPicPr>
        <p:blipFill>
          <a:blip r:embed="rId6" cstate="print">
            <a:extLst>
              <a:ext uri="{28A0092B-C50C-407E-A947-70E740481C1C}">
                <a14:useLocalDpi xmlns="" xmlns:a14="http://schemas.microsoft.com/office/drawing/2010/main" xmlns:lc="http://schemas.openxmlformats.org/drawingml/2006/lockedCanvas" val="0"/>
              </a:ext>
            </a:extLst>
          </a:blip>
          <a:stretch>
            <a:fillRect/>
          </a:stretch>
        </p:blipFill>
        <p:spPr>
          <a:xfrm>
            <a:off x="11016214" y="217104"/>
            <a:ext cx="736203" cy="1272671"/>
          </a:xfrm>
          <a:prstGeom prst="rect">
            <a:avLst/>
          </a:prstGeom>
        </p:spPr>
      </p:pic>
      <p:pic>
        <p:nvPicPr>
          <p:cNvPr id="15" name="Рисунок 14"/>
          <p:cNvPicPr>
            <a:picLocks noChangeAspect="1"/>
          </p:cNvPicPr>
          <p:nvPr/>
        </p:nvPicPr>
        <p:blipFill>
          <a:blip r:embed="rId7" cstate="print">
            <a:extLst>
              <a:ext uri="{28A0092B-C50C-407E-A947-70E740481C1C}">
                <a14:useLocalDpi xmlns="" xmlns:a14="http://schemas.microsoft.com/office/drawing/2010/main" xmlns:lc="http://schemas.openxmlformats.org/drawingml/2006/lockedCanvas" val="0"/>
              </a:ext>
            </a:extLst>
          </a:blip>
          <a:stretch>
            <a:fillRect/>
          </a:stretch>
        </p:blipFill>
        <p:spPr>
          <a:xfrm>
            <a:off x="9979824" y="562834"/>
            <a:ext cx="1054422" cy="871534"/>
          </a:xfrm>
          <a:prstGeom prst="rect">
            <a:avLst/>
          </a:prstGeom>
        </p:spPr>
      </p:pic>
    </p:spTree>
    <p:extLst>
      <p:ext uri="{BB962C8B-B14F-4D97-AF65-F5344CB8AC3E}">
        <p14:creationId xmlns="" xmlns:p14="http://schemas.microsoft.com/office/powerpoint/2010/main" val="13813555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 y="-518"/>
            <a:ext cx="12194429" cy="1599889"/>
          </a:xfrm>
          <a:prstGeom prst="rect">
            <a:avLst/>
          </a:prstGeom>
        </p:spPr>
      </p:pic>
      <p:sp>
        <p:nvSpPr>
          <p:cNvPr id="5" name="TextBox 4"/>
          <p:cNvSpPr txBox="1"/>
          <p:nvPr/>
        </p:nvSpPr>
        <p:spPr>
          <a:xfrm>
            <a:off x="795527" y="1337761"/>
            <a:ext cx="7062113" cy="369332"/>
          </a:xfrm>
          <a:prstGeom prst="rect">
            <a:avLst/>
          </a:prstGeom>
          <a:noFill/>
        </p:spPr>
        <p:txBody>
          <a:bodyPr wrap="square" rtlCol="0">
            <a:noAutofit/>
          </a:bodyPr>
          <a:lstStyle/>
          <a:p>
            <a:pPr rtl="0"/>
            <a:r>
              <a:rPr lang="en-US" sz="1800" b="1" i="0" u="none" strike="noStrike">
                <a:solidFill>
                  <a:srgbClr val="0070C0"/>
                </a:solidFill>
                <a:highlight>
                  <a:srgbClr val="000000">
                    <a:alpha val="0"/>
                  </a:srgbClr>
                </a:highlight>
                <a:latin typeface="Arial Narrow"/>
              </a:rPr>
              <a:t>VIII. Lesson summary (reflection).</a:t>
            </a:r>
            <a:endParaRPr lang="ru-RU" b="1">
              <a:solidFill>
                <a:srgbClr val="0070C0"/>
              </a:solidFill>
              <a:latin typeface="Arial Narrow" panose="020B0606020202030204" pitchFamily="34" charset="0"/>
            </a:endParaRPr>
          </a:p>
        </p:txBody>
      </p:sp>
      <p:sp>
        <p:nvSpPr>
          <p:cNvPr id="18" name="TextBox 17"/>
          <p:cNvSpPr txBox="1"/>
          <p:nvPr/>
        </p:nvSpPr>
        <p:spPr>
          <a:xfrm>
            <a:off x="932428" y="3101985"/>
            <a:ext cx="7062113" cy="369332"/>
          </a:xfrm>
          <a:prstGeom prst="rect">
            <a:avLst/>
          </a:prstGeom>
          <a:noFill/>
        </p:spPr>
        <p:txBody>
          <a:bodyPr wrap="square" rtlCol="0">
            <a:noAutofit/>
          </a:bodyPr>
          <a:lstStyle/>
          <a:p>
            <a:pPr rtl="0"/>
            <a:r>
              <a:rPr lang="en-US" sz="1800" b="1" i="0" u="none" strike="noStrike">
                <a:solidFill>
                  <a:srgbClr val="0070C0"/>
                </a:solidFill>
                <a:highlight>
                  <a:srgbClr val="000000">
                    <a:alpha val="0"/>
                  </a:srgbClr>
                </a:highlight>
                <a:latin typeface="Arial Narrow"/>
              </a:rPr>
              <a:t>VIX.  Home assignment. </a:t>
            </a:r>
            <a:endParaRPr lang="ru-RU" b="1">
              <a:solidFill>
                <a:srgbClr val="0070C0"/>
              </a:solidFill>
              <a:latin typeface="Arial Narrow" pitchFamily="34" charset="0"/>
            </a:endParaRPr>
          </a:p>
        </p:txBody>
      </p:sp>
      <p:sp>
        <p:nvSpPr>
          <p:cNvPr id="9" name="Прямоугольник 8"/>
          <p:cNvSpPr/>
          <p:nvPr/>
        </p:nvSpPr>
        <p:spPr>
          <a:xfrm>
            <a:off x="795527" y="1819763"/>
            <a:ext cx="10273905" cy="954107"/>
          </a:xfrm>
          <a:prstGeom prst="rect">
            <a:avLst/>
          </a:prstGeom>
        </p:spPr>
        <p:txBody>
          <a:bodyPr wrap="square">
            <a:noAutofit/>
          </a:bodyPr>
          <a:lstStyle/>
          <a:p>
            <a:pPr rtl="0"/>
            <a:r>
              <a:rPr lang="en-US" sz="1400" b="0" i="0" u="none" strike="noStrike">
                <a:highlight>
                  <a:srgbClr val="000000">
                    <a:alpha val="0"/>
                  </a:srgbClr>
                </a:highlight>
                <a:latin typeface="Gill Sans MT"/>
              </a:rPr>
              <a:t>What did you learn in the class?</a:t>
            </a:r>
          </a:p>
          <a:p>
            <a:pPr rtl="0"/>
            <a:r>
              <a:rPr lang="en-US" sz="1400" b="0" i="0" u="none" strike="noStrike">
                <a:highlight>
                  <a:srgbClr val="000000">
                    <a:alpha val="0"/>
                  </a:srgbClr>
                </a:highlight>
                <a:latin typeface="Gill Sans MT"/>
              </a:rPr>
              <a:t>What plants and animals do you know in our region that are in decline? </a:t>
            </a:r>
          </a:p>
          <a:p>
            <a:pPr rtl="0"/>
            <a:r>
              <a:rPr lang="en-US" sz="1400" b="0" i="0" u="none" strike="noStrike">
                <a:highlight>
                  <a:srgbClr val="000000">
                    <a:alpha val="0"/>
                  </a:srgbClr>
                </a:highlight>
                <a:latin typeface="Gill Sans MT"/>
              </a:rPr>
              <a:t>What is the reason for this? </a:t>
            </a:r>
          </a:p>
          <a:p>
            <a:pPr rtl="0"/>
            <a:r>
              <a:rPr lang="en-US" sz="1400" b="0" i="0" u="none" strike="noStrike">
                <a:highlight>
                  <a:srgbClr val="000000">
                    <a:alpha val="0"/>
                  </a:srgbClr>
                </a:highlight>
                <a:latin typeface="Gill Sans MT"/>
              </a:rPr>
              <a:t>What we can do to save them.</a:t>
            </a:r>
          </a:p>
        </p:txBody>
      </p:sp>
      <p:sp>
        <p:nvSpPr>
          <p:cNvPr id="10" name="Прямоугольник 9"/>
          <p:cNvSpPr/>
          <p:nvPr/>
        </p:nvSpPr>
        <p:spPr>
          <a:xfrm>
            <a:off x="795527" y="3552163"/>
            <a:ext cx="9830283" cy="523220"/>
          </a:xfrm>
          <a:prstGeom prst="rect">
            <a:avLst/>
          </a:prstGeom>
        </p:spPr>
        <p:txBody>
          <a:bodyPr wrap="square">
            <a:noAutofit/>
          </a:bodyPr>
          <a:lstStyle/>
          <a:p>
            <a:pPr rtl="0"/>
            <a:r>
              <a:rPr lang="en-US" sz="1400" b="0" i="0" u="none" strike="noStrike">
                <a:highlight>
                  <a:srgbClr val="000000">
                    <a:alpha val="0"/>
                  </a:srgbClr>
                </a:highlight>
                <a:latin typeface="Gill Sans MT"/>
              </a:rPr>
              <a:t>Prepare a report on one of the animal or plant species whose populations are most vulnerable to climate change.  What you can do to save it. </a:t>
            </a:r>
            <a:endParaRPr lang="ru-RU" sz="1400"/>
          </a:p>
        </p:txBody>
      </p:sp>
      <p:sp>
        <p:nvSpPr>
          <p:cNvPr id="8" name="TextBox 7"/>
          <p:cNvSpPr txBox="1"/>
          <p:nvPr/>
        </p:nvSpPr>
        <p:spPr>
          <a:xfrm>
            <a:off x="5602017" y="6425604"/>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10</a:t>
            </a:r>
            <a:endParaRPr lang="ru-RU" sz="1400"/>
          </a:p>
        </p:txBody>
      </p:sp>
    </p:spTree>
    <p:extLst>
      <p:ext uri="{BB962C8B-B14F-4D97-AF65-F5344CB8AC3E}">
        <p14:creationId xmlns="" xmlns:p14="http://schemas.microsoft.com/office/powerpoint/2010/main" val="32504246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201142" cy="4391905"/>
          </a:xfrm>
          <a:prstGeom prst="rect">
            <a:avLst/>
          </a:prstGeom>
        </p:spPr>
      </p:pic>
      <p:sp>
        <p:nvSpPr>
          <p:cNvPr id="13" name="TextBox 12"/>
          <p:cNvSpPr txBox="1"/>
          <p:nvPr/>
        </p:nvSpPr>
        <p:spPr>
          <a:xfrm>
            <a:off x="4216908" y="6189148"/>
            <a:ext cx="3758184" cy="461665"/>
          </a:xfrm>
          <a:prstGeom prst="rect">
            <a:avLst/>
          </a:prstGeom>
          <a:noFill/>
        </p:spPr>
        <p:txBody>
          <a:bodyPr wrap="square" rtlCol="0">
            <a:noAutofit/>
          </a:bodyPr>
          <a:lstStyle/>
          <a:p>
            <a:pPr algn="ctr" rtl="0"/>
            <a:r>
              <a:rPr lang="en-US" sz="1200" b="0" i="0" u="none" strike="noStrike">
                <a:solidFill>
                  <a:srgbClr val="FFFFFF"/>
                </a:solidFill>
                <a:highlight>
                  <a:srgbClr val="000000">
                    <a:alpha val="0"/>
                  </a:srgbClr>
                </a:highlight>
                <a:latin typeface="Gill Sans MT"/>
              </a:rPr>
              <a:t>UNDP</a:t>
            </a:r>
            <a:endParaRPr lang="en-US" sz="1200" smtClean="0">
              <a:solidFill>
                <a:schemeClr val="bg1"/>
              </a:solidFill>
            </a:endParaRPr>
          </a:p>
          <a:p>
            <a:pPr algn="ctr" rtl="0"/>
            <a:r>
              <a:rPr lang="en-US" sz="1200" b="0" i="0" u="none" strike="noStrike">
                <a:solidFill>
                  <a:srgbClr val="FFFFFF"/>
                </a:solidFill>
                <a:highlight>
                  <a:srgbClr val="000000">
                    <a:alpha val="0"/>
                  </a:srgbClr>
                </a:highlight>
                <a:latin typeface="Gill Sans MT"/>
              </a:rPr>
              <a:t>2020</a:t>
            </a:r>
            <a:endParaRPr lang="ru-RU" sz="1200">
              <a:solidFill>
                <a:schemeClr val="bg1"/>
              </a:solidFill>
            </a:endParaRPr>
          </a:p>
        </p:txBody>
      </p:sp>
      <p:sp>
        <p:nvSpPr>
          <p:cNvPr id="7" name="TextBox 6"/>
          <p:cNvSpPr txBox="1"/>
          <p:nvPr/>
        </p:nvSpPr>
        <p:spPr>
          <a:xfrm>
            <a:off x="2619703" y="1575073"/>
            <a:ext cx="6858000" cy="52322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US" sz="2800" b="1" i="0" u="none" strike="noStrike">
                <a:solidFill>
                  <a:srgbClr val="FFFFFF"/>
                </a:solidFill>
                <a:highlight>
                  <a:srgbClr val="000000">
                    <a:alpha val="0"/>
                  </a:srgbClr>
                </a:highlight>
                <a:latin typeface="Arial Narrow"/>
              </a:rPr>
              <a:t>THANKS FOR YOUR ATTENTION!</a:t>
            </a:r>
            <a:endParaRPr lang="ru-RU" sz="2800" b="1">
              <a:solidFill>
                <a:schemeClr val="bg1"/>
              </a:solidFill>
              <a:latin typeface="Arial Narrow" panose="020B0606020202030204" pitchFamily="34" charset="0"/>
            </a:endParaRPr>
          </a:p>
        </p:txBody>
      </p:sp>
      <p:pic>
        <p:nvPicPr>
          <p:cNvPr id="9" name="Рисунок 8"/>
          <p:cNvPicPr>
            <a:picLocks noChangeAspect="1"/>
          </p:cNvPicPr>
          <p:nvPr/>
        </p:nvPicPr>
        <p:blipFill>
          <a:blip r:embed="rId4" cstate="print">
            <a:extLst>
              <a:ext uri="{28A0092B-C50C-407E-A947-70E740481C1C}">
                <a14:useLocalDpi xmlns="" xmlns:a14="http://schemas.microsoft.com/office/drawing/2010/main" xmlns:lc="http://schemas.openxmlformats.org/drawingml/2006/lockedCanvas" val="0"/>
              </a:ext>
            </a:extLst>
          </a:blip>
          <a:stretch>
            <a:fillRect/>
          </a:stretch>
        </p:blipFill>
        <p:spPr>
          <a:xfrm>
            <a:off x="11061934" y="5337744"/>
            <a:ext cx="736203" cy="1272671"/>
          </a:xfrm>
          <a:prstGeom prst="rect">
            <a:avLst/>
          </a:prstGeom>
        </p:spPr>
      </p:pic>
      <p:pic>
        <p:nvPicPr>
          <p:cNvPr id="10" name="Рисунок 9"/>
          <p:cNvPicPr>
            <a:picLocks noChangeAspect="1"/>
          </p:cNvPicPr>
          <p:nvPr/>
        </p:nvPicPr>
        <p:blipFill>
          <a:blip r:embed="rId5" cstate="print">
            <a:extLst>
              <a:ext uri="{28A0092B-C50C-407E-A947-70E740481C1C}">
                <a14:useLocalDpi xmlns="" xmlns:a14="http://schemas.microsoft.com/office/drawing/2010/main" xmlns:lc="http://schemas.openxmlformats.org/drawingml/2006/lockedCanvas" val="0"/>
              </a:ext>
            </a:extLst>
          </a:blip>
          <a:stretch>
            <a:fillRect/>
          </a:stretch>
        </p:blipFill>
        <p:spPr>
          <a:xfrm>
            <a:off x="10025544" y="5683474"/>
            <a:ext cx="1054422" cy="871534"/>
          </a:xfrm>
          <a:prstGeom prst="rect">
            <a:avLst/>
          </a:prstGeom>
        </p:spPr>
      </p:pic>
    </p:spTree>
    <p:extLst>
      <p:ext uri="{BB962C8B-B14F-4D97-AF65-F5344CB8AC3E}">
        <p14:creationId xmlns="" xmlns:p14="http://schemas.microsoft.com/office/powerpoint/2010/main" val="66720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6070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12194436" cy="2396011"/>
          </a:xfrm>
          <a:prstGeom prst="rect">
            <a:avLst/>
          </a:prstGeom>
        </p:spPr>
      </p:pic>
      <p:sp>
        <p:nvSpPr>
          <p:cNvPr id="6" name="TextBox 5"/>
          <p:cNvSpPr txBox="1"/>
          <p:nvPr/>
        </p:nvSpPr>
        <p:spPr>
          <a:xfrm>
            <a:off x="553689" y="226881"/>
            <a:ext cx="6695267" cy="553998"/>
          </a:xfrm>
          <a:prstGeom prst="rect">
            <a:avLst/>
          </a:prstGeom>
          <a:noFill/>
        </p:spPr>
        <p:txBody>
          <a:bodyPr wrap="square" rtlCol="0">
            <a:noAutofit/>
          </a:bodyPr>
          <a:lstStyle/>
          <a:p>
            <a:pPr rtl="0"/>
            <a:r>
              <a:rPr lang="en-US" sz="3000" b="1" i="0" u="none" strike="noStrike">
                <a:solidFill>
                  <a:srgbClr val="FFFFFF"/>
                </a:solidFill>
                <a:highlight>
                  <a:srgbClr val="000000">
                    <a:alpha val="0"/>
                  </a:srgbClr>
                </a:highlight>
                <a:latin typeface="Arial Narrow"/>
              </a:rPr>
              <a:t>BIOLOGY CLASS</a:t>
            </a:r>
          </a:p>
        </p:txBody>
      </p:sp>
      <p:sp>
        <p:nvSpPr>
          <p:cNvPr id="11" name="TextBox 10"/>
          <p:cNvSpPr txBox="1"/>
          <p:nvPr/>
        </p:nvSpPr>
        <p:spPr>
          <a:xfrm>
            <a:off x="604566" y="3290761"/>
            <a:ext cx="10774985" cy="1938992"/>
          </a:xfrm>
          <a:prstGeom prst="rect">
            <a:avLst/>
          </a:prstGeom>
          <a:noFill/>
        </p:spPr>
        <p:txBody>
          <a:bodyPr wrap="square" rtlCol="0">
            <a:noAutofit/>
          </a:bodyPr>
          <a:lstStyle/>
          <a:p>
            <a:pPr rtl="0"/>
            <a:r>
              <a:rPr lang="en-US" sz="1800" b="1" i="0" u="none" strike="noStrike">
                <a:solidFill>
                  <a:srgbClr val="003399"/>
                </a:solidFill>
                <a:highlight>
                  <a:srgbClr val="000000">
                    <a:alpha val="0"/>
                  </a:srgbClr>
                </a:highlight>
                <a:latin typeface="Arial Narrow"/>
              </a:rPr>
              <a:t>III. Lesson plan.</a:t>
            </a:r>
          </a:p>
          <a:p>
            <a:pPr lvl="0" algn="just" rtl="0"/>
            <a:r>
              <a:rPr lang="en-US" sz="1400" b="0" i="0" u="none" strike="noStrike">
                <a:highlight>
                  <a:srgbClr val="000000">
                    <a:alpha val="0"/>
                  </a:srgbClr>
                </a:highlight>
                <a:latin typeface="Gill Sans MT"/>
                <a:cs typeface="Times New Roman"/>
              </a:rPr>
              <a:t>- getting new knowledge about the role of various factors affecting biodiversity; </a:t>
            </a:r>
          </a:p>
          <a:p>
            <a:pPr lvl="0" algn="just" rtl="0"/>
            <a:r>
              <a:rPr lang="en-US" sz="1400" b="0" i="0" u="none" strike="noStrike">
                <a:highlight>
                  <a:srgbClr val="000000">
                    <a:alpha val="0"/>
                  </a:srgbClr>
                </a:highlight>
                <a:latin typeface="Gill Sans MT"/>
                <a:cs typeface="Times New Roman"/>
              </a:rPr>
              <a:t>- getting new knowledge about the impact of climate change on biodiversity and the most vulnerable animal and plant species;</a:t>
            </a:r>
          </a:p>
          <a:p>
            <a:pPr lvl="0" algn="just" rtl="0"/>
            <a:r>
              <a:rPr lang="en-US" sz="1400" b="0" i="0" u="none" strike="noStrike">
                <a:highlight>
                  <a:srgbClr val="000000">
                    <a:alpha val="0"/>
                  </a:srgbClr>
                </a:highlight>
                <a:latin typeface="Gill Sans MT"/>
                <a:cs typeface="Times New Roman"/>
              </a:rPr>
              <a:t>- getting new knowledge about the importance of biodiversity for maintaining ecological balance in nature;</a:t>
            </a:r>
          </a:p>
          <a:p>
            <a:pPr lvl="0" algn="just" rtl="0"/>
            <a:r>
              <a:rPr lang="en-US" sz="1400" b="0" i="0" u="none" strike="noStrike">
                <a:highlight>
                  <a:srgbClr val="000000">
                    <a:alpha val="0"/>
                  </a:srgbClr>
                </a:highlight>
                <a:latin typeface="Gill Sans MT"/>
                <a:cs typeface="Times New Roman"/>
              </a:rPr>
              <a:t>- education of environmental and climate literacy, formation of a civil position and responsible attitude to the environment.</a:t>
            </a:r>
          </a:p>
          <a:p>
            <a:endParaRPr lang="ru-RU" b="1" smtClean="0">
              <a:solidFill>
                <a:srgbClr val="003399"/>
              </a:solidFill>
              <a:latin typeface="Arial Narrow" panose="020B0606020202030204" pitchFamily="34" charset="0"/>
            </a:endParaRPr>
          </a:p>
        </p:txBody>
      </p:sp>
      <p:sp>
        <p:nvSpPr>
          <p:cNvPr id="15" name="TextBox 14"/>
          <p:cNvSpPr txBox="1"/>
          <p:nvPr/>
        </p:nvSpPr>
        <p:spPr>
          <a:xfrm>
            <a:off x="560464" y="1813816"/>
            <a:ext cx="9402397" cy="830997"/>
          </a:xfrm>
          <a:prstGeom prst="rect">
            <a:avLst/>
          </a:prstGeom>
          <a:noFill/>
        </p:spPr>
        <p:txBody>
          <a:bodyPr wrap="square" rtlCol="0">
            <a:noAutofit/>
          </a:bodyPr>
          <a:lstStyle/>
          <a:p>
            <a:pPr rtl="0"/>
            <a:r>
              <a:rPr lang="en-US" sz="2400" b="1" i="0" u="none" strike="noStrike">
                <a:solidFill>
                  <a:srgbClr val="003399"/>
                </a:solidFill>
                <a:highlight>
                  <a:srgbClr val="000000">
                    <a:alpha val="0"/>
                  </a:srgbClr>
                </a:highlight>
                <a:latin typeface="Arial Narrow"/>
              </a:rPr>
              <a:t> </a:t>
            </a:r>
            <a:r>
              <a:rPr lang="en-US" sz="1800" b="1" i="0" u="none" strike="noStrike">
                <a:solidFill>
                  <a:srgbClr val="003399"/>
                </a:solidFill>
                <a:highlight>
                  <a:srgbClr val="000000">
                    <a:alpha val="0"/>
                  </a:srgbClr>
                </a:highlight>
                <a:latin typeface="Arial Narrow"/>
              </a:rPr>
              <a:t>I. Today's lesson. </a:t>
            </a:r>
            <a:r>
              <a:rPr lang="en-US" sz="1800" b="1" i="0" u="none" strike="noStrike">
                <a:highlight>
                  <a:srgbClr val="000000">
                    <a:alpha val="0"/>
                  </a:srgbClr>
                </a:highlight>
                <a:latin typeface="Arial Narrow"/>
              </a:rPr>
              <a:t>"Biodiversity is the result of organic evolution"</a:t>
            </a:r>
          </a:p>
          <a:p>
            <a:r>
              <a:rPr lang="ru-RU" sz="2400" b="1" smtClean="0">
                <a:solidFill>
                  <a:srgbClr val="003399"/>
                </a:solidFill>
                <a:latin typeface="Arial Narrow" pitchFamily="34" charset="0"/>
              </a:rPr>
              <a:t> </a:t>
            </a:r>
            <a:endParaRPr lang="ru-RU" sz="2400" b="1">
              <a:solidFill>
                <a:srgbClr val="003399"/>
              </a:solidFill>
              <a:latin typeface="Arial Narrow" panose="020B0606020202030204" pitchFamily="34" charset="0"/>
            </a:endParaRPr>
          </a:p>
        </p:txBody>
      </p:sp>
      <p:sp>
        <p:nvSpPr>
          <p:cNvPr id="16" name="TextBox 15"/>
          <p:cNvSpPr txBox="1"/>
          <p:nvPr/>
        </p:nvSpPr>
        <p:spPr>
          <a:xfrm>
            <a:off x="603682" y="2266466"/>
            <a:ext cx="10696663" cy="1292662"/>
          </a:xfrm>
          <a:prstGeom prst="rect">
            <a:avLst/>
          </a:prstGeom>
          <a:noFill/>
        </p:spPr>
        <p:txBody>
          <a:bodyPr wrap="square" rtlCol="0">
            <a:noAutofit/>
          </a:bodyPr>
          <a:lstStyle/>
          <a:p>
            <a:pPr rtl="0"/>
            <a:r>
              <a:rPr lang="en-US" sz="1800" b="1" i="0" u="none" strike="noStrike">
                <a:solidFill>
                  <a:srgbClr val="003399"/>
                </a:solidFill>
                <a:highlight>
                  <a:srgbClr val="000000">
                    <a:alpha val="0"/>
                  </a:srgbClr>
                </a:highlight>
                <a:latin typeface="Arial Narrow"/>
              </a:rPr>
              <a:t>II. The purpose of the lesson.</a:t>
            </a:r>
          </a:p>
          <a:p>
            <a:pPr lvl="0" rtl="0"/>
            <a:r>
              <a:rPr lang="en-US" sz="1400" b="0" i="0" u="none" strike="noStrike">
                <a:solidFill>
                  <a:srgbClr val="000000"/>
                </a:solidFill>
                <a:highlight>
                  <a:srgbClr val="000000">
                    <a:alpha val="0"/>
                  </a:srgbClr>
                </a:highlight>
                <a:latin typeface="Gill Sans MT"/>
              </a:rPr>
              <a:t>To show the role of biodiversity in retention of stability of ecosystems and how stability can be disrupted due to climate change, to instil responsibility for the consequences of their actions, and to develop critical thinking.</a:t>
            </a:r>
          </a:p>
          <a:p>
            <a:r>
              <a:rPr lang="ru-RU" b="1" smtClean="0">
                <a:solidFill>
                  <a:srgbClr val="003399"/>
                </a:solidFill>
                <a:latin typeface="Arial Narrow" pitchFamily="34" charset="0"/>
              </a:rPr>
              <a:t> </a:t>
            </a:r>
            <a:endParaRPr lang="ru-RU" b="1">
              <a:solidFill>
                <a:srgbClr val="003399"/>
              </a:solidFill>
              <a:latin typeface="Arial Narrow" panose="020B0606020202030204" pitchFamily="34" charset="0"/>
            </a:endParaRPr>
          </a:p>
        </p:txBody>
      </p:sp>
      <p:sp>
        <p:nvSpPr>
          <p:cNvPr id="18" name="TextBox 17"/>
          <p:cNvSpPr txBox="1"/>
          <p:nvPr/>
        </p:nvSpPr>
        <p:spPr>
          <a:xfrm>
            <a:off x="527635" y="4909078"/>
            <a:ext cx="10840949" cy="1015663"/>
          </a:xfrm>
          <a:prstGeom prst="rect">
            <a:avLst/>
          </a:prstGeom>
          <a:noFill/>
        </p:spPr>
        <p:txBody>
          <a:bodyPr wrap="square" rtlCol="0">
            <a:noAutofit/>
          </a:bodyPr>
          <a:lstStyle/>
          <a:p>
            <a:pPr lvl="0" rtl="0"/>
            <a:r>
              <a:rPr lang="en-US" sz="2400" b="1" i="0" u="none" strike="noStrike">
                <a:solidFill>
                  <a:srgbClr val="003399"/>
                </a:solidFill>
                <a:highlight>
                  <a:srgbClr val="000000">
                    <a:alpha val="0"/>
                  </a:srgbClr>
                </a:highlight>
                <a:latin typeface="Arial Narrow"/>
              </a:rPr>
              <a:t> </a:t>
            </a:r>
            <a:r>
              <a:rPr lang="en-US" sz="1800" b="1" i="0" u="none" strike="noStrike">
                <a:solidFill>
                  <a:srgbClr val="003399"/>
                </a:solidFill>
                <a:highlight>
                  <a:srgbClr val="000000">
                    <a:alpha val="0"/>
                  </a:srgbClr>
                </a:highlight>
                <a:latin typeface="Arial Narrow"/>
              </a:rPr>
              <a:t>IV. Type and form of the lesson:</a:t>
            </a:r>
            <a:r>
              <a:rPr lang="en-US" sz="1400" b="0" i="0" u="none" strike="noStrike">
                <a:solidFill>
                  <a:srgbClr val="000000"/>
                </a:solidFill>
                <a:highlight>
                  <a:srgbClr val="000000">
                    <a:alpha val="0"/>
                  </a:srgbClr>
                </a:highlight>
                <a:latin typeface="Gill Sans MT"/>
              </a:rPr>
              <a:t> Introduction to new material; conversation, lecture.</a:t>
            </a:r>
          </a:p>
          <a:p>
            <a:pPr lvl="0"/>
            <a:endParaRPr lang="ru-RU" smtClean="0">
              <a:solidFill>
                <a:prstClr val="black"/>
              </a:solidFill>
            </a:endParaRPr>
          </a:p>
          <a:p>
            <a:endParaRPr lang="ru-RU" b="1" smtClean="0">
              <a:solidFill>
                <a:srgbClr val="003399"/>
              </a:solidFill>
              <a:latin typeface="Arial Narrow" pitchFamily="34" charset="0"/>
            </a:endParaRPr>
          </a:p>
        </p:txBody>
      </p:sp>
      <p:sp>
        <p:nvSpPr>
          <p:cNvPr id="20" name="TextBox 19"/>
          <p:cNvSpPr txBox="1"/>
          <p:nvPr/>
        </p:nvSpPr>
        <p:spPr>
          <a:xfrm>
            <a:off x="612202" y="5452306"/>
            <a:ext cx="9380639" cy="1015663"/>
          </a:xfrm>
          <a:prstGeom prst="rect">
            <a:avLst/>
          </a:prstGeom>
          <a:noFill/>
        </p:spPr>
        <p:txBody>
          <a:bodyPr wrap="square" rtlCol="0">
            <a:noAutofit/>
          </a:bodyPr>
          <a:lstStyle/>
          <a:p>
            <a:pPr lvl="0" rtl="0"/>
            <a:r>
              <a:rPr lang="en-US" sz="1800" b="1" i="0" u="none" strike="noStrike" dirty="0">
                <a:solidFill>
                  <a:srgbClr val="003399"/>
                </a:solidFill>
                <a:highlight>
                  <a:srgbClr val="000000">
                    <a:alpha val="0"/>
                  </a:srgbClr>
                </a:highlight>
                <a:latin typeface="Arial Narrow"/>
              </a:rPr>
              <a:t>V. Equipment. </a:t>
            </a:r>
          </a:p>
          <a:p>
            <a:pPr lvl="0" rtl="0"/>
            <a:r>
              <a:rPr lang="en-US" sz="1400" b="0" i="0" u="none" strike="noStrike" dirty="0">
                <a:solidFill>
                  <a:srgbClr val="000000"/>
                </a:solidFill>
                <a:highlight>
                  <a:srgbClr val="000000">
                    <a:alpha val="0"/>
                  </a:srgbClr>
                </a:highlight>
                <a:latin typeface="Gill Sans MT"/>
              </a:rPr>
              <a:t>Presentation "Biodiversity is the result of organic evolution"; </a:t>
            </a:r>
          </a:p>
          <a:p>
            <a:pPr lvl="0" rtl="0"/>
            <a:r>
              <a:rPr lang="en-US" sz="1400" b="0" i="0" u="none" strike="noStrike" dirty="0">
                <a:solidFill>
                  <a:srgbClr val="000000"/>
                </a:solidFill>
                <a:highlight>
                  <a:srgbClr val="000000">
                    <a:alpha val="0"/>
                  </a:srgbClr>
                </a:highlight>
                <a:latin typeface="Gill Sans MT"/>
              </a:rPr>
              <a:t>Map: "Natural Area"; </a:t>
            </a:r>
          </a:p>
          <a:p>
            <a:pPr lvl="0" rtl="0"/>
            <a:r>
              <a:rPr lang="en-US" sz="1400" b="0" i="0" u="none" strike="noStrike" dirty="0" smtClean="0">
                <a:solidFill>
                  <a:srgbClr val="000000"/>
                </a:solidFill>
                <a:highlight>
                  <a:srgbClr val="000000">
                    <a:alpha val="0"/>
                  </a:srgbClr>
                </a:highlight>
                <a:latin typeface="Gill Sans MT"/>
              </a:rPr>
              <a:t>Interactive learning toolkit "Climate </a:t>
            </a:r>
            <a:r>
              <a:rPr lang="en-US" sz="1400" b="0" i="0" u="none" strike="noStrike" dirty="0">
                <a:solidFill>
                  <a:srgbClr val="000000"/>
                </a:solidFill>
                <a:highlight>
                  <a:srgbClr val="000000">
                    <a:alpha val="0"/>
                  </a:srgbClr>
                </a:highlight>
                <a:latin typeface="Gill Sans MT"/>
              </a:rPr>
              <a:t>Box".</a:t>
            </a:r>
            <a:endParaRPr lang="ru-RU" b="1" dirty="0" smtClean="0">
              <a:solidFill>
                <a:srgbClr val="003399"/>
              </a:solidFill>
              <a:latin typeface="Arial Narrow" pitchFamily="34" charset="0"/>
            </a:endParaRPr>
          </a:p>
        </p:txBody>
      </p:sp>
      <p:sp>
        <p:nvSpPr>
          <p:cNvPr id="10" name="TextBox 9"/>
          <p:cNvSpPr txBox="1"/>
          <p:nvPr/>
        </p:nvSpPr>
        <p:spPr>
          <a:xfrm>
            <a:off x="5565228" y="6432333"/>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2</a:t>
            </a:r>
            <a:endParaRPr lang="ru-RU" sz="1400"/>
          </a:p>
        </p:txBody>
      </p:sp>
    </p:spTree>
    <p:extLst>
      <p:ext uri="{BB962C8B-B14F-4D97-AF65-F5344CB8AC3E}">
        <p14:creationId xmlns="" xmlns:p14="http://schemas.microsoft.com/office/powerpoint/2010/main" val="7044151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246563"/>
            <a:ext cx="12184615" cy="611437"/>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106452"/>
            <a:ext cx="12194436" cy="1599889"/>
          </a:xfrm>
          <a:prstGeom prst="rect">
            <a:avLst/>
          </a:prstGeom>
        </p:spPr>
      </p:pic>
      <p:sp>
        <p:nvSpPr>
          <p:cNvPr id="5" name="TextBox 4"/>
          <p:cNvSpPr txBox="1"/>
          <p:nvPr/>
        </p:nvSpPr>
        <p:spPr>
          <a:xfrm>
            <a:off x="594049" y="1012296"/>
            <a:ext cx="3049903" cy="369332"/>
          </a:xfrm>
          <a:prstGeom prst="rect">
            <a:avLst/>
          </a:prstGeom>
          <a:noFill/>
        </p:spPr>
        <p:txBody>
          <a:bodyPr wrap="square" rtlCol="0">
            <a:noAutofit/>
          </a:bodyPr>
          <a:lstStyle/>
          <a:p>
            <a:pPr lvl="0" rtl="0" fontAlgn="base">
              <a:spcBef>
                <a:spcPct val="0"/>
              </a:spcBef>
              <a:spcAft>
                <a:spcPct val="0"/>
              </a:spcAft>
            </a:pPr>
            <a:r>
              <a:rPr lang="en-US" sz="1800" b="1" i="0" u="none" strike="noStrike" dirty="0">
                <a:solidFill>
                  <a:srgbClr val="0070C0"/>
                </a:solidFill>
                <a:highlight>
                  <a:srgbClr val="000000">
                    <a:alpha val="0"/>
                  </a:srgbClr>
                </a:highlight>
                <a:latin typeface="Arial Narrow"/>
                <a:cs typeface="Arial"/>
              </a:rPr>
              <a:t>VI. Course of the </a:t>
            </a:r>
            <a:r>
              <a:rPr lang="en-US" b="1" dirty="0">
                <a:solidFill>
                  <a:srgbClr val="0070C0"/>
                </a:solidFill>
                <a:highlight>
                  <a:srgbClr val="000000">
                    <a:alpha val="0"/>
                  </a:srgbClr>
                </a:highlight>
                <a:latin typeface="Arial Narrow"/>
                <a:cs typeface="Arial"/>
              </a:rPr>
              <a:t>l</a:t>
            </a:r>
            <a:r>
              <a:rPr lang="en-US" sz="1800" b="1" i="0" u="none" strike="noStrike" dirty="0" smtClean="0">
                <a:solidFill>
                  <a:srgbClr val="0070C0"/>
                </a:solidFill>
                <a:highlight>
                  <a:srgbClr val="000000">
                    <a:alpha val="0"/>
                  </a:srgbClr>
                </a:highlight>
                <a:latin typeface="Arial Narrow"/>
                <a:cs typeface="Arial"/>
              </a:rPr>
              <a:t>esson</a:t>
            </a:r>
            <a:r>
              <a:rPr lang="en-US" sz="1800" b="1" i="0" u="none" strike="noStrike" dirty="0">
                <a:solidFill>
                  <a:srgbClr val="0070C0"/>
                </a:solidFill>
                <a:highlight>
                  <a:srgbClr val="000000">
                    <a:alpha val="0"/>
                  </a:srgbClr>
                </a:highlight>
                <a:latin typeface="Arial Narrow"/>
                <a:cs typeface="Arial"/>
              </a:rPr>
              <a:t>:</a:t>
            </a:r>
          </a:p>
        </p:txBody>
      </p:sp>
      <p:graphicFrame>
        <p:nvGraphicFramePr>
          <p:cNvPr id="10" name="Таблица 9"/>
          <p:cNvGraphicFramePr>
            <a:graphicFrameLocks noGrp="1"/>
          </p:cNvGraphicFramePr>
          <p:nvPr>
            <p:extLst>
              <p:ext uri="{D42A27DB-BD31-4B8C-83A1-F6EECF244321}">
                <p14:modId xmlns="" xmlns:p14="http://schemas.microsoft.com/office/powerpoint/2010/main" val="3038829416"/>
              </p:ext>
            </p:extLst>
          </p:nvPr>
        </p:nvGraphicFramePr>
        <p:xfrm>
          <a:off x="594049" y="1488929"/>
          <a:ext cx="10979276" cy="4731879"/>
        </p:xfrm>
        <a:graphic>
          <a:graphicData uri="http://schemas.openxmlformats.org/drawingml/2006/table">
            <a:tbl>
              <a:tblPr/>
              <a:tblGrid>
                <a:gridCol w="7023987">
                  <a:extLst>
                    <a:ext uri="{9D8B030D-6E8A-4147-A177-3AD203B41FA5}">
                      <a16:colId xmlns="" xmlns:a16="http://schemas.microsoft.com/office/drawing/2014/main" val="20000"/>
                    </a:ext>
                  </a:extLst>
                </a:gridCol>
                <a:gridCol w="3955289">
                  <a:extLst>
                    <a:ext uri="{9D8B030D-6E8A-4147-A177-3AD203B41FA5}">
                      <a16:colId xmlns="" xmlns:a16="http://schemas.microsoft.com/office/drawing/2014/main" val="20001"/>
                    </a:ext>
                  </a:extLst>
                </a:gridCol>
              </a:tblGrid>
              <a:tr h="378781">
                <a:tc gridSpan="2">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indent="0" algn="l" defTabSz="914400" rtl="0" eaLnBrk="1" fontAlgn="auto" latinLnBrk="0" hangingPunct="1">
                        <a:lnSpc>
                          <a:spcPct val="115000"/>
                        </a:lnSpc>
                        <a:spcBef>
                          <a:spcPct val="0"/>
                        </a:spcBef>
                        <a:spcAft>
                          <a:spcPct val="0"/>
                        </a:spcAft>
                        <a:buClrTx/>
                        <a:buSzTx/>
                        <a:buFontTx/>
                        <a:buNone/>
                        <a:defRPr/>
                      </a:pPr>
                      <a:r>
                        <a:rPr lang="en-US" sz="1800" b="1" i="0" u="none" strike="noStrike">
                          <a:solidFill>
                            <a:srgbClr val="0070C0"/>
                          </a:solidFill>
                          <a:highlight>
                            <a:srgbClr val="000000">
                              <a:alpha val="0"/>
                            </a:srgbClr>
                          </a:highlight>
                          <a:latin typeface="Arial Narrow"/>
                          <a:ea typeface="Times New Roman"/>
                          <a:cs typeface="Times New Roman"/>
                        </a:rPr>
                        <a:t>1. Organisational aspect. </a:t>
                      </a:r>
                      <a:endParaRPr lang="ru-RU" sz="1800" b="1" i="0" smtClean="0">
                        <a:solidFill>
                          <a:srgbClr val="0070C0"/>
                        </a:solidFill>
                        <a:latin typeface="Arial Narrow" panose="020B0606020202030204"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 xmlns:a16="http://schemas.microsoft.com/office/drawing/2014/main" val="10000"/>
                  </a:ext>
                </a:extLst>
              </a:tr>
              <a:tr h="511579">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a:solidFill>
                            <a:srgbClr val="2F5597"/>
                          </a:solidFill>
                          <a:highlight>
                            <a:srgbClr val="000000">
                              <a:alpha val="0"/>
                            </a:srgbClr>
                          </a:highlight>
                          <a:latin typeface="Arial Narrow"/>
                          <a:ea typeface="Times New Roman"/>
                          <a:cs typeface="Times New Roman"/>
                        </a:rPr>
                        <a:t>The teacher's action</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a:solidFill>
                            <a:srgbClr val="2F5597"/>
                          </a:solidFill>
                          <a:highlight>
                            <a:srgbClr val="000000">
                              <a:alpha val="0"/>
                            </a:srgbClr>
                          </a:highlight>
                          <a:latin typeface="Arial Narrow"/>
                          <a:ea typeface="Times New Roman"/>
                          <a:cs typeface="Times New Roman"/>
                        </a:rPr>
                        <a:t>The students' action</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1"/>
                  </a:ext>
                </a:extLst>
              </a:tr>
              <a:tr h="511579">
                <a:tc>
                  <a:txBody>
                    <a:bodyPr/>
                    <a:lstStyle/>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Checking students' preparation for the class, availability of textbooks and notebooks.</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a:solidFill>
                            <a:srgbClr val="000000"/>
                          </a:solidFill>
                          <a:highlight>
                            <a:srgbClr val="000000">
                              <a:alpha val="0"/>
                            </a:srgbClr>
                          </a:highlight>
                          <a:latin typeface="Gill Sans MT"/>
                          <a:ea typeface="Times New Roman"/>
                          <a:cs typeface="Times New Roman"/>
                        </a:rPr>
                        <a:t>Prepare the workplace, notebooks, pens, pencils for the lesson. </a:t>
                      </a:r>
                      <a:endParaRPr lang="ru-RU" sz="1400" b="0">
                        <a:solidFill>
                          <a:schemeClr val="accent1">
                            <a:lumMod val="75000"/>
                          </a:schemeClr>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11579">
                <a:tc gridSpan="2">
                  <a:txBody>
                    <a:bodyPr/>
                    <a:lstStyle/>
                    <a:p>
                      <a:pPr marL="0" marR="0" indent="0" algn="l" defTabSz="914400" rtl="0" eaLnBrk="1" fontAlgn="auto" latinLnBrk="0" hangingPunct="1">
                        <a:lnSpc>
                          <a:spcPct val="115000"/>
                        </a:lnSpc>
                        <a:spcBef>
                          <a:spcPct val="0"/>
                        </a:spcBef>
                        <a:spcAft>
                          <a:spcPct val="0"/>
                        </a:spcAft>
                        <a:buClrTx/>
                        <a:buSzTx/>
                        <a:buFontTx/>
                        <a:buNone/>
                        <a:defRPr/>
                      </a:pPr>
                      <a:r>
                        <a:rPr lang="en-US" sz="1800" b="1" i="0" u="none" strike="noStrike">
                          <a:solidFill>
                            <a:srgbClr val="0070C0"/>
                          </a:solidFill>
                          <a:highlight>
                            <a:srgbClr val="000000">
                              <a:alpha val="0"/>
                            </a:srgbClr>
                          </a:highlight>
                          <a:latin typeface="Arial Narrow"/>
                          <a:ea typeface="Times New Roman"/>
                          <a:cs typeface="Times New Roman"/>
                        </a:rPr>
                        <a:t>2. Checking homework.</a:t>
                      </a:r>
                    </a:p>
                    <a:p>
                      <a:pPr algn="just">
                        <a:lnSpc>
                          <a:spcPct val="115000"/>
                        </a:lnSpc>
                        <a:spcAft>
                          <a:spcPct val="0"/>
                        </a:spcAft>
                      </a:pPr>
                      <a:endParaRPr lang="ru-RU" sz="1400" b="0" smtClean="0">
                        <a:solidFill>
                          <a:schemeClr val="tx1"/>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just" defTabSz="914400" rtl="0" eaLnBrk="1" fontAlgn="auto" latinLnBrk="0" hangingPunct="1">
                        <a:lnSpc>
                          <a:spcPct val="115000"/>
                        </a:lnSpc>
                        <a:spcBef>
                          <a:spcPct val="0"/>
                        </a:spcBef>
                        <a:spcAft>
                          <a:spcPct val="0"/>
                        </a:spcAft>
                        <a:buClrTx/>
                        <a:buSzTx/>
                        <a:buFontTx/>
                        <a:buNone/>
                        <a:defRPr/>
                      </a:pPr>
                      <a:endParaRPr lang="ru-RU" sz="1400" b="0">
                        <a:solidFill>
                          <a:schemeClr val="accent1">
                            <a:lumMod val="75000"/>
                          </a:schemeClr>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11579">
                <a:tc>
                  <a:txBody>
                    <a:bodyPr/>
                    <a:lstStyle/>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Conducts a survey of students on learned material:</a:t>
                      </a:r>
                    </a:p>
                    <a:p>
                      <a:pPr algn="just" rtl="0">
                        <a:lnSpc>
                          <a:spcPct val="115000"/>
                        </a:lnSpc>
                        <a:spcAft>
                          <a:spcPct val="0"/>
                        </a:spcAft>
                        <a:buFont typeface="Arial" panose="020B0604020202020204" pitchFamily="34" charset="0"/>
                        <a:buNone/>
                      </a:pPr>
                      <a:r>
                        <a:rPr lang="en-US" sz="1400" b="0" i="0" u="none" strike="noStrike">
                          <a:solidFill>
                            <a:srgbClr val="000000"/>
                          </a:solidFill>
                          <a:highlight>
                            <a:srgbClr val="000000">
                              <a:alpha val="0"/>
                            </a:srgbClr>
                          </a:highlight>
                          <a:latin typeface="Gill Sans MT"/>
                          <a:ea typeface="Times New Roman"/>
                          <a:cs typeface="Times New Roman"/>
                        </a:rPr>
                        <a:t>The biosphere is....? Evolution is ....?  Species are...? Population is...?</a:t>
                      </a:r>
                    </a:p>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What is the biotic community and what kinds of communities do you know?</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a:solidFill>
                            <a:srgbClr val="000000"/>
                          </a:solidFill>
                          <a:highlight>
                            <a:srgbClr val="000000">
                              <a:alpha val="0"/>
                            </a:srgbClr>
                          </a:highlight>
                          <a:latin typeface="Gill Sans MT"/>
                          <a:ea typeface="Times New Roman"/>
                          <a:cs typeface="Times New Roman"/>
                        </a:rPr>
                        <a:t>Students answer the questions.</a:t>
                      </a:r>
                    </a:p>
                    <a:p>
                      <a:pPr marL="0" marR="0" indent="0" algn="just" defTabSz="914400" rtl="0" eaLnBrk="1" fontAlgn="auto" latinLnBrk="0" hangingPunct="1">
                        <a:lnSpc>
                          <a:spcPct val="115000"/>
                        </a:lnSpc>
                        <a:spcBef>
                          <a:spcPct val="0"/>
                        </a:spcBef>
                        <a:spcAft>
                          <a:spcPct val="0"/>
                        </a:spcAft>
                        <a:buClrTx/>
                        <a:buSzTx/>
                        <a:buFontTx/>
                        <a:buNone/>
                        <a:defRPr/>
                      </a:pPr>
                      <a:endParaRPr lang="ru-RU" sz="1400" b="0">
                        <a:solidFill>
                          <a:schemeClr val="accent1">
                            <a:lumMod val="75000"/>
                          </a:schemeClr>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11579">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800" b="1" i="0" u="none" strike="noStrike">
                          <a:solidFill>
                            <a:srgbClr val="0070C0"/>
                          </a:solidFill>
                          <a:highlight>
                            <a:srgbClr val="000000">
                              <a:alpha val="0"/>
                            </a:srgbClr>
                          </a:highlight>
                          <a:latin typeface="Arial Narrow"/>
                          <a:ea typeface="Times New Roman"/>
                          <a:cs typeface="Times New Roman"/>
                        </a:rPr>
                        <a:t>3. Actualization of knowledge.  </a:t>
                      </a:r>
                    </a:p>
                    <a:p>
                      <a:pPr algn="just">
                        <a:lnSpc>
                          <a:spcPct val="115000"/>
                        </a:lnSpc>
                        <a:spcAft>
                          <a:spcPct val="0"/>
                        </a:spcAft>
                      </a:pPr>
                      <a:endParaRPr lang="ru-RU" sz="1400" b="0" smtClean="0">
                        <a:solidFill>
                          <a:schemeClr val="tx1"/>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endParaRPr lang="ru-RU" sz="1400" b="0">
                        <a:solidFill>
                          <a:schemeClr val="accent1">
                            <a:lumMod val="75000"/>
                          </a:schemeClr>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11579">
                <a:tc>
                  <a:txBody>
                    <a:bodyPr/>
                    <a:lstStyle/>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Topic-based conversation.</a:t>
                      </a:r>
                    </a:p>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We are surrounded by a great world of various living creatures such as plants, animals, and microorganisms that form a variety of combinations in different parts of our planet. What do you think about whether species have changed in different epochs of Earth's history? Why? Are all natural areas equally populated with plants and animals? Where is the living world as diverse as possible in terms of the number of species? Why?</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a:solidFill>
                            <a:srgbClr val="000000"/>
                          </a:solidFill>
                          <a:highlight>
                            <a:srgbClr val="000000">
                              <a:alpha val="0"/>
                            </a:srgbClr>
                          </a:highlight>
                          <a:latin typeface="Gill Sans MT"/>
                          <a:ea typeface="Times New Roman"/>
                          <a:cs typeface="Times New Roman"/>
                        </a:rPr>
                        <a:t>Conversation with students. They answer questions and argue for answers. </a:t>
                      </a:r>
                    </a:p>
                    <a:p>
                      <a:pPr marL="0" marR="0" indent="0" algn="just" defTabSz="914400" rtl="0" eaLnBrk="1" fontAlgn="auto" latinLnBrk="0" hangingPunct="1">
                        <a:lnSpc>
                          <a:spcPct val="115000"/>
                        </a:lnSpc>
                        <a:spcBef>
                          <a:spcPct val="0"/>
                        </a:spcBef>
                        <a:spcAft>
                          <a:spcPct val="0"/>
                        </a:spcAft>
                        <a:buClrTx/>
                        <a:buSzTx/>
                        <a:buFontTx/>
                        <a:buNone/>
                        <a:defRPr/>
                      </a:pPr>
                      <a:endParaRPr lang="ru-RU" sz="1400" b="0">
                        <a:solidFill>
                          <a:schemeClr val="accent1">
                            <a:lumMod val="75000"/>
                          </a:schemeClr>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5565228" y="6448099"/>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3</a:t>
            </a:r>
            <a:endParaRPr lang="ru-RU" sz="1400"/>
          </a:p>
        </p:txBody>
      </p:sp>
    </p:spTree>
    <p:extLst>
      <p:ext uri="{BB962C8B-B14F-4D97-AF65-F5344CB8AC3E}">
        <p14:creationId xmlns="" xmlns:p14="http://schemas.microsoft.com/office/powerpoint/2010/main" val="41705385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graphicFrame>
        <p:nvGraphicFramePr>
          <p:cNvPr id="10" name="Таблица 9"/>
          <p:cNvGraphicFramePr>
            <a:graphicFrameLocks noGrp="1"/>
          </p:cNvGraphicFramePr>
          <p:nvPr>
            <p:extLst>
              <p:ext uri="{D42A27DB-BD31-4B8C-83A1-F6EECF244321}">
                <p14:modId xmlns="" xmlns:p14="http://schemas.microsoft.com/office/powerpoint/2010/main" val="3215525895"/>
              </p:ext>
            </p:extLst>
          </p:nvPr>
        </p:nvGraphicFramePr>
        <p:xfrm>
          <a:off x="526943" y="1898708"/>
          <a:ext cx="6215052" cy="3308794"/>
        </p:xfrm>
        <a:graphic>
          <a:graphicData uri="http://schemas.openxmlformats.org/drawingml/2006/table">
            <a:tbl>
              <a:tblPr/>
              <a:tblGrid>
                <a:gridCol w="6215052">
                  <a:extLst>
                    <a:ext uri="{9D8B030D-6E8A-4147-A177-3AD203B41FA5}">
                      <a16:colId xmlns="" xmlns:a16="http://schemas.microsoft.com/office/drawing/2014/main" val="20000"/>
                    </a:ext>
                  </a:extLst>
                </a:gridCol>
              </a:tblGrid>
              <a:tr h="435059">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indent="0" algn="just" defTabSz="914400" rtl="0" eaLnBrk="1" fontAlgn="auto" latinLnBrk="0" hangingPunct="1">
                        <a:lnSpc>
                          <a:spcPct val="115000"/>
                        </a:lnSpc>
                        <a:spcBef>
                          <a:spcPct val="0"/>
                        </a:spcBef>
                        <a:spcAft>
                          <a:spcPct val="0"/>
                        </a:spcAft>
                        <a:buClrTx/>
                        <a:buSzTx/>
                        <a:buFontTx/>
                        <a:buNone/>
                        <a:defRPr/>
                      </a:pPr>
                      <a:r>
                        <a:rPr lang="en-US" sz="1800" b="1" i="0" u="none" strike="noStrike">
                          <a:solidFill>
                            <a:srgbClr val="0070C0"/>
                          </a:solidFill>
                          <a:highlight>
                            <a:srgbClr val="000000">
                              <a:alpha val="0"/>
                            </a:srgbClr>
                          </a:highlight>
                          <a:latin typeface="Arial Narrow"/>
                          <a:ea typeface="Times New Roman"/>
                          <a:cs typeface="Times New Roman"/>
                        </a:rPr>
                        <a:t> 4. Lesson plan. Questions to study.</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59089">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just" defTabSz="914400" rtl="0" eaLnBrk="1" fontAlgn="auto" latinLnBrk="0" hangingPunct="1">
                        <a:lnSpc>
                          <a:spcPct val="115000"/>
                        </a:lnSpc>
                        <a:spcBef>
                          <a:spcPct val="0"/>
                        </a:spcBef>
                        <a:spcAft>
                          <a:spcPct val="0"/>
                        </a:spcAft>
                        <a:buClrTx/>
                        <a:buSzTx/>
                        <a:buFontTx/>
                        <a:buNone/>
                        <a:defRPr/>
                      </a:pPr>
                      <a:r>
                        <a:rPr kumimoji="0" lang="en-US" sz="1400" b="0" i="0" u="none" strike="noStrike" kern="1200" cap="none" spc="0" normalizeH="0" baseline="0" noProof="0">
                          <a:solidFill>
                            <a:srgbClr val="000000"/>
                          </a:solidFill>
                          <a:highlight>
                            <a:srgbClr val="000000">
                              <a:alpha val="0"/>
                            </a:srgbClr>
                          </a:highlight>
                          <a:uLnTx/>
                          <a:uFillTx/>
                          <a:latin typeface="Gill Sans MT"/>
                          <a:ea typeface="Times New Roman"/>
                          <a:cs typeface="Times New Roman"/>
                        </a:rPr>
                        <a:t>1. What is biodiversity?</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28016">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a:highlight>
                            <a:srgbClr val="000000">
                              <a:alpha val="0"/>
                            </a:srgbClr>
                          </a:highlight>
                          <a:latin typeface="Gill Sans MT"/>
                          <a:ea typeface="Times New Roman"/>
                          <a:cs typeface="Times New Roman"/>
                        </a:rPr>
                        <a:t>2. Taxonomic diversity of the animal world of the earth.</a:t>
                      </a:r>
                    </a:p>
                    <a:p>
                      <a:pPr algn="just">
                        <a:lnSpc>
                          <a:spcPct val="115000"/>
                        </a:lnSpc>
                        <a:spcAft>
                          <a:spcPct val="0"/>
                        </a:spcAft>
                      </a:pPr>
                      <a:endParaRPr lang="ru-RU" sz="1400">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47608">
                <a:tc>
                  <a:txBody>
                    <a:bodyPr/>
                    <a:lstStyle/>
                    <a:p>
                      <a:pPr marL="0" marR="0" lvl="0" indent="0" algn="just" defTabSz="914400" rtl="0" eaLnBrk="1" fontAlgn="auto" latinLnBrk="0" hangingPunct="1">
                        <a:lnSpc>
                          <a:spcPct val="115000"/>
                        </a:lnSpc>
                        <a:spcBef>
                          <a:spcPct val="0"/>
                        </a:spcBef>
                        <a:spcAft>
                          <a:spcPct val="0"/>
                        </a:spcAft>
                        <a:buClrTx/>
                        <a:buSzTx/>
                        <a:buFontTx/>
                        <a:buNone/>
                        <a:defRPr/>
                      </a:pPr>
                      <a:r>
                        <a:rPr kumimoji="0" lang="en-US" sz="1400" b="0" i="0" u="none" strike="noStrike" kern="1200" cap="none" spc="0" normalizeH="0" baseline="0" noProof="0">
                          <a:solidFill>
                            <a:srgbClr val="000000"/>
                          </a:solidFill>
                          <a:highlight>
                            <a:srgbClr val="000000">
                              <a:alpha val="0"/>
                            </a:srgbClr>
                          </a:highlight>
                          <a:uLnTx/>
                          <a:uFillTx/>
                          <a:latin typeface="Gill Sans MT"/>
                          <a:ea typeface="Times New Roman"/>
                          <a:cs typeface="Times New Roman"/>
                        </a:rPr>
                        <a:t>3. Factors affecting biodiversity, including climate change.</a:t>
                      </a:r>
                    </a:p>
                    <a:p>
                      <a:pPr algn="just">
                        <a:lnSpc>
                          <a:spcPct val="115000"/>
                        </a:lnSpc>
                        <a:spcAft>
                          <a:spcPct val="0"/>
                        </a:spcAft>
                      </a:pPr>
                      <a:endParaRPr lang="ru-RU" sz="1400">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12579">
                <a:tc>
                  <a:txBody>
                    <a:bodyPr/>
                    <a:lstStyle/>
                    <a:p>
                      <a:pPr marL="0" marR="0" lvl="0" indent="0" algn="just" defTabSz="914400" rtl="0" eaLnBrk="1" fontAlgn="auto" latinLnBrk="0" hangingPunct="1">
                        <a:lnSpc>
                          <a:spcPct val="115000"/>
                        </a:lnSpc>
                        <a:spcBef>
                          <a:spcPct val="0"/>
                        </a:spcBef>
                        <a:spcAft>
                          <a:spcPct val="0"/>
                        </a:spcAft>
                        <a:buClrTx/>
                        <a:buSzTx/>
                        <a:buFontTx/>
                        <a:buNone/>
                        <a:defRPr/>
                      </a:pPr>
                      <a:r>
                        <a:rPr kumimoji="0" lang="en-US" sz="1400" b="0" i="0" u="none" strike="noStrike" kern="1200" cap="none" spc="0" normalizeH="0" baseline="0" noProof="0">
                          <a:solidFill>
                            <a:srgbClr val="000000"/>
                          </a:solidFill>
                          <a:highlight>
                            <a:srgbClr val="000000">
                              <a:alpha val="0"/>
                            </a:srgbClr>
                          </a:highlight>
                          <a:uLnTx/>
                          <a:uFillTx/>
                          <a:latin typeface="Gill Sans MT"/>
                          <a:ea typeface="Times New Roman"/>
                          <a:cs typeface="Times New Roman"/>
                        </a:rPr>
                        <a:t>4. Evolution of biodiversity.</a:t>
                      </a:r>
                    </a:p>
                    <a:p>
                      <a:pPr algn="just">
                        <a:lnSpc>
                          <a:spcPct val="115000"/>
                        </a:lnSpc>
                        <a:spcAft>
                          <a:spcPct val="0"/>
                        </a:spcAft>
                      </a:pPr>
                      <a:endParaRPr lang="ru-RU" sz="1400">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47608">
                <a:tc>
                  <a:txBody>
                    <a:bodyPr/>
                    <a:lstStyle/>
                    <a:p>
                      <a:pPr marL="0" marR="0" lvl="0" indent="0" algn="just" defTabSz="914400" rtl="0" eaLnBrk="1" fontAlgn="auto" latinLnBrk="0" hangingPunct="1">
                        <a:lnSpc>
                          <a:spcPct val="115000"/>
                        </a:lnSpc>
                        <a:spcBef>
                          <a:spcPct val="0"/>
                        </a:spcBef>
                        <a:spcAft>
                          <a:spcPct val="0"/>
                        </a:spcAft>
                        <a:buClrTx/>
                        <a:buSzTx/>
                        <a:buFontTx/>
                        <a:buNone/>
                        <a:defRPr/>
                      </a:pPr>
                      <a:r>
                        <a:rPr kumimoji="0" lang="en-US" sz="1400" b="0" i="0" u="none" strike="noStrike" kern="1200" cap="none" spc="0" normalizeH="0" baseline="0" noProof="0">
                          <a:solidFill>
                            <a:srgbClr val="000000"/>
                          </a:solidFill>
                          <a:highlight>
                            <a:srgbClr val="000000">
                              <a:alpha val="0"/>
                            </a:srgbClr>
                          </a:highlight>
                          <a:uLnTx/>
                          <a:uFillTx/>
                          <a:latin typeface="Gill Sans MT"/>
                          <a:ea typeface="Times New Roman"/>
                          <a:cs typeface="Times New Roman"/>
                        </a:rPr>
                        <a:t>5. Decrease in biodiversity under human influence.</a:t>
                      </a:r>
                    </a:p>
                    <a:p>
                      <a:pPr algn="just">
                        <a:lnSpc>
                          <a:spcPct val="115000"/>
                        </a:lnSpc>
                        <a:spcAft>
                          <a:spcPct val="0"/>
                        </a:spcAft>
                      </a:pPr>
                      <a:endParaRPr lang="ru-RU" sz="1400">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51734">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a:highlight>
                            <a:srgbClr val="000000">
                              <a:alpha val="0"/>
                            </a:srgbClr>
                          </a:highlight>
                          <a:latin typeface="Gill Sans MT"/>
                          <a:ea typeface="Times New Roman"/>
                          <a:cs typeface="Times New Roman"/>
                        </a:rPr>
                        <a:t>6. How to preserve biodiversity.</a:t>
                      </a:r>
                      <a:endParaRPr lang="ru-RU" sz="1400">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594050" y="1162422"/>
            <a:ext cx="2544935" cy="369332"/>
          </a:xfrm>
          <a:prstGeom prst="rect">
            <a:avLst/>
          </a:prstGeom>
          <a:noFill/>
        </p:spPr>
        <p:txBody>
          <a:bodyPr wrap="square" rtlCol="0">
            <a:noAutofit/>
          </a:bodyPr>
          <a:lstStyle/>
          <a:p>
            <a:pPr lvl="0" rtl="0" fontAlgn="base">
              <a:spcBef>
                <a:spcPct val="0"/>
              </a:spcBef>
              <a:spcAft>
                <a:spcPct val="0"/>
              </a:spcAft>
            </a:pPr>
            <a:r>
              <a:rPr lang="en-US" sz="1800" b="1" i="0" u="none" strike="noStrike" dirty="0">
                <a:solidFill>
                  <a:srgbClr val="0070C0"/>
                </a:solidFill>
                <a:highlight>
                  <a:srgbClr val="000000">
                    <a:alpha val="0"/>
                  </a:srgbClr>
                </a:highlight>
                <a:latin typeface="Arial Narrow"/>
                <a:cs typeface="Arial"/>
              </a:rPr>
              <a:t>VI. Course of the lesson:</a:t>
            </a:r>
          </a:p>
        </p:txBody>
      </p:sp>
      <p:sp>
        <p:nvSpPr>
          <p:cNvPr id="7" name="TextBox 6"/>
          <p:cNvSpPr txBox="1"/>
          <p:nvPr/>
        </p:nvSpPr>
        <p:spPr>
          <a:xfrm>
            <a:off x="5565228" y="6385038"/>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4</a:t>
            </a:r>
            <a:endParaRPr lang="ru-RU" sz="1400"/>
          </a:p>
        </p:txBody>
      </p:sp>
      <p:pic>
        <p:nvPicPr>
          <p:cNvPr id="8" name="Picture 2" descr="D:\Users\user\Downloads\1234.jpg"/>
          <p:cNvPicPr>
            <a:picLocks noChangeAspect="1" noChangeArrowheads="1"/>
          </p:cNvPicPr>
          <p:nvPr/>
        </p:nvPicPr>
        <p:blipFill>
          <a:blip r:embed="rId5" cstate="print"/>
          <a:srcRect/>
          <a:stretch>
            <a:fillRect/>
          </a:stretch>
        </p:blipFill>
        <p:spPr bwMode="auto">
          <a:xfrm>
            <a:off x="7142798" y="1178243"/>
            <a:ext cx="4733925" cy="4714875"/>
          </a:xfrm>
          <a:prstGeom prst="rect">
            <a:avLst/>
          </a:prstGeom>
          <a:noFill/>
        </p:spPr>
      </p:pic>
    </p:spTree>
    <p:extLst>
      <p:ext uri="{BB962C8B-B14F-4D97-AF65-F5344CB8AC3E}">
        <p14:creationId xmlns="" xmlns:p14="http://schemas.microsoft.com/office/powerpoint/2010/main" val="41705385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74342"/>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5" name="TextBox 4"/>
          <p:cNvSpPr txBox="1"/>
          <p:nvPr/>
        </p:nvSpPr>
        <p:spPr>
          <a:xfrm>
            <a:off x="648640" y="1107830"/>
            <a:ext cx="2776947" cy="369332"/>
          </a:xfrm>
          <a:prstGeom prst="rect">
            <a:avLst/>
          </a:prstGeom>
          <a:noFill/>
        </p:spPr>
        <p:txBody>
          <a:bodyPr wrap="square" rtlCol="0">
            <a:noAutofit/>
          </a:bodyPr>
          <a:lstStyle/>
          <a:p>
            <a:pPr lvl="0" indent="95250" algn="just" rtl="0" fontAlgn="base">
              <a:spcBef>
                <a:spcPct val="0"/>
              </a:spcBef>
              <a:spcAft>
                <a:spcPct val="0"/>
              </a:spcAft>
            </a:pPr>
            <a:r>
              <a:rPr lang="en-US" sz="1800" b="1" i="0" u="none" strike="noStrike" dirty="0">
                <a:solidFill>
                  <a:srgbClr val="0070C0"/>
                </a:solidFill>
                <a:highlight>
                  <a:srgbClr val="000000">
                    <a:alpha val="0"/>
                  </a:srgbClr>
                </a:highlight>
                <a:latin typeface="Arial Narrow"/>
                <a:cs typeface="Arial"/>
              </a:rPr>
              <a:t>VI. Course of the lesson:</a:t>
            </a:r>
          </a:p>
        </p:txBody>
      </p:sp>
      <p:graphicFrame>
        <p:nvGraphicFramePr>
          <p:cNvPr id="10" name="Таблица 9"/>
          <p:cNvGraphicFramePr>
            <a:graphicFrameLocks noGrp="1"/>
          </p:cNvGraphicFramePr>
          <p:nvPr>
            <p:extLst>
              <p:ext uri="{D42A27DB-BD31-4B8C-83A1-F6EECF244321}">
                <p14:modId xmlns="" xmlns:p14="http://schemas.microsoft.com/office/powerpoint/2010/main" val="2957470501"/>
              </p:ext>
            </p:extLst>
          </p:nvPr>
        </p:nvGraphicFramePr>
        <p:xfrm>
          <a:off x="458703" y="1530218"/>
          <a:ext cx="10957302" cy="4056612"/>
        </p:xfrm>
        <a:graphic>
          <a:graphicData uri="http://schemas.openxmlformats.org/drawingml/2006/table">
            <a:tbl>
              <a:tblPr/>
              <a:tblGrid>
                <a:gridCol w="5491721">
                  <a:extLst>
                    <a:ext uri="{9D8B030D-6E8A-4147-A177-3AD203B41FA5}">
                      <a16:colId xmlns="" xmlns:a16="http://schemas.microsoft.com/office/drawing/2014/main" val="20000"/>
                    </a:ext>
                  </a:extLst>
                </a:gridCol>
                <a:gridCol w="5465581">
                  <a:extLst>
                    <a:ext uri="{9D8B030D-6E8A-4147-A177-3AD203B41FA5}">
                      <a16:colId xmlns="" xmlns:a16="http://schemas.microsoft.com/office/drawing/2014/main" val="20001"/>
                    </a:ext>
                  </a:extLst>
                </a:gridCol>
              </a:tblGrid>
              <a:tr h="319707">
                <a:tc gridSpan="2">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indent="0" algn="just" defTabSz="914400" rtl="0" eaLnBrk="1" fontAlgn="auto" latinLnBrk="0" hangingPunct="1">
                        <a:lnSpc>
                          <a:spcPct val="115000"/>
                        </a:lnSpc>
                        <a:spcBef>
                          <a:spcPct val="0"/>
                        </a:spcBef>
                        <a:spcAft>
                          <a:spcPct val="0"/>
                        </a:spcAft>
                        <a:buClrTx/>
                        <a:buSzTx/>
                        <a:buFontTx/>
                        <a:buNone/>
                        <a:defRPr/>
                      </a:pPr>
                      <a:r>
                        <a:rPr lang="en-US" sz="1800" b="1" i="0" u="none" strike="noStrike">
                          <a:solidFill>
                            <a:srgbClr val="0070C0"/>
                          </a:solidFill>
                          <a:highlight>
                            <a:srgbClr val="000000">
                              <a:alpha val="0"/>
                            </a:srgbClr>
                          </a:highlight>
                          <a:latin typeface="Arial Narrow"/>
                          <a:ea typeface="Times New Roman"/>
                          <a:cs typeface="Times New Roman"/>
                        </a:rPr>
                        <a:t>5. The main part.</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 xmlns:a16="http://schemas.microsoft.com/office/drawing/2014/main" val="10000"/>
                  </a:ext>
                </a:extLst>
              </a:tr>
              <a:tr h="401956">
                <a:tc rowSpan="2">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a:solidFill>
                            <a:srgbClr val="2F5597"/>
                          </a:solidFill>
                          <a:highlight>
                            <a:srgbClr val="000000">
                              <a:alpha val="0"/>
                            </a:srgbClr>
                          </a:highlight>
                          <a:latin typeface="Arial Narrow"/>
                          <a:ea typeface="Times New Roman"/>
                          <a:cs typeface="Times New Roman"/>
                        </a:rPr>
                        <a:t>Question 1.</a:t>
                      </a:r>
                    </a:p>
                    <a:p>
                      <a:pPr algn="ctr">
                        <a:lnSpc>
                          <a:spcPct val="115000"/>
                        </a:lnSpc>
                        <a:spcAft>
                          <a:spcPct val="0"/>
                        </a:spcAft>
                      </a:pPr>
                      <a:endParaRPr lang="ru-RU" sz="2400" b="1" i="0" baseline="0" smtClean="0">
                        <a:solidFill>
                          <a:schemeClr val="accent1">
                            <a:lumMod val="75000"/>
                          </a:schemeClr>
                        </a:solidFill>
                        <a:latin typeface="Arial Narrow"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a:solidFill>
                            <a:srgbClr val="2F5597"/>
                          </a:solidFill>
                          <a:highlight>
                            <a:srgbClr val="000000">
                              <a:alpha val="0"/>
                            </a:srgbClr>
                          </a:highlight>
                          <a:latin typeface="Arial Narrow"/>
                          <a:ea typeface="Times New Roman"/>
                          <a:cs typeface="Times New Roman"/>
                        </a:rPr>
                        <a:t>Materials from the "Climate Box": </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59558">
                <a:tc vMerge="1">
                  <a:txBody>
                    <a:bodyPr/>
                    <a:lstStyle/>
                    <a:p>
                      <a:pPr algn="ctr">
                        <a:lnSpc>
                          <a:spcPct val="115000"/>
                        </a:lnSpc>
                        <a:spcAft>
                          <a:spcPct val="0"/>
                        </a:spcAft>
                      </a:pPr>
                      <a:endParaRPr lang="ru-RU" sz="2400" b="1" i="0" baseline="0" smtClean="0">
                        <a:solidFill>
                          <a:schemeClr val="accent1">
                            <a:lumMod val="75000"/>
                          </a:schemeClr>
                        </a:solidFill>
                        <a:latin typeface="Arial Narrow" panose="020B0606020202030204"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rtl="0">
                        <a:lnSpc>
                          <a:spcPct val="115000"/>
                        </a:lnSpc>
                        <a:spcAft>
                          <a:spcPct val="0"/>
                        </a:spcAft>
                      </a:pPr>
                      <a:r>
                        <a:rPr lang="en-US" sz="1400" b="1" i="0" u="none" strike="noStrike" baseline="0">
                          <a:solidFill>
                            <a:srgbClr val="003399"/>
                          </a:solidFill>
                          <a:highlight>
                            <a:srgbClr val="000000">
                              <a:alpha val="0"/>
                            </a:srgbClr>
                          </a:highlight>
                          <a:latin typeface="Gill Sans MT"/>
                          <a:ea typeface="Times New Roman"/>
                          <a:cs typeface="Times New Roman"/>
                        </a:rPr>
                        <a:t>Section 2.2. How climate change affects plants and animals.</a:t>
                      </a:r>
                      <a:endParaRPr lang="ru-RU" sz="1400" b="1" i="0" smtClean="0">
                        <a:solidFill>
                          <a:srgbClr val="003399"/>
                        </a:solidFill>
                        <a:latin typeface="Arial Narrow" panose="020B0606020202030204"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77687">
                <a:tc>
                  <a:txBody>
                    <a:bodyPr/>
                    <a:lstStyle/>
                    <a:p>
                      <a:pPr algn="just" rtl="0">
                        <a:lnSpc>
                          <a:spcPct val="115000"/>
                        </a:lnSpc>
                        <a:spcAft>
                          <a:spcPct val="0"/>
                        </a:spcAft>
                      </a:pPr>
                      <a:r>
                        <a:rPr lang="en-US" sz="1400" b="1" i="0" u="none" strike="noStrike">
                          <a:solidFill>
                            <a:srgbClr val="003399"/>
                          </a:solidFill>
                          <a:highlight>
                            <a:srgbClr val="000000">
                              <a:alpha val="0"/>
                            </a:srgbClr>
                          </a:highlight>
                          <a:latin typeface="Gill Sans MT"/>
                          <a:ea typeface="Times New Roman"/>
                          <a:cs typeface="Times New Roman"/>
                        </a:rPr>
                        <a:t>1. What is biodiversity?</a:t>
                      </a:r>
                    </a:p>
                    <a:p>
                      <a:pPr rtl="0"/>
                      <a:r>
                        <a:rPr lang="en-US" sz="1400" b="0" i="0" u="none" strike="noStrike" kern="1200">
                          <a:solidFill>
                            <a:srgbClr val="000000"/>
                          </a:solidFill>
                          <a:highlight>
                            <a:srgbClr val="000000">
                              <a:alpha val="0"/>
                            </a:srgbClr>
                          </a:highlight>
                          <a:latin typeface="Gill Sans MT"/>
                          <a:ea typeface="+mn-ea"/>
                          <a:cs typeface="+mn-cs"/>
                        </a:rPr>
                        <a:t>Types of biodiversity: genetic; species; landscape or ecosystem.</a:t>
                      </a:r>
                    </a:p>
                    <a:p>
                      <a:pPr rtl="0"/>
                      <a:r>
                        <a:rPr lang="en-US" sz="1400" b="0" i="0" u="none" strike="noStrike" kern="1200">
                          <a:solidFill>
                            <a:srgbClr val="000000"/>
                          </a:solidFill>
                          <a:highlight>
                            <a:srgbClr val="000000">
                              <a:alpha val="0"/>
                            </a:srgbClr>
                          </a:highlight>
                          <a:latin typeface="Gill Sans MT"/>
                          <a:ea typeface="+mn-ea"/>
                          <a:cs typeface="+mn-cs"/>
                        </a:rPr>
                        <a:t>All types of biological diversity are interconnected. The diversity of ecosystems and landscapes makes conditions for the formation of new species. Increasing species diversity increases the overall genetic potential of living organisms in the Biosphere. Each species contributes to diversity. Biodiversity plays a crucial role in the stability of the biosphere, from which people get the resources for their existence. </a:t>
                      </a:r>
                      <a:endParaRPr lang="ru-RU" sz="1400" b="0" smtClean="0">
                        <a:solidFill>
                          <a:schemeClr val="tx1"/>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baseline="0">
                          <a:solidFill>
                            <a:srgbClr val="000000"/>
                          </a:solidFill>
                          <a:highlight>
                            <a:srgbClr val="000000">
                              <a:alpha val="0"/>
                            </a:srgbClr>
                          </a:highlight>
                          <a:latin typeface="Gill Sans MT"/>
                          <a:ea typeface="Times New Roman"/>
                          <a:cs typeface="Times New Roman"/>
                        </a:rPr>
                        <a:t> </a:t>
                      </a:r>
                      <a:r>
                        <a:rPr lang="en-US" sz="1400" b="1" i="0" u="none" strike="noStrike" baseline="0">
                          <a:solidFill>
                            <a:srgbClr val="003399"/>
                          </a:solidFill>
                          <a:highlight>
                            <a:srgbClr val="000000">
                              <a:alpha val="0"/>
                            </a:srgbClr>
                          </a:highlight>
                          <a:latin typeface="Gill Sans MT"/>
                          <a:ea typeface="Times New Roman"/>
                          <a:cs typeface="Times New Roman"/>
                        </a:rPr>
                        <a:t>Topic:  What is biodiversity? Why biodiversity is so important. </a:t>
                      </a:r>
                    </a:p>
                    <a:p>
                      <a:pPr rtl="0"/>
                      <a:r>
                        <a:rPr lang="en-US" sz="1400" b="0" i="0" u="none" strike="noStrike" kern="1200">
                          <a:solidFill>
                            <a:srgbClr val="000000"/>
                          </a:solidFill>
                          <a:highlight>
                            <a:srgbClr val="000000">
                              <a:alpha val="0"/>
                            </a:srgbClr>
                          </a:highlight>
                          <a:latin typeface="Gill Sans MT"/>
                          <a:ea typeface="+mn-ea"/>
                          <a:cs typeface="+mn-cs"/>
                        </a:rPr>
                        <a:t>Biodiversity plays a crucial role in the stability of the biosphere, from which people get the resources for their existence. Hence the importance of rational use of the plant and animal genofond in combination with its long-term conservation, this aim can be achieved only with a clear understanding of the processes occurring in the biosphere, the relations and interdependencies between the components of ecosystems.</a:t>
                      </a:r>
                    </a:p>
                    <a:p>
                      <a:pPr rtl="0"/>
                      <a:r>
                        <a:rPr lang="en-US" sz="1400" b="0" i="0" u="none" strike="noStrike" kern="1200">
                          <a:solidFill>
                            <a:srgbClr val="000000"/>
                          </a:solidFill>
                          <a:highlight>
                            <a:srgbClr val="000000">
                              <a:alpha val="0"/>
                            </a:srgbClr>
                          </a:highlight>
                          <a:latin typeface="Gill Sans MT"/>
                          <a:ea typeface="+mn-ea"/>
                          <a:cs typeface="+mn-cs"/>
                        </a:rPr>
                        <a:t>(UN conference on environment and development, Rio de Janeiro 1992).</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75013">
                <a:tc>
                  <a:txBody>
                    <a:bodyPr/>
                    <a:lstStyle/>
                    <a:p>
                      <a:pPr algn="ctr" rtl="0">
                        <a:lnSpc>
                          <a:spcPct val="115000"/>
                        </a:lnSpc>
                        <a:spcAft>
                          <a:spcPct val="0"/>
                        </a:spcAft>
                      </a:pPr>
                      <a:r>
                        <a:rPr lang="en-US" sz="1800" b="1" i="0" u="none" strike="noStrike">
                          <a:solidFill>
                            <a:srgbClr val="003399"/>
                          </a:solidFill>
                          <a:highlight>
                            <a:srgbClr val="000000">
                              <a:alpha val="0"/>
                            </a:srgbClr>
                          </a:highlight>
                          <a:latin typeface="Arial Narrow"/>
                          <a:ea typeface="Times New Roman"/>
                          <a:cs typeface="Times New Roman"/>
                        </a:rPr>
                        <a:t>Question 2.</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endParaRPr lang="ru-RU" sz="1400" b="0" smtClean="0">
                        <a:solidFill>
                          <a:schemeClr val="tx1"/>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48134">
                <a:tc>
                  <a:txBody>
                    <a:bodyPr/>
                    <a:lstStyle/>
                    <a:p>
                      <a:pPr algn="just" rtl="0">
                        <a:lnSpc>
                          <a:spcPct val="115000"/>
                        </a:lnSpc>
                        <a:spcAft>
                          <a:spcPct val="0"/>
                        </a:spcAft>
                      </a:pPr>
                      <a:r>
                        <a:rPr lang="en-US" sz="1400" b="1" i="0" u="none" strike="noStrike">
                          <a:solidFill>
                            <a:srgbClr val="003399"/>
                          </a:solidFill>
                          <a:highlight>
                            <a:srgbClr val="000000">
                              <a:alpha val="0"/>
                            </a:srgbClr>
                          </a:highlight>
                          <a:latin typeface="Gill Sans MT"/>
                          <a:ea typeface="Times New Roman"/>
                          <a:cs typeface="Times New Roman"/>
                        </a:rPr>
                        <a:t>Taxonomic diversity of the animal world of the earth. </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a:solidFill>
                            <a:srgbClr val="000000"/>
                          </a:solidFill>
                          <a:highlight>
                            <a:srgbClr val="000000">
                              <a:alpha val="0"/>
                            </a:srgbClr>
                          </a:highlight>
                          <a:latin typeface="Gill Sans MT"/>
                          <a:ea typeface="Times New Roman"/>
                          <a:cs typeface="Times New Roman"/>
                        </a:rPr>
                        <a:t>-</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5602017" y="6425604"/>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5</a:t>
            </a:r>
            <a:endParaRPr lang="ru-RU" sz="1400"/>
          </a:p>
        </p:txBody>
      </p:sp>
    </p:spTree>
    <p:extLst>
      <p:ext uri="{BB962C8B-B14F-4D97-AF65-F5344CB8AC3E}">
        <p14:creationId xmlns="" xmlns:p14="http://schemas.microsoft.com/office/powerpoint/2010/main" val="41705385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5" name="TextBox 4"/>
          <p:cNvSpPr txBox="1"/>
          <p:nvPr/>
        </p:nvSpPr>
        <p:spPr>
          <a:xfrm>
            <a:off x="594050" y="1012296"/>
            <a:ext cx="4206240" cy="369332"/>
          </a:xfrm>
          <a:prstGeom prst="rect">
            <a:avLst/>
          </a:prstGeom>
          <a:noFill/>
        </p:spPr>
        <p:txBody>
          <a:bodyPr wrap="square" rtlCol="0">
            <a:noAutofit/>
          </a:bodyPr>
          <a:lstStyle/>
          <a:p>
            <a:pPr lvl="0" algn="just" rtl="0" fontAlgn="base">
              <a:spcBef>
                <a:spcPct val="0"/>
              </a:spcBef>
              <a:spcAft>
                <a:spcPct val="0"/>
              </a:spcAft>
            </a:pPr>
            <a:r>
              <a:rPr lang="en-US" sz="1800" b="1" i="0" u="none" strike="noStrike">
                <a:solidFill>
                  <a:srgbClr val="0070C0"/>
                </a:solidFill>
                <a:highlight>
                  <a:srgbClr val="000000">
                    <a:alpha val="0"/>
                  </a:srgbClr>
                </a:highlight>
                <a:latin typeface="Arial Narrow"/>
                <a:cs typeface="Arial"/>
              </a:rPr>
              <a:t>VI. Course of the lesson:</a:t>
            </a:r>
          </a:p>
        </p:txBody>
      </p:sp>
      <p:graphicFrame>
        <p:nvGraphicFramePr>
          <p:cNvPr id="10" name="Таблица 9"/>
          <p:cNvGraphicFramePr>
            <a:graphicFrameLocks noGrp="1"/>
          </p:cNvGraphicFramePr>
          <p:nvPr>
            <p:extLst>
              <p:ext uri="{D42A27DB-BD31-4B8C-83A1-F6EECF244321}">
                <p14:modId xmlns="" xmlns:p14="http://schemas.microsoft.com/office/powerpoint/2010/main" val="2387556923"/>
              </p:ext>
            </p:extLst>
          </p:nvPr>
        </p:nvGraphicFramePr>
        <p:xfrm>
          <a:off x="286605" y="1461980"/>
          <a:ext cx="11600596" cy="4344677"/>
        </p:xfrm>
        <a:graphic>
          <a:graphicData uri="http://schemas.openxmlformats.org/drawingml/2006/table">
            <a:tbl>
              <a:tblPr/>
              <a:tblGrid>
                <a:gridCol w="6264322">
                  <a:extLst>
                    <a:ext uri="{9D8B030D-6E8A-4147-A177-3AD203B41FA5}">
                      <a16:colId xmlns="" xmlns:a16="http://schemas.microsoft.com/office/drawing/2014/main" val="20000"/>
                    </a:ext>
                  </a:extLst>
                </a:gridCol>
                <a:gridCol w="5336274">
                  <a:extLst>
                    <a:ext uri="{9D8B030D-6E8A-4147-A177-3AD203B41FA5}">
                      <a16:colId xmlns="" xmlns:a16="http://schemas.microsoft.com/office/drawing/2014/main" val="20001"/>
                    </a:ext>
                  </a:extLst>
                </a:gridCol>
              </a:tblGrid>
              <a:tr h="407763">
                <a:tc rowSpan="2">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dirty="0">
                          <a:solidFill>
                            <a:srgbClr val="2F5597"/>
                          </a:solidFill>
                          <a:highlight>
                            <a:srgbClr val="000000">
                              <a:alpha val="0"/>
                            </a:srgbClr>
                          </a:highlight>
                          <a:latin typeface="Arial Narrow"/>
                          <a:ea typeface="Times New Roman"/>
                          <a:cs typeface="Times New Roman"/>
                        </a:rPr>
                        <a:t>Question 3.</a:t>
                      </a:r>
                      <a:endParaRPr lang="ru-RU" sz="1800" b="1" i="0" dirty="0" smtClean="0">
                        <a:solidFill>
                          <a:schemeClr val="accent1">
                            <a:lumMod val="75000"/>
                          </a:schemeClr>
                        </a:solidFill>
                        <a:latin typeface="Arial Narrow" panose="020B0606020202030204"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a:solidFill>
                            <a:srgbClr val="2F5597"/>
                          </a:solidFill>
                          <a:highlight>
                            <a:srgbClr val="000000">
                              <a:alpha val="0"/>
                            </a:srgbClr>
                          </a:highlight>
                          <a:latin typeface="Arial Narrow"/>
                          <a:ea typeface="Times New Roman"/>
                          <a:cs typeface="Times New Roman"/>
                        </a:rPr>
                        <a:t>Materials from the "Climate Box":</a:t>
                      </a:r>
                      <a:endParaRPr lang="ru-RU" sz="2400" b="1" i="0" smtClean="0">
                        <a:solidFill>
                          <a:schemeClr val="accent1">
                            <a:lumMod val="75000"/>
                          </a:schemeClr>
                        </a:solidFill>
                        <a:latin typeface="Arial Narrow"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55829">
                <a:tc vMerge="1">
                  <a:txBody>
                    <a:bodyPr/>
                    <a:lstStyle/>
                    <a:p>
                      <a:pPr algn="ctr">
                        <a:lnSpc>
                          <a:spcPct val="115000"/>
                        </a:lnSpc>
                        <a:spcAft>
                          <a:spcPct val="0"/>
                        </a:spcAft>
                      </a:pPr>
                      <a:endParaRPr lang="ru-RU" sz="2400" b="1" i="0" smtClean="0">
                        <a:solidFill>
                          <a:schemeClr val="accent1">
                            <a:lumMod val="75000"/>
                          </a:schemeClr>
                        </a:solidFill>
                        <a:latin typeface="Arial Narrow" panose="020B0606020202030204"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ct val="0"/>
                        </a:spcBef>
                        <a:spcAft>
                          <a:spcPct val="0"/>
                        </a:spcAft>
                        <a:buClrTx/>
                        <a:buSzTx/>
                        <a:buFontTx/>
                        <a:buNone/>
                        <a:defRPr/>
                      </a:pPr>
                      <a:r>
                        <a:rPr lang="en-US" sz="1400" b="1" i="0" u="none" strike="noStrike" baseline="0">
                          <a:solidFill>
                            <a:srgbClr val="003399"/>
                          </a:solidFill>
                          <a:highlight>
                            <a:srgbClr val="000000">
                              <a:alpha val="0"/>
                            </a:srgbClr>
                          </a:highlight>
                          <a:latin typeface="Gill Sans MT"/>
                          <a:ea typeface="Times New Roman"/>
                          <a:cs typeface="Times New Roman"/>
                        </a:rPr>
                        <a:t>Section 2.2. How climate change affects plants and animals.</a:t>
                      </a:r>
                      <a:endParaRPr lang="ru-RU" sz="1400" b="1" i="0" smtClean="0">
                        <a:solidFill>
                          <a:srgbClr val="003399"/>
                        </a:solidFill>
                        <a:latin typeface="Arial Narrow"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60827">
                <a:tc>
                  <a:txBody>
                    <a:bodyPr/>
                    <a:lstStyle/>
                    <a:p>
                      <a:pPr algn="just" rtl="0">
                        <a:lnSpc>
                          <a:spcPct val="115000"/>
                        </a:lnSpc>
                        <a:spcAft>
                          <a:spcPct val="0"/>
                        </a:spcAft>
                      </a:pPr>
                      <a:r>
                        <a:rPr lang="en-US" sz="1400" b="1" i="0" u="none" strike="noStrike">
                          <a:solidFill>
                            <a:srgbClr val="003399"/>
                          </a:solidFill>
                          <a:highlight>
                            <a:srgbClr val="000000">
                              <a:alpha val="0"/>
                            </a:srgbClr>
                          </a:highlight>
                          <a:latin typeface="Gill Sans MT"/>
                          <a:ea typeface="Times New Roman"/>
                          <a:cs typeface="Times New Roman"/>
                        </a:rPr>
                        <a:t>Factors affecting biodiversity.</a:t>
                      </a:r>
                    </a:p>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Why did evolution take place differently in the tropics and beyond the Arctic Circle, on the plains and in the highlands, in shallow waters and in the deep depressions of the World's Oceans?</a:t>
                      </a:r>
                    </a:p>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Let's see hypotheses that explain biological diversity. </a:t>
                      </a:r>
                    </a:p>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 evolutionary time. </a:t>
                      </a:r>
                    </a:p>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 environmental time. </a:t>
                      </a:r>
                    </a:p>
                    <a:p>
                      <a:pPr algn="just" rtl="0">
                        <a:lnSpc>
                          <a:spcPct val="115000"/>
                        </a:lnSpc>
                        <a:spcAft>
                          <a:spcPct val="0"/>
                        </a:spcAft>
                      </a:pPr>
                      <a:r>
                        <a:rPr lang="en-US" sz="1400" b="0" i="0" u="none" strike="noStrike">
                          <a:solidFill>
                            <a:srgbClr val="000000"/>
                          </a:solidFill>
                          <a:highlight>
                            <a:srgbClr val="000000">
                              <a:alpha val="0"/>
                            </a:srgbClr>
                          </a:highlight>
                          <a:latin typeface="Gill Sans MT"/>
                          <a:ea typeface="Times New Roman"/>
                          <a:cs typeface="Times New Roman"/>
                        </a:rPr>
                        <a:t>- the stability of the climate, seasonal fluctuations.</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1" i="0" u="none" strike="noStrike" baseline="0">
                          <a:solidFill>
                            <a:srgbClr val="003399"/>
                          </a:solidFill>
                          <a:highlight>
                            <a:srgbClr val="000000">
                              <a:alpha val="0"/>
                            </a:srgbClr>
                          </a:highlight>
                          <a:latin typeface="Gill Sans MT"/>
                          <a:ea typeface="Times New Roman"/>
                          <a:cs typeface="Times New Roman"/>
                        </a:rPr>
                        <a:t>Topic:  What are the threats to biodiversity?</a:t>
                      </a:r>
                    </a:p>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kern="1200">
                          <a:solidFill>
                            <a:srgbClr val="000000"/>
                          </a:solidFill>
                          <a:highlight>
                            <a:srgbClr val="000000">
                              <a:alpha val="0"/>
                            </a:srgbClr>
                          </a:highlight>
                          <a:latin typeface="Gill Sans MT"/>
                          <a:ea typeface="+mn-ea"/>
                          <a:cs typeface="+mn-cs"/>
                        </a:rPr>
                        <a:t>In addition to human economic activity, changes in natural conditions such as temperature changes, forest fires, melting of permafrost, drainage of wetlands, fluctuations in the level of the World Ocean, etc. have a significant impact on biodiversity. </a:t>
                      </a:r>
                      <a:endParaRPr lang="ru-RU" sz="1400" b="1" smtClean="0">
                        <a:solidFill>
                          <a:srgbClr val="003399"/>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36717">
                <a:tc>
                  <a:txBody>
                    <a:bodyPr/>
                    <a:lstStyle/>
                    <a:p>
                      <a:pPr algn="ctr" rtl="0">
                        <a:lnSpc>
                          <a:spcPct val="115000"/>
                        </a:lnSpc>
                        <a:spcAft>
                          <a:spcPct val="0"/>
                        </a:spcAft>
                      </a:pPr>
                      <a:r>
                        <a:rPr lang="en-US" sz="1800" b="1" i="0" u="none" strike="noStrike">
                          <a:solidFill>
                            <a:srgbClr val="003399"/>
                          </a:solidFill>
                          <a:highlight>
                            <a:srgbClr val="000000">
                              <a:alpha val="0"/>
                            </a:srgbClr>
                          </a:highlight>
                          <a:latin typeface="Arial Narrow"/>
                          <a:ea typeface="Times New Roman"/>
                          <a:cs typeface="Times New Roman"/>
                        </a:rPr>
                        <a:t>Question 4.</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endParaRPr lang="ru-RU" sz="1400" b="0" smtClean="0">
                        <a:solidFill>
                          <a:schemeClr val="tx1"/>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05361">
                <a:tc>
                  <a:txBody>
                    <a:bodyPr/>
                    <a:lstStyle/>
                    <a:p>
                      <a:pPr algn="just" rtl="0">
                        <a:lnSpc>
                          <a:spcPct val="115000"/>
                        </a:lnSpc>
                        <a:spcAft>
                          <a:spcPct val="0"/>
                        </a:spcAft>
                      </a:pPr>
                      <a:r>
                        <a:rPr lang="en-US" sz="1400" b="1" i="0" u="none" strike="noStrike" dirty="0" smtClean="0">
                          <a:solidFill>
                            <a:srgbClr val="003399"/>
                          </a:solidFill>
                          <a:highlight>
                            <a:srgbClr val="000000">
                              <a:alpha val="0"/>
                            </a:srgbClr>
                          </a:highlight>
                          <a:latin typeface="Gill Sans MT"/>
                          <a:ea typeface="Times New Roman"/>
                          <a:cs typeface="Times New Roman"/>
                        </a:rPr>
                        <a:t>Evolution </a:t>
                      </a:r>
                      <a:r>
                        <a:rPr lang="en-US" sz="1400" b="1" i="0" u="none" strike="noStrike" dirty="0">
                          <a:solidFill>
                            <a:srgbClr val="003399"/>
                          </a:solidFill>
                          <a:highlight>
                            <a:srgbClr val="000000">
                              <a:alpha val="0"/>
                            </a:srgbClr>
                          </a:highlight>
                          <a:latin typeface="Gill Sans MT"/>
                          <a:ea typeface="Times New Roman"/>
                          <a:cs typeface="Times New Roman"/>
                        </a:rPr>
                        <a:t>of biodiversity.</a:t>
                      </a:r>
                    </a:p>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kern="1200" dirty="0">
                          <a:solidFill>
                            <a:srgbClr val="000000"/>
                          </a:solidFill>
                          <a:highlight>
                            <a:srgbClr val="000000">
                              <a:alpha val="0"/>
                            </a:srgbClr>
                          </a:highlight>
                          <a:latin typeface="Gill Sans MT"/>
                          <a:ea typeface="+mn-ea"/>
                          <a:cs typeface="+mn-cs"/>
                        </a:rPr>
                        <a:t>In the history of the organic world, there were periods of growth and decline of biodiversity, when some groups of organisms entered the life, replacing others. </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1" i="0" u="none" strike="noStrike">
                          <a:solidFill>
                            <a:srgbClr val="003399"/>
                          </a:solidFill>
                          <a:highlight>
                            <a:srgbClr val="000000">
                              <a:alpha val="0"/>
                            </a:srgbClr>
                          </a:highlight>
                          <a:latin typeface="Gill Sans MT"/>
                          <a:ea typeface="Times New Roman"/>
                          <a:cs typeface="Times New Roman"/>
                        </a:rPr>
                        <a:t>Topic:  Great extinctions and climate change.</a:t>
                      </a:r>
                    </a:p>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kern="1200">
                          <a:solidFill>
                            <a:srgbClr val="000000"/>
                          </a:solidFill>
                          <a:highlight>
                            <a:srgbClr val="000000">
                              <a:alpha val="0"/>
                            </a:srgbClr>
                          </a:highlight>
                          <a:latin typeface="Gill Sans MT"/>
                          <a:ea typeface="+mn-ea"/>
                          <a:cs typeface="+mn-cs"/>
                        </a:rPr>
                        <a:t>There are five major "great extinctions" related to climate change.</a:t>
                      </a:r>
                      <a:r>
                        <a:rPr lang="en-US" sz="1400" b="0" i="0" u="none" strike="noStrike" baseline="0">
                          <a:solidFill>
                            <a:srgbClr val="000000"/>
                          </a:solidFill>
                          <a:highlight>
                            <a:srgbClr val="000000">
                              <a:alpha val="0"/>
                            </a:srgbClr>
                          </a:highlight>
                          <a:latin typeface="Gill Sans MT"/>
                          <a:ea typeface="Times New Roman"/>
                          <a:cs typeface="Times New Roman"/>
                        </a:rPr>
                        <a:t> </a:t>
                      </a:r>
                      <a:r>
                        <a:rPr lang="en-US" sz="1400" b="0" i="0" u="none" strike="noStrike" kern="1200">
                          <a:solidFill>
                            <a:srgbClr val="000000"/>
                          </a:solidFill>
                          <a:highlight>
                            <a:srgbClr val="000000">
                              <a:alpha val="0"/>
                            </a:srgbClr>
                          </a:highlight>
                          <a:latin typeface="Gill Sans MT"/>
                          <a:ea typeface="+mn-ea"/>
                          <a:cs typeface="+mn-cs"/>
                        </a:rPr>
                        <a:t>After the extinction, life was restored, but it wasn't at all like the old one. It took millions of years to restore.</a:t>
                      </a:r>
                      <a:endParaRPr lang="ru-RU" sz="1400" b="0" smtClean="0">
                        <a:solidFill>
                          <a:schemeClr val="tx1"/>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5602017" y="6425604"/>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6</a:t>
            </a:r>
            <a:endParaRPr lang="ru-RU" sz="1400"/>
          </a:p>
        </p:txBody>
      </p:sp>
    </p:spTree>
    <p:extLst>
      <p:ext uri="{BB962C8B-B14F-4D97-AF65-F5344CB8AC3E}">
        <p14:creationId xmlns="" xmlns:p14="http://schemas.microsoft.com/office/powerpoint/2010/main" val="41705385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5" name="TextBox 4"/>
          <p:cNvSpPr txBox="1"/>
          <p:nvPr/>
        </p:nvSpPr>
        <p:spPr>
          <a:xfrm>
            <a:off x="594050" y="1012296"/>
            <a:ext cx="2531287" cy="369332"/>
          </a:xfrm>
          <a:prstGeom prst="rect">
            <a:avLst/>
          </a:prstGeom>
          <a:noFill/>
        </p:spPr>
        <p:txBody>
          <a:bodyPr wrap="square" rtlCol="0">
            <a:noAutofit/>
          </a:bodyPr>
          <a:lstStyle/>
          <a:p>
            <a:pPr lvl="0" algn="just" rtl="0" fontAlgn="base">
              <a:spcBef>
                <a:spcPct val="0"/>
              </a:spcBef>
              <a:spcAft>
                <a:spcPct val="0"/>
              </a:spcAft>
            </a:pPr>
            <a:r>
              <a:rPr lang="en-US" sz="1800" b="1" i="0" u="none" strike="noStrike" dirty="0">
                <a:solidFill>
                  <a:srgbClr val="0070C0"/>
                </a:solidFill>
                <a:highlight>
                  <a:srgbClr val="000000">
                    <a:alpha val="0"/>
                  </a:srgbClr>
                </a:highlight>
                <a:latin typeface="Arial Narrow"/>
                <a:cs typeface="Arial"/>
              </a:rPr>
              <a:t>VI. Course of the lesson:</a:t>
            </a:r>
          </a:p>
        </p:txBody>
      </p:sp>
      <p:graphicFrame>
        <p:nvGraphicFramePr>
          <p:cNvPr id="10" name="Таблица 9"/>
          <p:cNvGraphicFramePr>
            <a:graphicFrameLocks noGrp="1"/>
          </p:cNvGraphicFramePr>
          <p:nvPr>
            <p:extLst>
              <p:ext uri="{D42A27DB-BD31-4B8C-83A1-F6EECF244321}">
                <p14:modId xmlns="" xmlns:p14="http://schemas.microsoft.com/office/powerpoint/2010/main" val="770298321"/>
              </p:ext>
            </p:extLst>
          </p:nvPr>
        </p:nvGraphicFramePr>
        <p:xfrm>
          <a:off x="691801" y="1372565"/>
          <a:ext cx="10957302" cy="4858707"/>
        </p:xfrm>
        <a:graphic>
          <a:graphicData uri="http://schemas.openxmlformats.org/drawingml/2006/table">
            <a:tbl>
              <a:tblPr/>
              <a:tblGrid>
                <a:gridCol w="5036023">
                  <a:extLst>
                    <a:ext uri="{9D8B030D-6E8A-4147-A177-3AD203B41FA5}">
                      <a16:colId xmlns="" xmlns:a16="http://schemas.microsoft.com/office/drawing/2014/main" val="20000"/>
                    </a:ext>
                  </a:extLst>
                </a:gridCol>
                <a:gridCol w="5921279">
                  <a:extLst>
                    <a:ext uri="{9D8B030D-6E8A-4147-A177-3AD203B41FA5}">
                      <a16:colId xmlns="" xmlns:a16="http://schemas.microsoft.com/office/drawing/2014/main" val="20001"/>
                    </a:ext>
                  </a:extLst>
                </a:gridCol>
              </a:tblGrid>
              <a:tr h="407762">
                <a:tc rowSpan="2">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dirty="0">
                          <a:solidFill>
                            <a:srgbClr val="2F5597"/>
                          </a:solidFill>
                          <a:highlight>
                            <a:srgbClr val="000000">
                              <a:alpha val="0"/>
                            </a:srgbClr>
                          </a:highlight>
                          <a:latin typeface="Arial Narrow"/>
                          <a:ea typeface="Times New Roman"/>
                          <a:cs typeface="Times New Roman"/>
                        </a:rPr>
                        <a:t>Question 5.</a:t>
                      </a:r>
                      <a:endParaRPr lang="ru-RU" sz="1800" b="1" i="0" dirty="0" smtClean="0">
                        <a:solidFill>
                          <a:schemeClr val="accent1">
                            <a:lumMod val="75000"/>
                          </a:schemeClr>
                        </a:solidFill>
                        <a:latin typeface="Arial Narrow"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rtl="0">
                        <a:lnSpc>
                          <a:spcPct val="115000"/>
                        </a:lnSpc>
                        <a:spcAft>
                          <a:spcPct val="0"/>
                        </a:spcAft>
                      </a:pPr>
                      <a:r>
                        <a:rPr lang="en-US" sz="1800" b="1" i="0" u="none" strike="noStrike">
                          <a:solidFill>
                            <a:srgbClr val="2F5597"/>
                          </a:solidFill>
                          <a:highlight>
                            <a:srgbClr val="000000">
                              <a:alpha val="0"/>
                            </a:srgbClr>
                          </a:highlight>
                          <a:latin typeface="Arial Narrow"/>
                          <a:ea typeface="Times New Roman"/>
                          <a:cs typeface="Times New Roman"/>
                        </a:rPr>
                        <a:t>Materials from the "Climate Box": </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90">
                <a:tc vMerge="1">
                  <a:txBody>
                    <a:bodyPr/>
                    <a:lstStyle/>
                    <a:p>
                      <a:pPr algn="ctr">
                        <a:lnSpc>
                          <a:spcPct val="115000"/>
                        </a:lnSpc>
                        <a:spcAft>
                          <a:spcPct val="0"/>
                        </a:spcAft>
                      </a:pPr>
                      <a:endParaRPr lang="ru-RU" sz="2400" b="1" i="0" smtClean="0">
                        <a:solidFill>
                          <a:schemeClr val="accent1">
                            <a:lumMod val="75000"/>
                          </a:schemeClr>
                        </a:solidFill>
                        <a:latin typeface="Arial Narrow"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ct val="0"/>
                        </a:spcBef>
                        <a:spcAft>
                          <a:spcPct val="0"/>
                        </a:spcAft>
                        <a:buClrTx/>
                        <a:buSzTx/>
                        <a:buFontTx/>
                        <a:buNone/>
                        <a:defRPr/>
                      </a:pPr>
                      <a:r>
                        <a:rPr lang="en-US" sz="1400" b="1" i="0" u="none" strike="noStrike" baseline="0">
                          <a:solidFill>
                            <a:srgbClr val="000099"/>
                          </a:solidFill>
                          <a:highlight>
                            <a:srgbClr val="000000">
                              <a:alpha val="0"/>
                            </a:srgbClr>
                          </a:highlight>
                          <a:latin typeface="Gill Sans MT"/>
                          <a:ea typeface="Times New Roman"/>
                          <a:cs typeface="Times New Roman"/>
                        </a:rPr>
                        <a:t>Section 2.2. How climate change affects plants and animals.</a:t>
                      </a:r>
                      <a:endParaRPr lang="ru-RU" sz="1400" b="1" i="0" smtClean="0">
                        <a:solidFill>
                          <a:srgbClr val="000099"/>
                        </a:solidFill>
                        <a:latin typeface="Arial Narrow" panose="020B0606020202030204" pitchFamily="34" charset="0"/>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771087">
                <a:tc>
                  <a:txBody>
                    <a:bodyPr/>
                    <a:lstStyle/>
                    <a:p>
                      <a:pPr algn="just" rtl="0">
                        <a:lnSpc>
                          <a:spcPct val="115000"/>
                        </a:lnSpc>
                        <a:spcAft>
                          <a:spcPct val="0"/>
                        </a:spcAft>
                      </a:pPr>
                      <a:r>
                        <a:rPr lang="en-US" sz="1400" b="1" i="0" u="none" strike="noStrike" dirty="0" smtClean="0">
                          <a:solidFill>
                            <a:srgbClr val="003399"/>
                          </a:solidFill>
                          <a:highlight>
                            <a:srgbClr val="000000">
                              <a:alpha val="0"/>
                            </a:srgbClr>
                          </a:highlight>
                          <a:latin typeface="Gill Sans MT"/>
                          <a:ea typeface="Times New Roman"/>
                          <a:cs typeface="Times New Roman"/>
                        </a:rPr>
                        <a:t>Decrease </a:t>
                      </a:r>
                      <a:r>
                        <a:rPr lang="en-US" sz="1400" b="1" i="0" u="none" strike="noStrike" dirty="0">
                          <a:solidFill>
                            <a:srgbClr val="003399"/>
                          </a:solidFill>
                          <a:highlight>
                            <a:srgbClr val="000000">
                              <a:alpha val="0"/>
                            </a:srgbClr>
                          </a:highlight>
                          <a:latin typeface="Gill Sans MT"/>
                          <a:ea typeface="Times New Roman"/>
                          <a:cs typeface="Times New Roman"/>
                        </a:rPr>
                        <a:t>in biodiversity under human influence.</a:t>
                      </a:r>
                    </a:p>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kern="1200" dirty="0">
                          <a:solidFill>
                            <a:srgbClr val="000000"/>
                          </a:solidFill>
                          <a:highlight>
                            <a:srgbClr val="000000">
                              <a:alpha val="0"/>
                            </a:srgbClr>
                          </a:highlight>
                          <a:latin typeface="Gill Sans MT"/>
                          <a:ea typeface="+mn-ea"/>
                          <a:cs typeface="+mn-cs"/>
                        </a:rPr>
                        <a:t>The extinction of animal species occurred throughout the history of the animal world, but this process was extremely slow, over geological periods of time. One of the major reasons for the decrease in biodiversity is the reduction of the total area of small species' habitat due to anthropogenic activities. This leads to a destructive chain-type reaction that begins with the probable loss of rare species. The rarity of a species is the best indicator of its vulnerability. </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1" i="0" u="none" strike="noStrike">
                          <a:solidFill>
                            <a:srgbClr val="003399"/>
                          </a:solidFill>
                          <a:highlight>
                            <a:srgbClr val="000000">
                              <a:alpha val="0"/>
                            </a:srgbClr>
                          </a:highlight>
                          <a:latin typeface="Gill Sans MT"/>
                          <a:ea typeface="Times New Roman"/>
                          <a:cs typeface="Times New Roman"/>
                        </a:rPr>
                        <a:t>Topic:  Which of the animals before the other responds to climate change.</a:t>
                      </a:r>
                    </a:p>
                    <a:p>
                      <a:pPr marL="0" marR="0" indent="0" algn="just" defTabSz="914400" rtl="0" eaLnBrk="1" fontAlgn="auto" latinLnBrk="0" hangingPunct="1">
                        <a:lnSpc>
                          <a:spcPct val="115000"/>
                        </a:lnSpc>
                        <a:spcBef>
                          <a:spcPct val="0"/>
                        </a:spcBef>
                        <a:spcAft>
                          <a:spcPct val="0"/>
                        </a:spcAft>
                        <a:buClrTx/>
                        <a:buSzTx/>
                        <a:buFontTx/>
                        <a:buNone/>
                        <a:defRPr/>
                      </a:pPr>
                      <a:r>
                        <a:rPr lang="en-US" sz="1400" b="0" i="0" u="none" strike="noStrike">
                          <a:solidFill>
                            <a:srgbClr val="000000"/>
                          </a:solidFill>
                          <a:highlight>
                            <a:srgbClr val="000000">
                              <a:alpha val="0"/>
                            </a:srgbClr>
                          </a:highlight>
                          <a:latin typeface="Gill Sans MT"/>
                          <a:ea typeface="Times New Roman"/>
                          <a:cs typeface="Times New Roman"/>
                        </a:rPr>
                        <a:t>In the last century, under the influence of human activity and dramatic climate change, the rate of extinction of species across the planet is many times higher than natural. Examples: the reduction of the Northern Polar ice cap threatens the population of polar bears, seals, Arctic foxes and other Arctic animals. The habitats of tundra animals such as deer and lemmings are changing. In other parts of the world, lakes and small rivers disappear, forest belts dry up, and plains burn out earlier than usual. All this is a threat to some species.</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9912">
                <a:tc>
                  <a:txBody>
                    <a:body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en-US" sz="1800" b="1" i="0" u="none" strike="noStrike" kern="1200" cap="none" spc="0" normalizeH="0" baseline="0" noProof="0">
                          <a:solidFill>
                            <a:srgbClr val="2F5597"/>
                          </a:solidFill>
                          <a:highlight>
                            <a:srgbClr val="000000">
                              <a:alpha val="0"/>
                            </a:srgbClr>
                          </a:highlight>
                          <a:uLnTx/>
                          <a:uFillTx/>
                          <a:latin typeface="Arial Narrow"/>
                          <a:ea typeface="Times New Roman"/>
                          <a:cs typeface="Times New Roman"/>
                        </a:rPr>
                        <a:t>Question 6.</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Tx/>
                        <a:buNone/>
                        <a:defRPr/>
                      </a:pPr>
                      <a:endParaRPr lang="ru-RU" sz="1400" b="0" smtClean="0">
                        <a:solidFill>
                          <a:schemeClr val="tx1"/>
                        </a:solidFill>
                        <a:latin typeface="+mn-lt"/>
                        <a:ea typeface="Times New Roman"/>
                        <a:cs typeface="Times New Roman" pitchFamily="18" charset="0"/>
                      </a:endParaRP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05361">
                <a:tc>
                  <a:txBody>
                    <a:bodyPr/>
                    <a:lstStyle/>
                    <a:p>
                      <a:pPr marL="0" marR="0" indent="0" algn="just" defTabSz="914400" rtl="0" eaLnBrk="1" fontAlgn="auto" latinLnBrk="0" hangingPunct="1">
                        <a:lnSpc>
                          <a:spcPct val="115000"/>
                        </a:lnSpc>
                        <a:spcBef>
                          <a:spcPct val="0"/>
                        </a:spcBef>
                        <a:spcAft>
                          <a:spcPct val="0"/>
                        </a:spcAft>
                        <a:buClrTx/>
                        <a:buSzTx/>
                        <a:buFontTx/>
                        <a:buNone/>
                        <a:defRPr/>
                      </a:pPr>
                      <a:r>
                        <a:rPr lang="en-US" sz="1400" b="1" i="0" u="none" strike="noStrike" dirty="0" smtClean="0">
                          <a:solidFill>
                            <a:srgbClr val="003399"/>
                          </a:solidFill>
                          <a:highlight>
                            <a:srgbClr val="000000">
                              <a:alpha val="0"/>
                            </a:srgbClr>
                          </a:highlight>
                          <a:latin typeface="Gill Sans MT"/>
                          <a:ea typeface="Times New Roman"/>
                          <a:cs typeface="Times New Roman"/>
                        </a:rPr>
                        <a:t>How </a:t>
                      </a:r>
                      <a:r>
                        <a:rPr lang="en-US" sz="1400" b="1" i="0" u="none" strike="noStrike" dirty="0">
                          <a:solidFill>
                            <a:srgbClr val="003399"/>
                          </a:solidFill>
                          <a:highlight>
                            <a:srgbClr val="000000">
                              <a:alpha val="0"/>
                            </a:srgbClr>
                          </a:highlight>
                          <a:latin typeface="Gill Sans MT"/>
                          <a:ea typeface="Times New Roman"/>
                          <a:cs typeface="Times New Roman"/>
                        </a:rPr>
                        <a:t>to preserve biodiversity.</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ct val="0"/>
                        </a:spcBef>
                        <a:spcAft>
                          <a:spcPct val="0"/>
                        </a:spcAft>
                        <a:buClrTx/>
                        <a:buSzTx/>
                        <a:buFont typeface="Wingdings" pitchFamily="2" charset="2"/>
                        <a:buNone/>
                        <a:defRPr/>
                      </a:pPr>
                      <a:r>
                        <a:rPr lang="en-US" sz="1400" b="1" i="0" u="none" strike="noStrike" dirty="0" smtClean="0">
                          <a:solidFill>
                            <a:srgbClr val="003399"/>
                          </a:solidFill>
                          <a:highlight>
                            <a:srgbClr val="000000">
                              <a:alpha val="0"/>
                            </a:srgbClr>
                          </a:highlight>
                          <a:latin typeface="Gill Sans MT"/>
                          <a:ea typeface="Times New Roman"/>
                          <a:cs typeface="Times New Roman"/>
                        </a:rPr>
                        <a:t>Topics:</a:t>
                      </a:r>
                    </a:p>
                    <a:p>
                      <a:pPr marL="0" marR="0" indent="0" algn="just" defTabSz="914400" rtl="0" eaLnBrk="1" fontAlgn="auto" latinLnBrk="0" hangingPunct="1">
                        <a:lnSpc>
                          <a:spcPct val="115000"/>
                        </a:lnSpc>
                        <a:spcBef>
                          <a:spcPct val="0"/>
                        </a:spcBef>
                        <a:spcAft>
                          <a:spcPct val="0"/>
                        </a:spcAft>
                        <a:buClrTx/>
                        <a:buSzTx/>
                        <a:buFont typeface="Wingdings" pitchFamily="2" charset="2"/>
                        <a:buNone/>
                        <a:defRPr/>
                      </a:pPr>
                      <a:r>
                        <a:rPr lang="en-US" sz="1400" b="0" i="0" u="none" strike="noStrike" dirty="0" smtClean="0">
                          <a:solidFill>
                            <a:srgbClr val="000000"/>
                          </a:solidFill>
                          <a:highlight>
                            <a:srgbClr val="000000">
                              <a:alpha val="0"/>
                            </a:srgbClr>
                          </a:highlight>
                          <a:latin typeface="Gill Sans MT"/>
                          <a:ea typeface="Times New Roman"/>
                          <a:cs typeface="Times New Roman"/>
                        </a:rPr>
                        <a:t>How </a:t>
                      </a:r>
                      <a:r>
                        <a:rPr lang="en-US" sz="1400" b="0" i="0" u="none" strike="noStrike" dirty="0">
                          <a:solidFill>
                            <a:srgbClr val="000000"/>
                          </a:solidFill>
                          <a:highlight>
                            <a:srgbClr val="000000">
                              <a:alpha val="0"/>
                            </a:srgbClr>
                          </a:highlight>
                          <a:latin typeface="Gill Sans MT"/>
                          <a:ea typeface="Times New Roman"/>
                          <a:cs typeface="Times New Roman"/>
                        </a:rPr>
                        <a:t>to preserve biodiversity. National park. Wildlife reserves.</a:t>
                      </a:r>
                    </a:p>
                    <a:p>
                      <a:pPr marL="0" marR="0" indent="0" algn="just" defTabSz="914400" rtl="0" eaLnBrk="1" fontAlgn="auto" latinLnBrk="0" hangingPunct="1">
                        <a:lnSpc>
                          <a:spcPct val="115000"/>
                        </a:lnSpc>
                        <a:spcBef>
                          <a:spcPct val="0"/>
                        </a:spcBef>
                        <a:spcAft>
                          <a:spcPct val="0"/>
                        </a:spcAft>
                        <a:buClrTx/>
                        <a:buSzTx/>
                        <a:buFont typeface="Wingdings" pitchFamily="2" charset="2"/>
                        <a:buNone/>
                        <a:defRPr/>
                      </a:pPr>
                      <a:r>
                        <a:rPr lang="en-US" sz="1400" b="0" i="0" u="none" strike="noStrike" dirty="0">
                          <a:solidFill>
                            <a:srgbClr val="000000"/>
                          </a:solidFill>
                          <a:highlight>
                            <a:srgbClr val="000000">
                              <a:alpha val="0"/>
                            </a:srgbClr>
                          </a:highlight>
                          <a:latin typeface="Gill Sans MT"/>
                          <a:ea typeface="Times New Roman"/>
                          <a:cs typeface="Times New Roman"/>
                        </a:rPr>
                        <a:t>Ecotourism: harmony of nature and man. What is the Red Line and what is it for?</a:t>
                      </a:r>
                    </a:p>
                  </a:txBody>
                  <a:tcPr marL="64724" marR="6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5602017" y="6425604"/>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7</a:t>
            </a:r>
            <a:endParaRPr lang="ru-RU" sz="1400"/>
          </a:p>
        </p:txBody>
      </p:sp>
    </p:spTree>
    <p:extLst>
      <p:ext uri="{BB962C8B-B14F-4D97-AF65-F5344CB8AC3E}">
        <p14:creationId xmlns="" xmlns:p14="http://schemas.microsoft.com/office/powerpoint/2010/main" val="41705385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82" y="-28969"/>
            <a:ext cx="12184618" cy="1794437"/>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6074343"/>
            <a:ext cx="12184618" cy="783658"/>
          </a:xfrm>
          <a:prstGeom prst="rect">
            <a:avLst/>
          </a:prstGeom>
        </p:spPr>
      </p:pic>
      <p:sp>
        <p:nvSpPr>
          <p:cNvPr id="5" name="TextBox 4"/>
          <p:cNvSpPr txBox="1"/>
          <p:nvPr/>
        </p:nvSpPr>
        <p:spPr>
          <a:xfrm>
            <a:off x="756062" y="1880253"/>
            <a:ext cx="5961733" cy="369332"/>
          </a:xfrm>
          <a:prstGeom prst="rect">
            <a:avLst/>
          </a:prstGeom>
          <a:noFill/>
        </p:spPr>
        <p:txBody>
          <a:bodyPr wrap="square" rtlCol="0">
            <a:noAutofit/>
          </a:bodyPr>
          <a:lstStyle/>
          <a:p>
            <a:pPr rtl="0"/>
            <a:r>
              <a:rPr lang="en-US" sz="1800" b="1" i="0" u="none" strike="noStrike" dirty="0">
                <a:solidFill>
                  <a:srgbClr val="4472C4"/>
                </a:solidFill>
                <a:highlight>
                  <a:srgbClr val="000000">
                    <a:alpha val="0"/>
                  </a:srgbClr>
                </a:highlight>
                <a:latin typeface="Arial Narrow"/>
              </a:rPr>
              <a:t>VII. Solve a situational problem to </a:t>
            </a:r>
            <a:r>
              <a:rPr lang="en-US" sz="1800" b="1" i="0" u="none" strike="noStrike" dirty="0" smtClean="0">
                <a:solidFill>
                  <a:srgbClr val="4472C4"/>
                </a:solidFill>
                <a:highlight>
                  <a:srgbClr val="000000">
                    <a:alpha val="0"/>
                  </a:srgbClr>
                </a:highlight>
                <a:latin typeface="Arial Narrow"/>
              </a:rPr>
              <a:t>solidify </a:t>
            </a:r>
            <a:r>
              <a:rPr lang="en-US" sz="1800" b="1" i="0" u="none" strike="noStrike" dirty="0">
                <a:solidFill>
                  <a:srgbClr val="4472C4"/>
                </a:solidFill>
                <a:highlight>
                  <a:srgbClr val="000000">
                    <a:alpha val="0"/>
                  </a:srgbClr>
                </a:highlight>
                <a:latin typeface="Arial Narrow"/>
              </a:rPr>
              <a:t>the material. </a:t>
            </a:r>
          </a:p>
        </p:txBody>
      </p:sp>
      <p:sp>
        <p:nvSpPr>
          <p:cNvPr id="12" name="TextBox 11"/>
          <p:cNvSpPr txBox="1"/>
          <p:nvPr/>
        </p:nvSpPr>
        <p:spPr>
          <a:xfrm>
            <a:off x="698665" y="3878618"/>
            <a:ext cx="10402784" cy="1661993"/>
          </a:xfrm>
          <a:prstGeom prst="rect">
            <a:avLst/>
          </a:prstGeom>
          <a:noFill/>
        </p:spPr>
        <p:txBody>
          <a:bodyPr wrap="square" rtlCol="0">
            <a:noAutofit/>
          </a:bodyPr>
          <a:lstStyle/>
          <a:p>
            <a:pPr indent="534988" algn="just" rtl="0"/>
            <a:r>
              <a:rPr lang="en-US" sz="1800" b="1" i="0" u="none" strike="noStrike" dirty="0">
                <a:solidFill>
                  <a:srgbClr val="0070C0"/>
                </a:solidFill>
                <a:highlight>
                  <a:srgbClr val="000000">
                    <a:alpha val="0"/>
                  </a:srgbClr>
                </a:highlight>
                <a:latin typeface="Arial Narrow"/>
              </a:rPr>
              <a:t>Situational </a:t>
            </a:r>
            <a:r>
              <a:rPr lang="en-US" sz="1800" b="1" i="0" u="none" strike="noStrike" dirty="0" smtClean="0">
                <a:solidFill>
                  <a:srgbClr val="0070C0"/>
                </a:solidFill>
                <a:highlight>
                  <a:srgbClr val="000000">
                    <a:alpha val="0"/>
                  </a:srgbClr>
                </a:highlight>
                <a:latin typeface="Arial Narrow"/>
              </a:rPr>
              <a:t>issue:</a:t>
            </a:r>
          </a:p>
          <a:p>
            <a:pPr algn="just" rtl="0"/>
            <a:r>
              <a:rPr lang="en-US" sz="1400" b="0" i="0" u="none" strike="noStrike" dirty="0" smtClean="0">
                <a:highlight>
                  <a:srgbClr val="000000">
                    <a:alpha val="0"/>
                  </a:srgbClr>
                </a:highlight>
                <a:latin typeface="Gill Sans MT"/>
              </a:rPr>
              <a:t>By </a:t>
            </a:r>
            <a:r>
              <a:rPr lang="en-US" sz="1400" b="0" i="0" u="none" strike="noStrike" dirty="0">
                <a:highlight>
                  <a:srgbClr val="000000">
                    <a:alpha val="0"/>
                  </a:srgbClr>
                </a:highlight>
                <a:latin typeface="Gill Sans MT"/>
              </a:rPr>
              <a:t>moving polar bears, scientists can most clearly assess how the climate is changing. Analysis of the bears movement showed that they clock up about 80-100 kilometers per month, moving mainly along the coasts, and they go no further than one or two kilometers inside the continents. But the appearance of some of them has been repeatedly noticed. </a:t>
            </a:r>
          </a:p>
          <a:p>
            <a:pPr algn="just" rtl="0"/>
            <a:r>
              <a:rPr lang="en-US" sz="1400" b="0" i="0" u="none" strike="noStrike" dirty="0">
                <a:highlight>
                  <a:srgbClr val="000000">
                    <a:alpha val="0"/>
                  </a:srgbClr>
                </a:highlight>
                <a:latin typeface="Gill Sans MT"/>
              </a:rPr>
              <a:t>How can this behavior of polar bears be explained?</a:t>
            </a:r>
          </a:p>
          <a:p>
            <a:pPr algn="just" rtl="0"/>
            <a:r>
              <a:rPr lang="en-US" sz="1400" b="0" i="0" u="none" strike="noStrike" dirty="0">
                <a:highlight>
                  <a:srgbClr val="000000">
                    <a:alpha val="0"/>
                  </a:srgbClr>
                </a:highlight>
                <a:latin typeface="Gill Sans MT"/>
              </a:rPr>
              <a:t>What is the threat to their population? </a:t>
            </a:r>
          </a:p>
        </p:txBody>
      </p:sp>
      <p:sp>
        <p:nvSpPr>
          <p:cNvPr id="6" name="TextBox 5"/>
          <p:cNvSpPr txBox="1"/>
          <p:nvPr/>
        </p:nvSpPr>
        <p:spPr>
          <a:xfrm>
            <a:off x="756062" y="2427848"/>
            <a:ext cx="10402784" cy="1446550"/>
          </a:xfrm>
          <a:prstGeom prst="rect">
            <a:avLst/>
          </a:prstGeom>
          <a:noFill/>
        </p:spPr>
        <p:txBody>
          <a:bodyPr wrap="square" rtlCol="0">
            <a:noAutofit/>
          </a:bodyPr>
          <a:lstStyle/>
          <a:p>
            <a:pPr indent="534988" algn="just" rtl="0"/>
            <a:r>
              <a:rPr lang="en-US" sz="1400" b="0" i="0" u="none" strike="noStrike" dirty="0">
                <a:highlight>
                  <a:srgbClr val="000000">
                    <a:alpha val="0"/>
                  </a:srgbClr>
                </a:highlight>
                <a:latin typeface="Gill Sans MT"/>
              </a:rPr>
              <a:t> </a:t>
            </a:r>
            <a:r>
              <a:rPr lang="en-US" sz="1800" b="1" i="0" u="none" strike="noStrike" dirty="0">
                <a:solidFill>
                  <a:srgbClr val="0070C0"/>
                </a:solidFill>
                <a:highlight>
                  <a:srgbClr val="000000">
                    <a:alpha val="0"/>
                  </a:srgbClr>
                </a:highlight>
                <a:latin typeface="Arial Narrow"/>
              </a:rPr>
              <a:t>Questionnaire:</a:t>
            </a:r>
          </a:p>
          <a:p>
            <a:pPr marL="342900" indent="-342900" rtl="0">
              <a:buAutoNum type="arabicPeriod"/>
            </a:pPr>
            <a:r>
              <a:rPr lang="en-US" sz="1400" b="0" i="0" u="none" strike="noStrike" dirty="0" smtClean="0">
                <a:highlight>
                  <a:srgbClr val="000000">
                    <a:alpha val="0"/>
                  </a:srgbClr>
                </a:highlight>
                <a:latin typeface="Gill Sans MT"/>
              </a:rPr>
              <a:t>What </a:t>
            </a:r>
            <a:r>
              <a:rPr lang="en-US" sz="1400" b="0" i="0" u="none" strike="noStrike" dirty="0">
                <a:highlight>
                  <a:srgbClr val="000000">
                    <a:alpha val="0"/>
                  </a:srgbClr>
                </a:highlight>
                <a:latin typeface="Gill Sans MT"/>
              </a:rPr>
              <a:t>is biodiversity?</a:t>
            </a:r>
          </a:p>
          <a:p>
            <a:pPr marL="342900" indent="-342900" rtl="0">
              <a:buAutoNum type="arabicPeriod"/>
            </a:pPr>
            <a:r>
              <a:rPr lang="en-US" sz="1400" b="0" i="0" u="none" strike="noStrike" dirty="0">
                <a:highlight>
                  <a:srgbClr val="000000">
                    <a:alpha val="0"/>
                  </a:srgbClr>
                </a:highlight>
                <a:latin typeface="Gill Sans MT"/>
              </a:rPr>
              <a:t>What are the factors that affect biodiversity?</a:t>
            </a:r>
          </a:p>
          <a:p>
            <a:pPr marL="342900" indent="-342900" rtl="0">
              <a:buAutoNum type="arabicPeriod"/>
            </a:pPr>
            <a:r>
              <a:rPr lang="en-US" sz="1400" b="0" i="0" u="none" strike="noStrike" dirty="0">
                <a:highlight>
                  <a:srgbClr val="000000">
                    <a:alpha val="0"/>
                  </a:srgbClr>
                </a:highlight>
                <a:latin typeface="Gill Sans MT"/>
              </a:rPr>
              <a:t>How does biodiversity decrease under human influence?</a:t>
            </a:r>
          </a:p>
          <a:p>
            <a:pPr marL="342900" indent="-342900" rtl="0">
              <a:buAutoNum type="arabicPeriod" startAt="4"/>
            </a:pPr>
            <a:r>
              <a:rPr lang="en-US" sz="1400" b="0" i="0" u="none" strike="noStrike" dirty="0" smtClean="0">
                <a:highlight>
                  <a:srgbClr val="000000">
                    <a:alpha val="0"/>
                  </a:srgbClr>
                </a:highlight>
                <a:latin typeface="Gill Sans MT"/>
              </a:rPr>
              <a:t>How </a:t>
            </a:r>
            <a:r>
              <a:rPr lang="en-US" sz="1400" b="0" i="0" u="none" strike="noStrike" dirty="0">
                <a:highlight>
                  <a:srgbClr val="000000">
                    <a:alpha val="0"/>
                  </a:srgbClr>
                </a:highlight>
                <a:latin typeface="Gill Sans MT"/>
              </a:rPr>
              <a:t>to preserve biodiversity.</a:t>
            </a:r>
          </a:p>
          <a:p>
            <a:pPr indent="534988" algn="just"/>
            <a:endParaRPr lang="ru-RU" sz="1400" dirty="0" smtClean="0"/>
          </a:p>
        </p:txBody>
      </p:sp>
      <p:sp>
        <p:nvSpPr>
          <p:cNvPr id="7" name="TextBox 6"/>
          <p:cNvSpPr txBox="1"/>
          <p:nvPr/>
        </p:nvSpPr>
        <p:spPr>
          <a:xfrm>
            <a:off x="5602017" y="6425604"/>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8</a:t>
            </a:r>
            <a:endParaRPr lang="ru-RU" sz="1400"/>
          </a:p>
        </p:txBody>
      </p:sp>
    </p:spTree>
    <p:extLst>
      <p:ext uri="{BB962C8B-B14F-4D97-AF65-F5344CB8AC3E}">
        <p14:creationId xmlns="" xmlns:p14="http://schemas.microsoft.com/office/powerpoint/2010/main" val="21345543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84618" cy="1794437"/>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6074343"/>
            <a:ext cx="12184618" cy="783658"/>
          </a:xfrm>
          <a:prstGeom prst="rect">
            <a:avLst/>
          </a:prstGeom>
        </p:spPr>
      </p:pic>
      <p:sp>
        <p:nvSpPr>
          <p:cNvPr id="5" name="TextBox 4"/>
          <p:cNvSpPr txBox="1"/>
          <p:nvPr/>
        </p:nvSpPr>
        <p:spPr>
          <a:xfrm>
            <a:off x="717808" y="1969961"/>
            <a:ext cx="5961733" cy="369332"/>
          </a:xfrm>
          <a:prstGeom prst="rect">
            <a:avLst/>
          </a:prstGeom>
          <a:noFill/>
        </p:spPr>
        <p:txBody>
          <a:bodyPr wrap="square" rtlCol="0">
            <a:noAutofit/>
          </a:bodyPr>
          <a:lstStyle/>
          <a:p>
            <a:pPr rtl="0"/>
            <a:r>
              <a:rPr lang="en-US" sz="1800" b="1" i="0" u="none" strike="noStrike" dirty="0">
                <a:solidFill>
                  <a:srgbClr val="4472C4"/>
                </a:solidFill>
                <a:highlight>
                  <a:srgbClr val="000000">
                    <a:alpha val="0"/>
                  </a:srgbClr>
                </a:highlight>
                <a:latin typeface="Arial Narrow"/>
              </a:rPr>
              <a:t>VII. Solve a situational problem to </a:t>
            </a:r>
            <a:r>
              <a:rPr lang="en-US" sz="1800" b="1" i="0" u="none" strike="noStrike" dirty="0" smtClean="0">
                <a:solidFill>
                  <a:srgbClr val="4472C4"/>
                </a:solidFill>
                <a:highlight>
                  <a:srgbClr val="000000">
                    <a:alpha val="0"/>
                  </a:srgbClr>
                </a:highlight>
                <a:latin typeface="Arial Narrow"/>
              </a:rPr>
              <a:t>solidify </a:t>
            </a:r>
            <a:r>
              <a:rPr lang="en-US" sz="1800" b="1" i="0" u="none" strike="noStrike" dirty="0">
                <a:solidFill>
                  <a:srgbClr val="4472C4"/>
                </a:solidFill>
                <a:highlight>
                  <a:srgbClr val="000000">
                    <a:alpha val="0"/>
                  </a:srgbClr>
                </a:highlight>
                <a:latin typeface="Arial Narrow"/>
              </a:rPr>
              <a:t>the material. </a:t>
            </a:r>
          </a:p>
        </p:txBody>
      </p:sp>
      <p:sp>
        <p:nvSpPr>
          <p:cNvPr id="12" name="TextBox 11"/>
          <p:cNvSpPr txBox="1"/>
          <p:nvPr/>
        </p:nvSpPr>
        <p:spPr>
          <a:xfrm>
            <a:off x="717808" y="2628877"/>
            <a:ext cx="5267504" cy="3754874"/>
          </a:xfrm>
          <a:prstGeom prst="rect">
            <a:avLst/>
          </a:prstGeom>
          <a:noFill/>
        </p:spPr>
        <p:txBody>
          <a:bodyPr wrap="square" rtlCol="0">
            <a:noAutofit/>
          </a:bodyPr>
          <a:lstStyle/>
          <a:p>
            <a:pPr indent="450850" rtl="0"/>
            <a:r>
              <a:rPr lang="en-US" sz="1800" b="1" i="0" u="none" strike="noStrike" dirty="0">
                <a:solidFill>
                  <a:srgbClr val="0070C0"/>
                </a:solidFill>
                <a:highlight>
                  <a:srgbClr val="000000">
                    <a:alpha val="0"/>
                  </a:srgbClr>
                </a:highlight>
                <a:latin typeface="Arial Narrow"/>
              </a:rPr>
              <a:t>Correct answer.  Argument.</a:t>
            </a:r>
          </a:p>
          <a:p>
            <a:pPr algn="just" rtl="0"/>
            <a:r>
              <a:rPr lang="en-US" sz="1400" b="0" i="0" u="none" strike="noStrike" dirty="0">
                <a:highlight>
                  <a:srgbClr val="000000">
                    <a:alpha val="0"/>
                  </a:srgbClr>
                </a:highlight>
                <a:latin typeface="Gill Sans MT"/>
              </a:rPr>
              <a:t>The main food for polar bears is a seal on an ice floe. They don't really need land, they just build dens on it and breed their offspring. But the ice is rapidly melting, retreating from the coastline further and further. And all the longer the sea is free of ice. Bears are not adapted to hunting in water. They have to look for food on the shore, something's like dead birds, eggs of small animals. Despite the fact that polar bears are still trying not to go deep into the continents, hunger is increasingly forcing them to look for food wherever it's possible. </a:t>
            </a:r>
          </a:p>
          <a:p>
            <a:pPr algn="just" rtl="0"/>
            <a:r>
              <a:rPr lang="en-US" sz="1400" b="0" i="0" u="none" strike="noStrike" dirty="0">
                <a:highlight>
                  <a:srgbClr val="000000">
                    <a:alpha val="0"/>
                  </a:srgbClr>
                </a:highlight>
                <a:latin typeface="Gill Sans MT"/>
              </a:rPr>
              <a:t>These factors make the polar bear population vulnerable to warming and can lead to a severe decline in numbers, and possibly complete extinction. </a:t>
            </a:r>
          </a:p>
          <a:p>
            <a:endParaRPr lang="ru-RU" sz="2400" b="1" dirty="0" smtClean="0">
              <a:solidFill>
                <a:srgbClr val="0070C0"/>
              </a:solidFill>
              <a:latin typeface="Arial Narrow" panose="020B0606020202030204" pitchFamily="34" charset="0"/>
            </a:endParaRPr>
          </a:p>
        </p:txBody>
      </p:sp>
      <p:pic>
        <p:nvPicPr>
          <p:cNvPr id="2050" name="Picture 2" descr="D:\Users\user\Desktop\фото през. уроки\0141.jpg"/>
          <p:cNvPicPr>
            <a:picLocks noChangeAspect="1" noChangeArrowheads="1"/>
          </p:cNvPicPr>
          <p:nvPr/>
        </p:nvPicPr>
        <p:blipFill>
          <a:blip r:embed="rId5" cstate="print"/>
          <a:stretch>
            <a:fillRect/>
          </a:stretch>
        </p:blipFill>
        <p:spPr bwMode="auto">
          <a:xfrm>
            <a:off x="6703119" y="1855241"/>
            <a:ext cx="4791350" cy="4214483"/>
          </a:xfrm>
          <a:prstGeom prst="rect">
            <a:avLst/>
          </a:prstGeom>
          <a:noFill/>
        </p:spPr>
      </p:pic>
      <p:sp>
        <p:nvSpPr>
          <p:cNvPr id="7" name="TextBox 6"/>
          <p:cNvSpPr txBox="1"/>
          <p:nvPr/>
        </p:nvSpPr>
        <p:spPr>
          <a:xfrm>
            <a:off x="5602017" y="6425604"/>
            <a:ext cx="740979" cy="307777"/>
          </a:xfrm>
          <a:prstGeom prst="rect">
            <a:avLst/>
          </a:prstGeom>
          <a:noFill/>
        </p:spPr>
        <p:txBody>
          <a:bodyPr wrap="square" rtlCol="0">
            <a:noAutofit/>
          </a:bodyPr>
          <a:lstStyle/>
          <a:p>
            <a:pPr algn="ctr" rtl="0"/>
            <a:r>
              <a:rPr lang="en-US" sz="1400" b="0" i="0" u="none" strike="noStrike">
                <a:highlight>
                  <a:srgbClr val="000000">
                    <a:alpha val="0"/>
                  </a:srgbClr>
                </a:highlight>
                <a:latin typeface="Gill Sans MT"/>
              </a:rPr>
              <a:t>9</a:t>
            </a:r>
            <a:endParaRPr lang="ru-RU" sz="1400"/>
          </a:p>
        </p:txBody>
      </p:sp>
    </p:spTree>
    <p:extLst>
      <p:ext uri="{BB962C8B-B14F-4D97-AF65-F5344CB8AC3E}">
        <p14:creationId xmlns="" xmlns:p14="http://schemas.microsoft.com/office/powerpoint/2010/main" val="21345543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1.14"/>
  <p:tag name="AS_TITLE" val="Aspose.Slides for .NET 4.0 Client Profile"/>
  <p:tag name="AS_VERSION" val="19.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y Custom Fonts">
      <a:majorFont>
        <a:latin typeface="Rockwell"/>
        <a:ea typeface="Arial"/>
        <a:cs typeface="Arial"/>
      </a:majorFont>
      <a:minorFont>
        <a:latin typeface="Gill Sans M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2566</Words>
  <Application>Microsoft Office PowerPoint</Application>
  <PresentationFormat>Произвольный</PresentationFormat>
  <Paragraphs>153</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Wellington-Moore</dc:creator>
  <cp:lastModifiedBy>Пользователь Windows</cp:lastModifiedBy>
  <cp:revision>164</cp:revision>
  <cp:lastPrinted>2019-06-12T03:23:42Z</cp:lastPrinted>
  <dcterms:created xsi:type="dcterms:W3CDTF">2019-06-11T05:06:37Z</dcterms:created>
  <dcterms:modified xsi:type="dcterms:W3CDTF">2020-10-01T07:43:11Z</dcterms:modified>
</cp:coreProperties>
</file>