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16" r:id="rId2"/>
    <p:sldId id="423" r:id="rId3"/>
    <p:sldId id="424" r:id="rId4"/>
    <p:sldId id="425" r:id="rId5"/>
    <p:sldId id="426" r:id="rId6"/>
    <p:sldId id="427" r:id="rId7"/>
    <p:sldId id="428" r:id="rId8"/>
    <p:sldId id="429" r:id="rId9"/>
    <p:sldId id="437" r:id="rId10"/>
    <p:sldId id="438" r:id="rId11"/>
    <p:sldId id="443" r:id="rId12"/>
    <p:sldId id="441" r:id="rId13"/>
    <p:sldId id="431" r:id="rId14"/>
    <p:sldId id="433" r:id="rId15"/>
    <p:sldId id="434" r:id="rId16"/>
    <p:sldId id="435" r:id="rId17"/>
    <p:sldId id="436" r:id="rId18"/>
    <p:sldId id="445" r:id="rId19"/>
    <p:sldId id="444"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F8A"/>
    <a:srgbClr val="0062AC"/>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98029" autoAdjust="0"/>
  </p:normalViewPr>
  <p:slideViewPr>
    <p:cSldViewPr snapToGrid="0">
      <p:cViewPr>
        <p:scale>
          <a:sx n="60" d="100"/>
          <a:sy n="60" d="100"/>
        </p:scale>
        <p:origin x="-948" y="-180"/>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0E771E-502B-4D6D-86C2-B7254F656D24}" type="datetimeFigureOut">
              <a:rPr lang="en-US" smtClean="0"/>
              <a:pPr/>
              <a:t>10/1/2020</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27B1AA-4574-4822-8670-9389C2249636}" type="slidenum">
              <a:rPr lang="en-US" smtClean="0"/>
              <a:pPr/>
              <a:t>‹#›</a:t>
            </a:fld>
            <a:endParaRPr lang="en-US"/>
          </a:p>
        </p:txBody>
      </p:sp>
    </p:spTree>
    <p:extLst>
      <p:ext uri="{BB962C8B-B14F-4D97-AF65-F5344CB8AC3E}">
        <p14:creationId xmlns="" xmlns:p14="http://schemas.microsoft.com/office/powerpoint/2010/main" val="98510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54914D50-9ABC-4242-8011-E3B5ED9AB960}" type="datetimeFigureOut">
              <a:rPr lang="en-GB" smtClean="0"/>
              <a:pPr/>
              <a:t>01/10/2020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46E1803-C899-49C7-9F38-712029D853D5}" type="slidenum">
              <a:rPr lang="en-GB" smtClean="0"/>
              <a:pPr/>
              <a:t>‹#›</a:t>
            </a:fld>
            <a:endParaRPr lang="en-GB"/>
          </a:p>
        </p:txBody>
      </p:sp>
    </p:spTree>
    <p:extLst>
      <p:ext uri="{BB962C8B-B14F-4D97-AF65-F5344CB8AC3E}">
        <p14:creationId xmlns="" xmlns:p14="http://schemas.microsoft.com/office/powerpoint/2010/main" val="39512214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13842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b="1" kern="1200" dirty="0" smtClean="0">
                <a:solidFill>
                  <a:schemeClr val="tx1"/>
                </a:solidFill>
                <a:latin typeface="+mn-lt"/>
                <a:ea typeface="+mn-ea"/>
                <a:cs typeface="+mn-cs"/>
              </a:rPr>
              <a:t>Диспуты, дискуссии</a:t>
            </a:r>
            <a:r>
              <a:rPr lang="ru-RU" sz="1200" kern="1200" dirty="0" smtClean="0">
                <a:solidFill>
                  <a:schemeClr val="tx1"/>
                </a:solidFill>
                <a:latin typeface="+mn-lt"/>
                <a:ea typeface="+mn-ea"/>
                <a:cs typeface="+mn-cs"/>
              </a:rPr>
              <a:t>. Диспуты и дискуссии в образовательном процессе используется в целях общения обучающихся для решения какой-либо  проблемной задачи, спорного вопроса путем диалога с учетом всех мнений участников и достижения согласованной позиции. Они дают возможность анализировать понятия и доводы, защищать свои взгляды, убеждать в них других людей. Формой диспута может быть </a:t>
            </a:r>
            <a:r>
              <a:rPr lang="ru-RU" sz="1200" b="1" kern="1200" dirty="0" smtClean="0">
                <a:solidFill>
                  <a:schemeClr val="tx1"/>
                </a:solidFill>
                <a:latin typeface="+mn-lt"/>
                <a:ea typeface="+mn-ea"/>
                <a:cs typeface="+mn-cs"/>
              </a:rPr>
              <a:t>ролевая игра.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Суть ролевой игры заключается в создании таких ситуаций, в которых каждый участник получает вымышленное имя, социальную роль — журналиста, руководителя предприятия, эксперта – эколога и т. п. Ведущий руководит ходом беседы. Например ситуация: в городе решили построить </a:t>
            </a:r>
            <a:r>
              <a:rPr lang="ru-RU" sz="1200" kern="1200" dirty="0" err="1" smtClean="0">
                <a:solidFill>
                  <a:schemeClr val="tx1"/>
                </a:solidFill>
                <a:latin typeface="+mn-lt"/>
                <a:ea typeface="+mn-ea"/>
                <a:cs typeface="+mn-cs"/>
              </a:rPr>
              <a:t>мусоросжигающий</a:t>
            </a:r>
            <a:r>
              <a:rPr lang="ru-RU" sz="1200" kern="1200" dirty="0" smtClean="0">
                <a:solidFill>
                  <a:schemeClr val="tx1"/>
                </a:solidFill>
                <a:latin typeface="+mn-lt"/>
                <a:ea typeface="+mn-ea"/>
                <a:cs typeface="+mn-cs"/>
              </a:rPr>
              <a:t> завод. Есть мэр, доказывающий о необходимости данного завода, т.к. мусор уже некуда вывозить, есть экологи, показывающие как это может отразиться на экологической обстановке города, эксперты, предлагающие альтернативные способы утилизации мусора, представители социальной службы, владеющие информацией насколько жители готовы к раздельному сбору, если такой вариант будет принят как альтернативный метод и т.п. Или  в городе пробки, большое количество транспорта, большая загазованность выхлопными газами. Ролевое обсуждение: расширять дороги за счет сокращения придорожного озеленения, или строительство объездной дороги или открытие парковок или  выезд по четным и нечетным числам и т.п. </a:t>
            </a:r>
          </a:p>
          <a:p>
            <a:r>
              <a:rPr lang="ru-RU" sz="1200" kern="1200" dirty="0" smtClean="0">
                <a:solidFill>
                  <a:schemeClr val="tx1"/>
                </a:solidFill>
                <a:latin typeface="+mn-lt"/>
                <a:ea typeface="+mn-ea"/>
                <a:cs typeface="+mn-cs"/>
              </a:rPr>
              <a:t>Ролевая игра создает мотивацию, близкую к естественной, возбуждает интерес, повышает эмоциональный уровень обучаемых. </a:t>
            </a:r>
          </a:p>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26295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426295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DEC36-D1BB-4D9D-A237-43E334010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A30B73E6-5D64-4E71-8367-332F8EE2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1191073-DEF9-4FB6-8736-DA8289D5C7B9}"/>
              </a:ext>
            </a:extLst>
          </p:cNvPr>
          <p:cNvSpPr>
            <a:spLocks noGrp="1"/>
          </p:cNvSpPr>
          <p:nvPr>
            <p:ph type="dt" sz="half" idx="10"/>
          </p:nvPr>
        </p:nvSpPr>
        <p:spPr/>
        <p:txBody>
          <a:bodyPr/>
          <a:lstStyle/>
          <a:p>
            <a:fld id="{A9DB117F-C026-4881-A223-8AF7B0B75E33}" type="datetime1">
              <a:rPr lang="en-GB" smtClean="0"/>
              <a:pPr/>
              <a:t>01/10/2020</a:t>
            </a:fld>
            <a:endParaRPr lang="en-GB"/>
          </a:p>
        </p:txBody>
      </p:sp>
      <p:sp>
        <p:nvSpPr>
          <p:cNvPr id="5" name="Footer Placeholder 4">
            <a:extLst>
              <a:ext uri="{FF2B5EF4-FFF2-40B4-BE49-F238E27FC236}">
                <a16:creationId xmlns="" xmlns:a16="http://schemas.microsoft.com/office/drawing/2014/main" id="{97165A5B-4A90-4BBF-8FF3-389096A371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A22BB57-D977-4988-B09E-ADC8291799B7}"/>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55787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7F7C5-6BDC-42A6-B46C-29C3F0F8D8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98B0A8E-FAA9-4AE4-9294-5F6A2474E1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0BD9F71-8080-48B7-AD60-1759BD89CE4D}"/>
              </a:ext>
            </a:extLst>
          </p:cNvPr>
          <p:cNvSpPr>
            <a:spLocks noGrp="1"/>
          </p:cNvSpPr>
          <p:nvPr>
            <p:ph type="dt" sz="half" idx="10"/>
          </p:nvPr>
        </p:nvSpPr>
        <p:spPr/>
        <p:txBody>
          <a:bodyPr/>
          <a:lstStyle/>
          <a:p>
            <a:fld id="{05309A0F-175B-4336-906A-943D7D7725F3}" type="datetime1">
              <a:rPr lang="en-GB" smtClean="0"/>
              <a:pPr/>
              <a:t>01/10/2020</a:t>
            </a:fld>
            <a:endParaRPr lang="en-GB"/>
          </a:p>
        </p:txBody>
      </p:sp>
      <p:sp>
        <p:nvSpPr>
          <p:cNvPr id="5" name="Footer Placeholder 4">
            <a:extLst>
              <a:ext uri="{FF2B5EF4-FFF2-40B4-BE49-F238E27FC236}">
                <a16:creationId xmlns="" xmlns:a16="http://schemas.microsoft.com/office/drawing/2014/main" id="{D71CB265-03DB-4742-84CB-8C151A85B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7A044CA-5A9C-473F-9D64-22B8CBFE6EA1}"/>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5930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14F15B-0720-4800-83CE-C0A7C17A35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3119A33-3C5D-4281-87BA-7C5C559620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CE7B50C-1D42-4FF7-9151-1D2EBF06FF15}"/>
              </a:ext>
            </a:extLst>
          </p:cNvPr>
          <p:cNvSpPr>
            <a:spLocks noGrp="1"/>
          </p:cNvSpPr>
          <p:nvPr>
            <p:ph type="dt" sz="half" idx="10"/>
          </p:nvPr>
        </p:nvSpPr>
        <p:spPr/>
        <p:txBody>
          <a:bodyPr/>
          <a:lstStyle/>
          <a:p>
            <a:fld id="{AE3DC375-0EDA-4992-BED2-51E43EB2E504}" type="datetime1">
              <a:rPr lang="en-GB" smtClean="0"/>
              <a:pPr/>
              <a:t>01/10/2020</a:t>
            </a:fld>
            <a:endParaRPr lang="en-GB"/>
          </a:p>
        </p:txBody>
      </p:sp>
      <p:sp>
        <p:nvSpPr>
          <p:cNvPr id="5" name="Footer Placeholder 4">
            <a:extLst>
              <a:ext uri="{FF2B5EF4-FFF2-40B4-BE49-F238E27FC236}">
                <a16:creationId xmlns="" xmlns:a16="http://schemas.microsoft.com/office/drawing/2014/main" id="{6A456A03-71C7-43BE-8438-C31A6D6EE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804308C-B149-4E0C-A3FB-08737C033D08}"/>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93361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C8FC0-BB90-44FB-93C4-470CEFF41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A8B1AFE-B9CA-4857-9711-AF2DEE2805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2946647-574A-43CE-BA70-59EE24A971F2}"/>
              </a:ext>
            </a:extLst>
          </p:cNvPr>
          <p:cNvSpPr>
            <a:spLocks noGrp="1"/>
          </p:cNvSpPr>
          <p:nvPr>
            <p:ph type="dt" sz="half" idx="10"/>
          </p:nvPr>
        </p:nvSpPr>
        <p:spPr/>
        <p:txBody>
          <a:bodyPr/>
          <a:lstStyle/>
          <a:p>
            <a:fld id="{AC845C74-79D2-43F6-BAAA-8FD92E364558}" type="datetime1">
              <a:rPr lang="en-GB" smtClean="0"/>
              <a:pPr/>
              <a:t>01/10/2020</a:t>
            </a:fld>
            <a:endParaRPr lang="en-GB"/>
          </a:p>
        </p:txBody>
      </p:sp>
      <p:sp>
        <p:nvSpPr>
          <p:cNvPr id="5" name="Footer Placeholder 4">
            <a:extLst>
              <a:ext uri="{FF2B5EF4-FFF2-40B4-BE49-F238E27FC236}">
                <a16:creationId xmlns="" xmlns:a16="http://schemas.microsoft.com/office/drawing/2014/main" id="{4F805A06-3055-4A37-BC3B-461EDBC26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279A427-80C1-4990-B439-14FACEA8150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8739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96239-5CDB-4B2D-9550-817E5EAAC0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6F283D0-7B5B-4528-B07B-670AB9233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0D7440-F5F6-4E2A-A5F0-E2BBFD80C0C7}"/>
              </a:ext>
            </a:extLst>
          </p:cNvPr>
          <p:cNvSpPr>
            <a:spLocks noGrp="1"/>
          </p:cNvSpPr>
          <p:nvPr>
            <p:ph type="dt" sz="half" idx="10"/>
          </p:nvPr>
        </p:nvSpPr>
        <p:spPr/>
        <p:txBody>
          <a:bodyPr/>
          <a:lstStyle/>
          <a:p>
            <a:fld id="{8C9F7675-24E8-4497-87C0-8A495FC9D403}" type="datetime1">
              <a:rPr lang="en-GB" smtClean="0"/>
              <a:pPr/>
              <a:t>01/10/2020</a:t>
            </a:fld>
            <a:endParaRPr lang="en-GB"/>
          </a:p>
        </p:txBody>
      </p:sp>
      <p:sp>
        <p:nvSpPr>
          <p:cNvPr id="5" name="Footer Placeholder 4">
            <a:extLst>
              <a:ext uri="{FF2B5EF4-FFF2-40B4-BE49-F238E27FC236}">
                <a16:creationId xmlns="" xmlns:a16="http://schemas.microsoft.com/office/drawing/2014/main" id="{240FB790-C7B0-4B68-B8E1-91D7B6521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701F713-2E05-4932-9984-91C415737929}"/>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05243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09528-FCC2-4C5B-9774-08DC75A2E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13368C7-BC06-4E95-B071-E3803E6C5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2BE5197-FF94-4237-BC27-ECE1A9504B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FA1CEF6-8EBA-42E9-9CD6-C09630DA00C5}"/>
              </a:ext>
            </a:extLst>
          </p:cNvPr>
          <p:cNvSpPr>
            <a:spLocks noGrp="1"/>
          </p:cNvSpPr>
          <p:nvPr>
            <p:ph type="dt" sz="half" idx="10"/>
          </p:nvPr>
        </p:nvSpPr>
        <p:spPr/>
        <p:txBody>
          <a:bodyPr/>
          <a:lstStyle/>
          <a:p>
            <a:fld id="{96A5FE4D-77DD-4E3A-911D-2F27154EB75C}" type="datetime1">
              <a:rPr lang="en-GB" smtClean="0"/>
              <a:pPr/>
              <a:t>01/10/2020</a:t>
            </a:fld>
            <a:endParaRPr lang="en-GB"/>
          </a:p>
        </p:txBody>
      </p:sp>
      <p:sp>
        <p:nvSpPr>
          <p:cNvPr id="6" name="Footer Placeholder 5">
            <a:extLst>
              <a:ext uri="{FF2B5EF4-FFF2-40B4-BE49-F238E27FC236}">
                <a16:creationId xmlns="" xmlns:a16="http://schemas.microsoft.com/office/drawing/2014/main" id="{35867526-9E0E-40E8-A095-8DC2A4D9C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DCCEAAF-72EA-44E1-BAED-866F29512790}"/>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368055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75793-4C37-4DC5-B353-A48F42BB6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B7D57C4-53E6-4D5F-A538-520DA67CE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CE4F2DA-FEEE-4C16-9043-D07BAAA379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E452C36-E238-4469-BE77-F8A38DFA7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525CB1F-8730-49FA-B97E-28E4EEF230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9DE56A1-4175-48F1-9D4B-E8FC24D667AC}"/>
              </a:ext>
            </a:extLst>
          </p:cNvPr>
          <p:cNvSpPr>
            <a:spLocks noGrp="1"/>
          </p:cNvSpPr>
          <p:nvPr>
            <p:ph type="dt" sz="half" idx="10"/>
          </p:nvPr>
        </p:nvSpPr>
        <p:spPr/>
        <p:txBody>
          <a:bodyPr/>
          <a:lstStyle/>
          <a:p>
            <a:fld id="{F5DCBA34-965E-49F1-B348-D5B13542EB7E}" type="datetime1">
              <a:rPr lang="en-GB" smtClean="0"/>
              <a:pPr/>
              <a:t>01/10/2020</a:t>
            </a:fld>
            <a:endParaRPr lang="en-GB"/>
          </a:p>
        </p:txBody>
      </p:sp>
      <p:sp>
        <p:nvSpPr>
          <p:cNvPr id="8" name="Footer Placeholder 7">
            <a:extLst>
              <a:ext uri="{FF2B5EF4-FFF2-40B4-BE49-F238E27FC236}">
                <a16:creationId xmlns="" xmlns:a16="http://schemas.microsoft.com/office/drawing/2014/main" id="{935810EA-5AA1-4B6E-8B18-6520AE3C4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84310D5-9685-45DA-872F-9796A85D0B16}"/>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35573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1C9C9-F5DE-48E8-AD17-FB3D1E62A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685B421-0BAB-41AA-9318-FB0FF7524B02}"/>
              </a:ext>
            </a:extLst>
          </p:cNvPr>
          <p:cNvSpPr>
            <a:spLocks noGrp="1"/>
          </p:cNvSpPr>
          <p:nvPr>
            <p:ph type="dt" sz="half" idx="10"/>
          </p:nvPr>
        </p:nvSpPr>
        <p:spPr/>
        <p:txBody>
          <a:bodyPr/>
          <a:lstStyle/>
          <a:p>
            <a:fld id="{AF374FA6-34E4-457C-9882-FFFF0DE0C286}" type="datetime1">
              <a:rPr lang="en-GB" smtClean="0"/>
              <a:pPr/>
              <a:t>01/10/2020</a:t>
            </a:fld>
            <a:endParaRPr lang="en-GB"/>
          </a:p>
        </p:txBody>
      </p:sp>
      <p:sp>
        <p:nvSpPr>
          <p:cNvPr id="4" name="Footer Placeholder 3">
            <a:extLst>
              <a:ext uri="{FF2B5EF4-FFF2-40B4-BE49-F238E27FC236}">
                <a16:creationId xmlns="" xmlns:a16="http://schemas.microsoft.com/office/drawing/2014/main" id="{28801B58-1DDB-4ECB-AE5A-3D6E98DD2F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23EDD43-1278-4C4A-8D41-299A615832EC}"/>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64111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AA1BE1-CE50-4D38-B9AF-82303DD99AE7}"/>
              </a:ext>
            </a:extLst>
          </p:cNvPr>
          <p:cNvSpPr>
            <a:spLocks noGrp="1"/>
          </p:cNvSpPr>
          <p:nvPr>
            <p:ph type="dt" sz="half" idx="10"/>
          </p:nvPr>
        </p:nvSpPr>
        <p:spPr/>
        <p:txBody>
          <a:bodyPr/>
          <a:lstStyle/>
          <a:p>
            <a:fld id="{DF6D1FB4-0A6E-41C9-A56A-562C9A376D4F}" type="datetime1">
              <a:rPr lang="en-GB" smtClean="0"/>
              <a:pPr/>
              <a:t>01/10/2020</a:t>
            </a:fld>
            <a:endParaRPr lang="en-GB"/>
          </a:p>
        </p:txBody>
      </p:sp>
      <p:sp>
        <p:nvSpPr>
          <p:cNvPr id="3" name="Footer Placeholder 2">
            <a:extLst>
              <a:ext uri="{FF2B5EF4-FFF2-40B4-BE49-F238E27FC236}">
                <a16:creationId xmlns="" xmlns:a16="http://schemas.microsoft.com/office/drawing/2014/main" id="{D7209B13-BF08-42B4-81BC-165231019F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9C17A44E-E448-4C5A-A55B-381B6D5BAE74}"/>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68093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9E3540-0DBE-43BD-9AB7-557A35A6C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3AAA404-DDC7-457C-AF9F-A465FB48D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24F7450-60D5-463C-9C6C-1294B6785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E3FBB57-578A-4838-86FA-DDB83AC6B6F2}"/>
              </a:ext>
            </a:extLst>
          </p:cNvPr>
          <p:cNvSpPr>
            <a:spLocks noGrp="1"/>
          </p:cNvSpPr>
          <p:nvPr>
            <p:ph type="dt" sz="half" idx="10"/>
          </p:nvPr>
        </p:nvSpPr>
        <p:spPr/>
        <p:txBody>
          <a:bodyPr/>
          <a:lstStyle/>
          <a:p>
            <a:fld id="{EF1ACDD8-792D-4B85-92F6-C6B1C701A996}" type="datetime1">
              <a:rPr lang="en-GB" smtClean="0"/>
              <a:pPr/>
              <a:t>01/10/2020</a:t>
            </a:fld>
            <a:endParaRPr lang="en-GB"/>
          </a:p>
        </p:txBody>
      </p:sp>
      <p:sp>
        <p:nvSpPr>
          <p:cNvPr id="6" name="Footer Placeholder 5">
            <a:extLst>
              <a:ext uri="{FF2B5EF4-FFF2-40B4-BE49-F238E27FC236}">
                <a16:creationId xmlns="" xmlns:a16="http://schemas.microsoft.com/office/drawing/2014/main" id="{F4934C33-FB93-4128-BF44-F3842656A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DAF6B76-DDC1-4EA8-A5DA-F07B9E8972D5}"/>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2478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6B43A1-E28A-41E6-B5B9-438BE440A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7BA5F3CE-358B-410C-A7DA-695F830C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8C07AA92-6D00-4B55-A81E-46777DE9F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25527D-E1B8-4959-BEA8-F7059F71BE01}"/>
              </a:ext>
            </a:extLst>
          </p:cNvPr>
          <p:cNvSpPr>
            <a:spLocks noGrp="1"/>
          </p:cNvSpPr>
          <p:nvPr>
            <p:ph type="dt" sz="half" idx="10"/>
          </p:nvPr>
        </p:nvSpPr>
        <p:spPr/>
        <p:txBody>
          <a:bodyPr/>
          <a:lstStyle/>
          <a:p>
            <a:fld id="{BEF2A6F4-0769-44A0-8831-B96821ECCF9E}" type="datetime1">
              <a:rPr lang="en-GB" smtClean="0"/>
              <a:pPr/>
              <a:t>01/10/2020</a:t>
            </a:fld>
            <a:endParaRPr lang="en-GB"/>
          </a:p>
        </p:txBody>
      </p:sp>
      <p:sp>
        <p:nvSpPr>
          <p:cNvPr id="6" name="Footer Placeholder 5">
            <a:extLst>
              <a:ext uri="{FF2B5EF4-FFF2-40B4-BE49-F238E27FC236}">
                <a16:creationId xmlns="" xmlns:a16="http://schemas.microsoft.com/office/drawing/2014/main" id="{A39BE726-24B9-4EB0-8ECE-5D99A213E0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6E236C8-4C30-448F-ADC7-68C4EDD14513}"/>
              </a:ext>
            </a:extLst>
          </p:cNvPr>
          <p:cNvSpPr>
            <a:spLocks noGrp="1"/>
          </p:cNvSpPr>
          <p:nvPr>
            <p:ph type="sldNum" sz="quarter" idx="12"/>
          </p:nvPr>
        </p:nvSpPr>
        <p:spPr/>
        <p:txBody>
          <a:body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2535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A51674-BACC-44E9-ADF6-F04B3050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5F72BD8-9D24-4AA0-B04D-BDFDE34B8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691DD42-EB82-4182-BF31-61D9F29A0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43BC2-583C-4C60-8F3B-746FC26DEDD3}" type="datetime1">
              <a:rPr lang="en-GB" smtClean="0"/>
              <a:pPr/>
              <a:t>01/10/2020</a:t>
            </a:fld>
            <a:endParaRPr lang="en-GB"/>
          </a:p>
        </p:txBody>
      </p:sp>
      <p:sp>
        <p:nvSpPr>
          <p:cNvPr id="5" name="Footer Placeholder 4">
            <a:extLst>
              <a:ext uri="{FF2B5EF4-FFF2-40B4-BE49-F238E27FC236}">
                <a16:creationId xmlns="" xmlns:a16="http://schemas.microsoft.com/office/drawing/2014/main" id="{1786BEDD-7CF4-4ED4-8D35-05B7FCE89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362EE3-C764-4631-92E4-5A2CA888F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1178-E929-4F49-99BF-0DDE1BDF068E}" type="slidenum">
              <a:rPr lang="en-GB" smtClean="0"/>
              <a:pPr/>
              <a:t>‹#›</a:t>
            </a:fld>
            <a:endParaRPr lang="en-GB"/>
          </a:p>
        </p:txBody>
      </p:sp>
    </p:spTree>
    <p:extLst>
      <p:ext uri="{BB962C8B-B14F-4D97-AF65-F5344CB8AC3E}">
        <p14:creationId xmlns="" xmlns:p14="http://schemas.microsoft.com/office/powerpoint/2010/main" val="170210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9.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0.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8.png"/><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tiff"/><Relationship Id="rId5" Type="http://schemas.openxmlformats.org/officeDocument/2006/relationships/image" Target="../media/image4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8.png"/><Relationship Id="rId7"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265515" cy="6858000"/>
          </a:xfrm>
          <a:prstGeom prst="rect">
            <a:avLst/>
          </a:prstGeom>
        </p:spPr>
      </p:pic>
      <p:grpSp>
        <p:nvGrpSpPr>
          <p:cNvPr id="3" name="Группа 2"/>
          <p:cNvGrpSpPr/>
          <p:nvPr/>
        </p:nvGrpSpPr>
        <p:grpSpPr>
          <a:xfrm>
            <a:off x="10229918" y="504723"/>
            <a:ext cx="1758250" cy="1146378"/>
            <a:chOff x="10229918" y="504723"/>
            <a:chExt cx="1758250" cy="1146378"/>
          </a:xfrm>
        </p:grpSpPr>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65297" y="504723"/>
              <a:ext cx="722871" cy="1137853"/>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229918" y="914844"/>
              <a:ext cx="937054" cy="736257"/>
            </a:xfrm>
            <a:prstGeom prst="rect">
              <a:avLst/>
            </a:prstGeom>
          </p:spPr>
        </p:pic>
      </p:grpSp>
      <p:pic>
        <p:nvPicPr>
          <p:cNvPr id="12" name="Рисунок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33969" y="2537906"/>
            <a:ext cx="2247433" cy="1856575"/>
          </a:xfrm>
          <a:prstGeom prst="rect">
            <a:avLst/>
          </a:prstGeom>
        </p:spPr>
      </p:pic>
      <p:sp>
        <p:nvSpPr>
          <p:cNvPr id="13" name="TextBox 12"/>
          <p:cNvSpPr txBox="1"/>
          <p:nvPr/>
        </p:nvSpPr>
        <p:spPr>
          <a:xfrm>
            <a:off x="4216908" y="6189148"/>
            <a:ext cx="3758184" cy="461665"/>
          </a:xfrm>
          <a:prstGeom prst="rect">
            <a:avLst/>
          </a:prstGeom>
          <a:noFill/>
        </p:spPr>
        <p:txBody>
          <a:bodyPr wrap="square" rtlCol="0">
            <a:spAutoFit/>
          </a:bodyPr>
          <a:lstStyle/>
          <a:p>
            <a:pPr algn="ctr"/>
            <a:r>
              <a:rPr lang="ru-RU" sz="1200" dirty="0">
                <a:solidFill>
                  <a:schemeClr val="bg1"/>
                </a:solidFill>
              </a:rPr>
              <a:t>Программа развития </a:t>
            </a:r>
            <a:r>
              <a:rPr lang="ru-RU" sz="1200" dirty="0" smtClean="0">
                <a:solidFill>
                  <a:schemeClr val="bg1"/>
                </a:solidFill>
              </a:rPr>
              <a:t>ООН</a:t>
            </a:r>
            <a:endParaRPr lang="en-US" sz="1200" dirty="0" smtClean="0">
              <a:solidFill>
                <a:schemeClr val="bg1"/>
              </a:solidFill>
            </a:endParaRPr>
          </a:p>
          <a:p>
            <a:pPr algn="ctr"/>
            <a:r>
              <a:rPr lang="en-US" sz="1200" dirty="0" smtClean="0">
                <a:solidFill>
                  <a:schemeClr val="bg1"/>
                </a:solidFill>
              </a:rPr>
              <a:t>2020</a:t>
            </a:r>
            <a:endParaRPr lang="ru-RU" sz="1200" dirty="0">
              <a:solidFill>
                <a:schemeClr val="bg1"/>
              </a:solidFill>
            </a:endParaRPr>
          </a:p>
        </p:txBody>
      </p:sp>
      <p:sp>
        <p:nvSpPr>
          <p:cNvPr id="10" name="Прямоугольник 9"/>
          <p:cNvSpPr/>
          <p:nvPr/>
        </p:nvSpPr>
        <p:spPr>
          <a:xfrm>
            <a:off x="2485869" y="1948493"/>
            <a:ext cx="8140090" cy="1323439"/>
          </a:xfrm>
          <a:prstGeom prst="rect">
            <a:avLst/>
          </a:prstGeom>
        </p:spPr>
        <p:txBody>
          <a:bodyPr wrap="square">
            <a:spAutoFit/>
          </a:bodyPr>
          <a:lstStyle/>
          <a:p>
            <a:r>
              <a:rPr lang="ru-RU" sz="2000" b="1" dirty="0" smtClean="0">
                <a:solidFill>
                  <a:schemeClr val="bg1"/>
                </a:solidFill>
              </a:rPr>
              <a:t>Модуль 2</a:t>
            </a:r>
          </a:p>
          <a:p>
            <a:r>
              <a:rPr lang="ru-RU" sz="2000" b="1" dirty="0" smtClean="0">
                <a:solidFill>
                  <a:schemeClr val="bg1"/>
                </a:solidFill>
              </a:rPr>
              <a:t>2.1.1.2. Рекомендации по использованию инструментария «Климатической шкатулки» во внешкольной деятельности и дополнительном образовании</a:t>
            </a:r>
            <a:endParaRPr lang="ru-RU" sz="2000" b="1" dirty="0" smtClean="0">
              <a:solidFill>
                <a:schemeClr val="bg1"/>
              </a:solidFill>
            </a:endParaRPr>
          </a:p>
        </p:txBody>
      </p:sp>
      <p:sp>
        <p:nvSpPr>
          <p:cNvPr id="9" name="TextBox 8"/>
          <p:cNvSpPr txBox="1"/>
          <p:nvPr/>
        </p:nvSpPr>
        <p:spPr>
          <a:xfrm>
            <a:off x="2420983" y="1091358"/>
            <a:ext cx="6457243" cy="707886"/>
          </a:xfrm>
          <a:prstGeom prst="rect">
            <a:avLst/>
          </a:prstGeom>
          <a:noFill/>
        </p:spPr>
        <p:txBody>
          <a:bodyPr wrap="square" rtlCol="0">
            <a:spAutoFit/>
          </a:bodyPr>
          <a:lstStyle/>
          <a:p>
            <a:r>
              <a:rPr lang="ru-RU" sz="4000" b="1" dirty="0">
                <a:solidFill>
                  <a:schemeClr val="bg1"/>
                </a:solidFill>
                <a:latin typeface="Arial Narrow" panose="020B0606020202030204" pitchFamily="34" charset="0"/>
              </a:rPr>
              <a:t>КЛИМАТИЧЕСКАЯ ШКАТУЛКА</a:t>
            </a:r>
          </a:p>
        </p:txBody>
      </p:sp>
    </p:spTree>
    <p:extLst>
      <p:ext uri="{BB962C8B-B14F-4D97-AF65-F5344CB8AC3E}">
        <p14:creationId xmlns="" xmlns:p14="http://schemas.microsoft.com/office/powerpoint/2010/main" val="1381355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sp>
        <p:nvSpPr>
          <p:cNvPr id="24" name="TextBox 23"/>
          <p:cNvSpPr txBox="1"/>
          <p:nvPr/>
        </p:nvSpPr>
        <p:spPr>
          <a:xfrm>
            <a:off x="5879592" y="6466172"/>
            <a:ext cx="420624" cy="246221"/>
          </a:xfrm>
          <a:prstGeom prst="rect">
            <a:avLst/>
          </a:prstGeom>
          <a:noFill/>
        </p:spPr>
        <p:txBody>
          <a:bodyPr wrap="square" rtlCol="0">
            <a:spAutoFit/>
          </a:bodyPr>
          <a:lstStyle/>
          <a:p>
            <a:pPr algn="ctr"/>
            <a:r>
              <a:rPr lang="ru-RU" sz="1000" dirty="0" smtClean="0"/>
              <a:t>10</a:t>
            </a:r>
            <a:endParaRPr lang="ru-RU" sz="1000" dirty="0"/>
          </a:p>
        </p:txBody>
      </p:sp>
      <p:sp>
        <p:nvSpPr>
          <p:cNvPr id="27" name="TextBox 26"/>
          <p:cNvSpPr txBox="1"/>
          <p:nvPr/>
        </p:nvSpPr>
        <p:spPr>
          <a:xfrm>
            <a:off x="309718" y="1907924"/>
            <a:ext cx="6032090" cy="4416594"/>
          </a:xfrm>
          <a:prstGeom prst="rect">
            <a:avLst/>
          </a:prstGeom>
          <a:noFill/>
        </p:spPr>
        <p:txBody>
          <a:bodyPr wrap="square" rtlCol="0">
            <a:spAutoFit/>
          </a:bodyPr>
          <a:lstStyle/>
          <a:p>
            <a:pPr indent="355600" algn="just">
              <a:spcAft>
                <a:spcPts val="600"/>
              </a:spcAft>
            </a:pPr>
            <a:r>
              <a:rPr lang="ru-RU" sz="1400" dirty="0" smtClean="0"/>
              <a:t>Игра является одной из уникальных форм – это условная занимательная деятельность, направленная на формирование знаний, умений и навыков. Как  вид учебных занятий, игры реализуют ряд принципов игрового и активного обучения, отличающихся наличием правил игровой деятельности, фиксированной структуры и систем оценивания. </a:t>
            </a:r>
          </a:p>
          <a:p>
            <a:pPr indent="355600" algn="just">
              <a:spcAft>
                <a:spcPts val="600"/>
              </a:spcAft>
            </a:pPr>
            <a:r>
              <a:rPr lang="ru-RU" sz="1400" dirty="0" smtClean="0"/>
              <a:t>В образовательном плане результативность участников игры позволяет учителю оценить уровень полученных знаний и способность  учеников на практике эти знания применять. </a:t>
            </a:r>
          </a:p>
          <a:p>
            <a:pPr indent="355600" algn="just">
              <a:spcAft>
                <a:spcPts val="600"/>
              </a:spcAft>
            </a:pPr>
            <a:r>
              <a:rPr lang="ru-RU" sz="1400" dirty="0" smtClean="0"/>
              <a:t>Игра – это почти всегда соревнование. Дух соревнования в играх достигается за счёт разветвлённой системы оценивания деятельности участников игры.</a:t>
            </a:r>
          </a:p>
          <a:p>
            <a:pPr indent="355600" algn="just">
              <a:spcAft>
                <a:spcPts val="600"/>
              </a:spcAft>
            </a:pPr>
            <a:r>
              <a:rPr lang="ru-RU" sz="1400" dirty="0" smtClean="0"/>
              <a:t>В заданиях «</a:t>
            </a:r>
            <a:r>
              <a:rPr lang="ru-RU" sz="1400" b="1" dirty="0" smtClean="0">
                <a:solidFill>
                  <a:srgbClr val="0070C0"/>
                </a:solidFill>
              </a:rPr>
              <a:t>Климатической шкатулки» </a:t>
            </a:r>
            <a:r>
              <a:rPr lang="ru-RU" sz="1400" dirty="0" smtClean="0"/>
              <a:t>дается множество игр, рассчитанных как на индивидуальное, так и на коллективное участие. Вместе с тем, педагогами, пилотирующими «</a:t>
            </a:r>
            <a:r>
              <a:rPr lang="ru-RU" sz="1400" b="1" dirty="0" smtClean="0">
                <a:solidFill>
                  <a:srgbClr val="0070C0"/>
                </a:solidFill>
              </a:rPr>
              <a:t>Климатическую шкатулку» </a:t>
            </a:r>
            <a:r>
              <a:rPr lang="ru-RU" sz="1400" dirty="0" smtClean="0"/>
              <a:t>в странах разработаны множество дополнительных игр, затрагивающих практически все темы  Пособия, с широким использованием как классических подходов, так и современных, с применением новых технологий и электронных средств обучения.   </a:t>
            </a:r>
            <a:endParaRPr lang="ru-RU" sz="1400" b="1" dirty="0" smtClean="0">
              <a:solidFill>
                <a:srgbClr val="0070C0"/>
              </a:solidFill>
            </a:endParaRPr>
          </a:p>
        </p:txBody>
      </p:sp>
      <p:sp>
        <p:nvSpPr>
          <p:cNvPr id="30" name="TextBox 29"/>
          <p:cNvSpPr txBox="1"/>
          <p:nvPr/>
        </p:nvSpPr>
        <p:spPr>
          <a:xfrm>
            <a:off x="305277" y="1230396"/>
            <a:ext cx="7768196" cy="646331"/>
          </a:xfrm>
          <a:prstGeom prst="rect">
            <a:avLst/>
          </a:prstGeom>
          <a:noFill/>
        </p:spPr>
        <p:txBody>
          <a:bodyPr wrap="square" rtlCol="0">
            <a:spAutoFit/>
          </a:bodyPr>
          <a:lstStyle/>
          <a:p>
            <a:r>
              <a:rPr lang="ru-RU" b="1" i="1" dirty="0">
                <a:solidFill>
                  <a:schemeClr val="accent6">
                    <a:lumMod val="75000"/>
                  </a:schemeClr>
                </a:solidFill>
                <a:latin typeface="Arial Narrow" panose="020B0606020202030204" pitchFamily="34" charset="0"/>
              </a:rPr>
              <a:t>| </a:t>
            </a:r>
            <a:r>
              <a:rPr lang="ru-RU" b="1" i="1" dirty="0" smtClean="0">
                <a:solidFill>
                  <a:schemeClr val="accent6">
                    <a:lumMod val="75000"/>
                  </a:schemeClr>
                </a:solidFill>
                <a:latin typeface="Arial Narrow" panose="020B0606020202030204" pitchFamily="34" charset="0"/>
              </a:rPr>
              <a:t>«Игра – это искра, зажигающая огонёк пытливости </a:t>
            </a:r>
          </a:p>
          <a:p>
            <a:r>
              <a:rPr lang="ru-RU" b="1" i="1" dirty="0" smtClean="0">
                <a:solidFill>
                  <a:schemeClr val="accent6">
                    <a:lumMod val="75000"/>
                  </a:schemeClr>
                </a:solidFill>
                <a:latin typeface="Arial Narrow" panose="020B0606020202030204" pitchFamily="34" charset="0"/>
              </a:rPr>
              <a:t>и любознательности»  (Сухомлинский)</a:t>
            </a:r>
          </a:p>
        </p:txBody>
      </p:sp>
      <p:pic>
        <p:nvPicPr>
          <p:cNvPr id="31" name="Picture 2" descr="C:\Users\ЕЛЕНА\Desktop\през. в картинках Климатическая шкатулка\1bbd7b52aec4e2036c73421794ce1467-20.jpg"/>
          <p:cNvPicPr>
            <a:picLocks noChangeAspect="1" noChangeArrowheads="1"/>
          </p:cNvPicPr>
          <p:nvPr/>
        </p:nvPicPr>
        <p:blipFill>
          <a:blip r:embed="rId5" cstate="print"/>
          <a:srcRect l="2362" t="525" r="2756" b="2625"/>
          <a:stretch>
            <a:fillRect/>
          </a:stretch>
        </p:blipFill>
        <p:spPr bwMode="auto">
          <a:xfrm>
            <a:off x="7864955" y="4157033"/>
            <a:ext cx="2885089" cy="2209347"/>
          </a:xfrm>
          <a:prstGeom prst="rect">
            <a:avLst/>
          </a:prstGeom>
          <a:noFill/>
          <a:ln w="9525">
            <a:noFill/>
            <a:miter lim="800000"/>
            <a:headEnd/>
            <a:tailEnd/>
          </a:ln>
          <a:effectLst/>
        </p:spPr>
      </p:pic>
      <p:pic>
        <p:nvPicPr>
          <p:cNvPr id="32" name="Picture 1" descr="D:\Users\user\Desktop\ПРОООН 2020\мои разработки\использование КШ во внеурочной д-ти\внеурочная д-ть, 2020_Climate Box_PPT.jpg"/>
          <p:cNvPicPr>
            <a:picLocks noChangeAspect="1" noChangeArrowheads="1"/>
          </p:cNvPicPr>
          <p:nvPr/>
        </p:nvPicPr>
        <p:blipFill>
          <a:blip r:embed="rId6" cstate="print"/>
          <a:srcRect/>
          <a:stretch>
            <a:fillRect/>
          </a:stretch>
        </p:blipFill>
        <p:spPr bwMode="auto">
          <a:xfrm>
            <a:off x="6381461" y="1389501"/>
            <a:ext cx="5706789" cy="2579866"/>
          </a:xfrm>
          <a:prstGeom prst="rect">
            <a:avLst/>
          </a:prstGeom>
          <a:noFill/>
        </p:spPr>
      </p:pic>
      <p:sp>
        <p:nvSpPr>
          <p:cNvPr id="11" name="TextBox 10"/>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6. ИГРЫ</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sp>
        <p:nvSpPr>
          <p:cNvPr id="30" name="TextBox 29"/>
          <p:cNvSpPr txBox="1"/>
          <p:nvPr/>
        </p:nvSpPr>
        <p:spPr>
          <a:xfrm>
            <a:off x="5879592" y="6466172"/>
            <a:ext cx="420624" cy="246221"/>
          </a:xfrm>
          <a:prstGeom prst="rect">
            <a:avLst/>
          </a:prstGeom>
          <a:noFill/>
        </p:spPr>
        <p:txBody>
          <a:bodyPr wrap="square" rtlCol="0">
            <a:spAutoFit/>
          </a:bodyPr>
          <a:lstStyle/>
          <a:p>
            <a:pPr algn="ctr"/>
            <a:r>
              <a:rPr lang="ru-RU" sz="1000" dirty="0" smtClean="0"/>
              <a:t>11</a:t>
            </a:r>
            <a:endParaRPr lang="ru-RU" sz="1000" dirty="0"/>
          </a:p>
        </p:txBody>
      </p:sp>
      <p:sp>
        <p:nvSpPr>
          <p:cNvPr id="24" name="TextBox 23"/>
          <p:cNvSpPr txBox="1"/>
          <p:nvPr/>
        </p:nvSpPr>
        <p:spPr>
          <a:xfrm>
            <a:off x="391790" y="1397258"/>
            <a:ext cx="5684545" cy="5586145"/>
          </a:xfrm>
          <a:prstGeom prst="rect">
            <a:avLst/>
          </a:prstGeom>
          <a:noFill/>
        </p:spPr>
        <p:txBody>
          <a:bodyPr wrap="square" rtlCol="0">
            <a:spAutoFit/>
          </a:bodyPr>
          <a:lstStyle/>
          <a:p>
            <a:pPr indent="355600" algn="just">
              <a:spcAft>
                <a:spcPts val="600"/>
              </a:spcAft>
            </a:pPr>
            <a:r>
              <a:rPr lang="ru-RU" sz="1400" dirty="0" smtClean="0"/>
              <a:t>Викторины проводятся по карточкам или в интерактивном формате, через презентацию. </a:t>
            </a:r>
          </a:p>
          <a:p>
            <a:pPr indent="355600" algn="just">
              <a:spcAft>
                <a:spcPts val="600"/>
              </a:spcAft>
            </a:pPr>
            <a:r>
              <a:rPr lang="ru-RU" sz="1400" dirty="0" smtClean="0"/>
              <a:t>Викторины можно использовать на мероприятиях и в качестве самостоятельного задания, через размещение на сайте школы (класса, объединения или др.). Отвечая на вопросы такой викторины, ученик переходит от одного этапа к другому, набирая соответствующее правильным ответам количество баллов. </a:t>
            </a:r>
          </a:p>
          <a:p>
            <a:pPr indent="355600" algn="just">
              <a:spcAft>
                <a:spcPts val="600"/>
              </a:spcAft>
            </a:pPr>
            <a:r>
              <a:rPr lang="ru-RU" sz="1400" dirty="0" smtClean="0"/>
              <a:t>Лото для учащихся начальной школы по теме «Погода и погодные аномалии». В клетках зашифрованы названия элементов погоды. Необходимо, как можно быстрее  собрать распавшиеся части слов так, чтобы они  означали метеорологические элементы, по которым определяется  погода.</a:t>
            </a:r>
          </a:p>
          <a:p>
            <a:pPr indent="355600" algn="just">
              <a:spcAft>
                <a:spcPts val="600"/>
              </a:spcAft>
            </a:pPr>
            <a:r>
              <a:rPr lang="ru-RU" sz="1400" dirty="0" smtClean="0"/>
              <a:t>Большой популярностью пользуются игры «по станциям», </a:t>
            </a:r>
            <a:r>
              <a:rPr lang="ru-RU" sz="1400" dirty="0" err="1" smtClean="0"/>
              <a:t>квесты</a:t>
            </a:r>
            <a:r>
              <a:rPr lang="ru-RU" sz="1400" dirty="0" smtClean="0"/>
              <a:t>, на которых участники переходят от одного этапа к другому отвечая на вопросы и решая ситуационные задачи, связанные с проблемами изменения климата. </a:t>
            </a:r>
          </a:p>
          <a:p>
            <a:pPr indent="355600" algn="just">
              <a:spcAft>
                <a:spcPts val="600"/>
              </a:spcAft>
            </a:pPr>
            <a:r>
              <a:rPr lang="ru-RU" sz="1400" dirty="0" smtClean="0"/>
              <a:t>Наши коллеги из Казахстана придумали климатическое лото и настольную игру </a:t>
            </a:r>
            <a:r>
              <a:rPr lang="ru-RU" sz="1400" dirty="0" err="1" smtClean="0"/>
              <a:t>экомонополию</a:t>
            </a:r>
            <a:r>
              <a:rPr lang="ru-RU" sz="1400" dirty="0" smtClean="0"/>
              <a:t>, где участники, продвигаясь по игровому полю, зарабатывают «деньги», организуя жизненное пространство с наименьшим углеродным следом. </a:t>
            </a:r>
          </a:p>
          <a:p>
            <a:pPr indent="355600" algn="just">
              <a:spcAft>
                <a:spcPts val="600"/>
              </a:spcAft>
            </a:pPr>
            <a:endParaRPr lang="ru-RU" sz="1400" dirty="0" smtClean="0"/>
          </a:p>
          <a:p>
            <a:pPr>
              <a:spcAft>
                <a:spcPts val="600"/>
              </a:spcAft>
            </a:pPr>
            <a:endParaRPr lang="ru-RU" sz="1400" b="1" dirty="0" smtClean="0">
              <a:solidFill>
                <a:srgbClr val="0070C0"/>
              </a:solidFill>
            </a:endParaRPr>
          </a:p>
          <a:p>
            <a:pPr>
              <a:spcAft>
                <a:spcPts val="600"/>
              </a:spcAft>
            </a:pPr>
            <a:endParaRPr lang="ru-RU" sz="1400" dirty="0"/>
          </a:p>
        </p:txBody>
      </p:sp>
      <p:pic>
        <p:nvPicPr>
          <p:cNvPr id="63490" name="Рисунок 12"/>
          <p:cNvPicPr>
            <a:picLocks noChangeAspect="1" noChangeArrowheads="1"/>
          </p:cNvPicPr>
          <p:nvPr/>
        </p:nvPicPr>
        <p:blipFill>
          <a:blip r:embed="rId5" cstate="print"/>
          <a:srcRect l="31499" t="22244" r="31836" b="18504"/>
          <a:stretch>
            <a:fillRect/>
          </a:stretch>
        </p:blipFill>
        <p:spPr bwMode="auto">
          <a:xfrm>
            <a:off x="6191250" y="1428750"/>
            <a:ext cx="2724150" cy="2757236"/>
          </a:xfrm>
          <a:prstGeom prst="rect">
            <a:avLst/>
          </a:prstGeom>
          <a:noFill/>
          <a:ln w="9525">
            <a:noFill/>
            <a:miter lim="800000"/>
            <a:headEnd/>
            <a:tailEnd/>
          </a:ln>
        </p:spPr>
      </p:pic>
      <p:pic>
        <p:nvPicPr>
          <p:cNvPr id="34" name="Picture 2" descr="C:\Users\ЕЛЕНА\Desktop\климатическая шкатулка\фото клим.шкат\фото\DSC08411.JPG"/>
          <p:cNvPicPr>
            <a:picLocks noChangeAspect="1" noChangeArrowheads="1"/>
          </p:cNvPicPr>
          <p:nvPr/>
        </p:nvPicPr>
        <p:blipFill>
          <a:blip r:embed="rId6" cstate="print"/>
          <a:srcRect/>
          <a:stretch>
            <a:fillRect/>
          </a:stretch>
        </p:blipFill>
        <p:spPr bwMode="auto">
          <a:xfrm>
            <a:off x="9092332" y="1399717"/>
            <a:ext cx="2930812" cy="1724483"/>
          </a:xfrm>
          <a:prstGeom prst="rect">
            <a:avLst/>
          </a:prstGeom>
          <a:noFill/>
          <a:ln w="9525">
            <a:noFill/>
            <a:miter lim="800000"/>
            <a:headEnd/>
            <a:tailEnd/>
          </a:ln>
          <a:effectLst/>
        </p:spPr>
      </p:pic>
      <p:pic>
        <p:nvPicPr>
          <p:cNvPr id="36" name="Picture 1" descr="E:\фото для ПРООН\лото_образец.png"/>
          <p:cNvPicPr>
            <a:picLocks noChangeAspect="1" noChangeArrowheads="1"/>
          </p:cNvPicPr>
          <p:nvPr/>
        </p:nvPicPr>
        <p:blipFill>
          <a:blip r:embed="rId7" cstate="print"/>
          <a:srcRect/>
          <a:stretch>
            <a:fillRect/>
          </a:stretch>
        </p:blipFill>
        <p:spPr bwMode="auto">
          <a:xfrm>
            <a:off x="6315075" y="4910138"/>
            <a:ext cx="4362450" cy="1609725"/>
          </a:xfrm>
          <a:prstGeom prst="rect">
            <a:avLst/>
          </a:prstGeom>
          <a:noFill/>
        </p:spPr>
      </p:pic>
      <p:pic>
        <p:nvPicPr>
          <p:cNvPr id="37" name="Picture 4" descr="C:\Users\ЕЛЕНА\Desktop\кравец\22df04f8185e528290aefd9d92ee9a20-0.jpg"/>
          <p:cNvPicPr>
            <a:picLocks noChangeAspect="1" noChangeArrowheads="1"/>
          </p:cNvPicPr>
          <p:nvPr/>
        </p:nvPicPr>
        <p:blipFill>
          <a:blip r:embed="rId8" cstate="print"/>
          <a:srcRect b="20500"/>
          <a:stretch>
            <a:fillRect/>
          </a:stretch>
        </p:blipFill>
        <p:spPr bwMode="auto">
          <a:xfrm>
            <a:off x="10311433" y="3245285"/>
            <a:ext cx="1594817" cy="951130"/>
          </a:xfrm>
          <a:prstGeom prst="roundRect">
            <a:avLst/>
          </a:prstGeom>
          <a:noFill/>
          <a:ln w="9525">
            <a:noFill/>
            <a:miter lim="800000"/>
            <a:headEnd/>
            <a:tailEnd/>
          </a:ln>
          <a:effectLst/>
        </p:spPr>
      </p:pic>
      <p:grpSp>
        <p:nvGrpSpPr>
          <p:cNvPr id="38" name="Group 20"/>
          <p:cNvGrpSpPr>
            <a:grpSpLocks/>
          </p:cNvGrpSpPr>
          <p:nvPr/>
        </p:nvGrpSpPr>
        <p:grpSpPr bwMode="auto">
          <a:xfrm>
            <a:off x="8952341" y="4226541"/>
            <a:ext cx="2915809" cy="650259"/>
            <a:chOff x="521" y="3793"/>
            <a:chExt cx="2072" cy="363"/>
          </a:xfrm>
        </p:grpSpPr>
        <p:sp>
          <p:nvSpPr>
            <p:cNvPr id="39" name="AutoShape 18"/>
            <p:cNvSpPr>
              <a:spLocks noChangeArrowheads="1"/>
            </p:cNvSpPr>
            <p:nvPr/>
          </p:nvSpPr>
          <p:spPr bwMode="auto">
            <a:xfrm>
              <a:off x="521" y="3793"/>
              <a:ext cx="2041" cy="363"/>
            </a:xfrm>
            <a:prstGeom prst="roundRect">
              <a:avLst>
                <a:gd name="adj" fmla="val 16667"/>
              </a:avLst>
            </a:prstGeom>
            <a:solidFill>
              <a:srgbClr val="F3FBA3"/>
            </a:solidFill>
            <a:ln w="9525">
              <a:solidFill>
                <a:schemeClr val="tx1"/>
              </a:solidFill>
              <a:round/>
              <a:headEnd/>
              <a:tailEnd/>
            </a:ln>
            <a:effectLst/>
            <a:scene3d>
              <a:camera prst="orthographicFront"/>
              <a:lightRig rig="threePt" dir="t"/>
            </a:scene3d>
            <a:sp3d>
              <a:bevelT prst="convex"/>
            </a:sp3d>
          </p:spPr>
          <p:txBody>
            <a:bodyPr wrap="none" anchor="ctr"/>
            <a:lstStyle/>
            <a:p>
              <a:pPr>
                <a:defRPr/>
              </a:pPr>
              <a:endParaRPr lang="ru-RU">
                <a:solidFill>
                  <a:prstClr val="black"/>
                </a:solidFill>
                <a:cs typeface="+mn-cs"/>
              </a:endParaRPr>
            </a:p>
          </p:txBody>
        </p:sp>
        <p:sp>
          <p:nvSpPr>
            <p:cNvPr id="40" name="Text Box 19"/>
            <p:cNvSpPr txBox="1">
              <a:spLocks noChangeArrowheads="1"/>
            </p:cNvSpPr>
            <p:nvPr/>
          </p:nvSpPr>
          <p:spPr bwMode="auto">
            <a:xfrm>
              <a:off x="590" y="3802"/>
              <a:ext cx="2003" cy="345"/>
            </a:xfrm>
            <a:prstGeom prst="rect">
              <a:avLst/>
            </a:prstGeom>
            <a:noFill/>
            <a:ln w="9525">
              <a:noFill/>
              <a:miter lim="800000"/>
              <a:headEnd/>
              <a:tailEnd/>
            </a:ln>
            <a:effectLst/>
            <a:scene3d>
              <a:camera prst="orthographicFront"/>
              <a:lightRig rig="threePt" dir="t"/>
            </a:scene3d>
            <a:sp3d>
              <a:bevelT prst="angle"/>
            </a:sp3d>
          </p:spPr>
          <p:txBody>
            <a:bodyPr wrap="square">
              <a:spAutoFit/>
            </a:bodyPr>
            <a:lstStyle/>
            <a:p>
              <a:pPr algn="ctr">
                <a:spcBef>
                  <a:spcPct val="50000"/>
                </a:spcBef>
                <a:defRPr/>
              </a:pPr>
              <a:r>
                <a:rPr lang="ru-RU" sz="1000" b="1" dirty="0">
                  <a:solidFill>
                    <a:prstClr val="black"/>
                  </a:solidFill>
                  <a:cs typeface="+mn-cs"/>
                </a:rPr>
                <a:t>ПРОВЕРЬ  СЕБЯ</a:t>
              </a:r>
              <a:r>
                <a:rPr lang="ru-RU" sz="1000" b="1" dirty="0" smtClean="0">
                  <a:solidFill>
                    <a:prstClr val="black"/>
                  </a:solidFill>
                  <a:cs typeface="+mn-cs"/>
                </a:rPr>
                <a:t>! </a:t>
              </a:r>
            </a:p>
            <a:p>
              <a:pPr algn="ctr">
                <a:spcBef>
                  <a:spcPct val="50000"/>
                </a:spcBef>
                <a:defRPr/>
              </a:pPr>
              <a:r>
                <a:rPr lang="ru-RU" sz="1000" dirty="0" smtClean="0"/>
                <a:t>Какая из  ламп  наиболее  эффективна?</a:t>
              </a:r>
            </a:p>
            <a:p>
              <a:pPr algn="ctr">
                <a:spcBef>
                  <a:spcPct val="50000"/>
                </a:spcBef>
                <a:defRPr/>
              </a:pPr>
              <a:endParaRPr lang="ru-RU" sz="1400" b="1" dirty="0">
                <a:solidFill>
                  <a:prstClr val="black"/>
                </a:solidFill>
                <a:cs typeface="+mn-cs"/>
              </a:endParaRPr>
            </a:p>
          </p:txBody>
        </p:sp>
      </p:grpSp>
      <p:sp>
        <p:nvSpPr>
          <p:cNvPr id="16" name="TextBox 15"/>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6.1. ВИКТОРИНЫ. СОРЕВНОВАТЕЛЬНЫЕ ИГРЫ</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36" y="0"/>
            <a:ext cx="12194436" cy="1599889"/>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sp>
        <p:nvSpPr>
          <p:cNvPr id="30" name="TextBox 29"/>
          <p:cNvSpPr txBox="1"/>
          <p:nvPr/>
        </p:nvSpPr>
        <p:spPr>
          <a:xfrm>
            <a:off x="5879592" y="6466172"/>
            <a:ext cx="420624" cy="246221"/>
          </a:xfrm>
          <a:prstGeom prst="rect">
            <a:avLst/>
          </a:prstGeom>
          <a:noFill/>
        </p:spPr>
        <p:txBody>
          <a:bodyPr wrap="square" rtlCol="0">
            <a:spAutoFit/>
          </a:bodyPr>
          <a:lstStyle/>
          <a:p>
            <a:pPr algn="ctr"/>
            <a:r>
              <a:rPr lang="ru-RU" sz="1000" dirty="0" smtClean="0"/>
              <a:t>12</a:t>
            </a:r>
            <a:endParaRPr lang="ru-RU" sz="1000" dirty="0"/>
          </a:p>
        </p:txBody>
      </p:sp>
      <p:sp>
        <p:nvSpPr>
          <p:cNvPr id="24" name="TextBox 23"/>
          <p:cNvSpPr txBox="1"/>
          <p:nvPr/>
        </p:nvSpPr>
        <p:spPr>
          <a:xfrm>
            <a:off x="471872" y="1257143"/>
            <a:ext cx="6700823" cy="5570756"/>
          </a:xfrm>
          <a:prstGeom prst="rect">
            <a:avLst/>
          </a:prstGeom>
          <a:noFill/>
        </p:spPr>
        <p:txBody>
          <a:bodyPr wrap="square" rtlCol="0">
            <a:spAutoFit/>
          </a:bodyPr>
          <a:lstStyle/>
          <a:p>
            <a:pPr indent="354013" algn="just">
              <a:spcAft>
                <a:spcPts val="600"/>
              </a:spcAft>
            </a:pPr>
            <a:r>
              <a:rPr lang="ru-RU" sz="1400" dirty="0" smtClean="0"/>
              <a:t>Одной из интерактивных технологий обучения является использование ролевых, деловых и театрализованных игр. Сегодня метод театрализации активно используется на всех уровнях образования. </a:t>
            </a:r>
          </a:p>
          <a:p>
            <a:pPr indent="354013" algn="just">
              <a:spcAft>
                <a:spcPts val="600"/>
              </a:spcAft>
            </a:pPr>
            <a:r>
              <a:rPr lang="ru-RU" sz="1400" dirty="0" smtClean="0"/>
              <a:t>Театрализованные спектакли, поставленные на тему изменения климата,  могут быть заранее подготовлены со специальными костюмами. Такие выступления можно показывать как на школьных мероприятиях,  так и вне школы – публичные тематические праздники, акции. </a:t>
            </a:r>
          </a:p>
          <a:p>
            <a:pPr indent="354013" algn="just">
              <a:spcAft>
                <a:spcPts val="600"/>
              </a:spcAft>
            </a:pPr>
            <a:r>
              <a:rPr lang="ru-RU" sz="1400" dirty="0" smtClean="0"/>
              <a:t>В выездных лагерях, экспедициях и в других не формальных условиях пользуются широкой популярностью спонтанно подготовленные театральные постановки. В этом случае сценарий придумывается детьми быстро с достаточно простым содержанием, но с яркой эмоциональной окраской. Костюмы готовятся из подручного материала и могут быть достаточно символичны. Такие постановки, от задумки до выступления, как правило, проходят в один день. Такой подход мобилизует творческое воображение участников, не требует от них профессиональных актерских способностей, поэтому в них с удовольствием принимает участие большое количество детей. </a:t>
            </a:r>
          </a:p>
          <a:p>
            <a:pPr lvl="0" indent="354013" algn="just">
              <a:spcAft>
                <a:spcPts val="600"/>
              </a:spcAft>
            </a:pPr>
            <a:r>
              <a:rPr lang="ru-RU" sz="1400" dirty="0" smtClean="0"/>
              <a:t>В 2019 году на тематической смене во Всероссийском детском центре «Орленок», после лекции об изменении климата, школьники, участники проектов по «Климатической шкатулке», подготовили творческие сценки на две из тем, связанных с последствиями изменения климата – «Сохранение лесов» и «Сокращение водных ресурсов». В юмористической форме ребята поставили </a:t>
            </a:r>
            <a:r>
              <a:rPr lang="ru-RU" sz="1400" dirty="0" err="1" smtClean="0"/>
              <a:t>минипьесы</a:t>
            </a:r>
            <a:r>
              <a:rPr lang="ru-RU" sz="1400" dirty="0" smtClean="0"/>
              <a:t>.</a:t>
            </a:r>
          </a:p>
          <a:p>
            <a:pPr indent="354013" algn="just"/>
            <a:endParaRPr lang="ru-RU" sz="1400" dirty="0" smtClean="0"/>
          </a:p>
        </p:txBody>
      </p:sp>
      <p:pic>
        <p:nvPicPr>
          <p:cNvPr id="62466" name="Picture 2" descr="D:\Users\user\Desktop\игровые формы\12.06. экологический театр Климатический апокалипсис\DSCN6907.JPG"/>
          <p:cNvPicPr>
            <a:picLocks noChangeAspect="1" noChangeArrowheads="1"/>
          </p:cNvPicPr>
          <p:nvPr/>
        </p:nvPicPr>
        <p:blipFill>
          <a:blip r:embed="rId5" cstate="print"/>
          <a:srcRect/>
          <a:stretch>
            <a:fillRect/>
          </a:stretch>
        </p:blipFill>
        <p:spPr bwMode="auto">
          <a:xfrm>
            <a:off x="7257939" y="1371217"/>
            <a:ext cx="4667105" cy="3500327"/>
          </a:xfrm>
          <a:prstGeom prst="rect">
            <a:avLst/>
          </a:prstGeom>
          <a:noFill/>
        </p:spPr>
      </p:pic>
      <p:pic>
        <p:nvPicPr>
          <p:cNvPr id="31" name="Рисунок 3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552196" y="4993108"/>
            <a:ext cx="1799844" cy="1443560"/>
          </a:xfrm>
          <a:prstGeom prst="rect">
            <a:avLst/>
          </a:prstGeom>
        </p:spPr>
      </p:pic>
      <p:sp>
        <p:nvSpPr>
          <p:cNvPr id="10" name="TextBox 9"/>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6.2. ТЕАТРАЛИЗОВАННЫЕ ИГРЫ</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36" y="0"/>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13</a:t>
            </a:r>
            <a:endParaRPr lang="ru-RU" sz="1000" dirty="0"/>
          </a:p>
        </p:txBody>
      </p:sp>
      <p:sp>
        <p:nvSpPr>
          <p:cNvPr id="7" name="TextBox 6"/>
          <p:cNvSpPr txBox="1"/>
          <p:nvPr/>
        </p:nvSpPr>
        <p:spPr>
          <a:xfrm>
            <a:off x="346113" y="1246347"/>
            <a:ext cx="6895349" cy="2262158"/>
          </a:xfrm>
          <a:prstGeom prst="rect">
            <a:avLst/>
          </a:prstGeom>
          <a:noFill/>
        </p:spPr>
        <p:txBody>
          <a:bodyPr wrap="square" rtlCol="0">
            <a:spAutoFit/>
          </a:bodyPr>
          <a:lstStyle/>
          <a:p>
            <a:pPr indent="531813" algn="just">
              <a:spcAft>
                <a:spcPts val="600"/>
              </a:spcAft>
            </a:pPr>
            <a:r>
              <a:rPr lang="ru-RU" sz="1400" b="1" dirty="0" smtClean="0">
                <a:solidFill>
                  <a:srgbClr val="0070C0"/>
                </a:solidFill>
              </a:rPr>
              <a:t>Демонстрация</a:t>
            </a:r>
            <a:r>
              <a:rPr lang="ru-RU" sz="1400" dirty="0" smtClean="0"/>
              <a:t> может проводиться как на уроке, так и на внешкольном мероприятии, в зависимости от темы и задач мероприятия. Примеры:</a:t>
            </a:r>
          </a:p>
          <a:p>
            <a:pPr indent="531813" algn="just">
              <a:spcAft>
                <a:spcPts val="600"/>
              </a:spcAft>
              <a:buFont typeface="Wingdings" pitchFamily="2" charset="2"/>
              <a:buChar char="ü"/>
            </a:pPr>
            <a:r>
              <a:rPr lang="ru-RU" sz="1400" dirty="0" smtClean="0"/>
              <a:t>демонстрация действия моделей энергосберегающего (ресурсосберегающего) оборудования;</a:t>
            </a:r>
          </a:p>
          <a:p>
            <a:pPr indent="531813" algn="just">
              <a:spcAft>
                <a:spcPts val="600"/>
              </a:spcAft>
              <a:buFont typeface="Wingdings" pitchFamily="2" charset="2"/>
              <a:buChar char="ü"/>
            </a:pPr>
            <a:r>
              <a:rPr lang="ru-RU" sz="1400" dirty="0" smtClean="0"/>
              <a:t>демонстрация фильмов, мультфильмов, телепередач и другой </a:t>
            </a:r>
            <a:r>
              <a:rPr lang="ru-RU" sz="1400" dirty="0" err="1" smtClean="0"/>
              <a:t>медиапродукции</a:t>
            </a:r>
            <a:r>
              <a:rPr lang="ru-RU" sz="1400" dirty="0" smtClean="0"/>
              <a:t> о последствиях изменения климата и способах уменьшения воздействия на климат;</a:t>
            </a:r>
          </a:p>
          <a:p>
            <a:pPr indent="531813" algn="just">
              <a:spcAft>
                <a:spcPts val="600"/>
              </a:spcAft>
              <a:buFont typeface="Wingdings" pitchFamily="2" charset="2"/>
              <a:buChar char="ü"/>
            </a:pPr>
            <a:r>
              <a:rPr lang="ru-RU" sz="1400" dirty="0" smtClean="0"/>
              <a:t>демонстрация других наглядностей о последствиях изменения климата и способах уменьшения воздействия на климат.</a:t>
            </a:r>
          </a:p>
        </p:txBody>
      </p:sp>
      <p:pic>
        <p:nvPicPr>
          <p:cNvPr id="14" name="Picture 4" descr="I:\DCIM\100NIKON\DSCN7710.JPG"/>
          <p:cNvPicPr>
            <a:picLocks noChangeAspect="1" noChangeArrowheads="1"/>
          </p:cNvPicPr>
          <p:nvPr/>
        </p:nvPicPr>
        <p:blipFill>
          <a:blip r:embed="rId5" cstate="print"/>
          <a:srcRect/>
          <a:stretch>
            <a:fillRect/>
          </a:stretch>
        </p:blipFill>
        <p:spPr bwMode="auto">
          <a:xfrm>
            <a:off x="7517842" y="1028209"/>
            <a:ext cx="3906190" cy="2929642"/>
          </a:xfrm>
          <a:prstGeom prst="rect">
            <a:avLst/>
          </a:prstGeom>
          <a:noFill/>
          <a:ln w="9525">
            <a:noFill/>
            <a:miter lim="800000"/>
            <a:headEnd/>
            <a:tailEnd/>
          </a:ln>
          <a:effectLst/>
        </p:spPr>
      </p:pic>
      <p:pic>
        <p:nvPicPr>
          <p:cNvPr id="16" name="Picture 16" descr="ispytanie-antarktikoj-globalnoe-poteplenie"/>
          <p:cNvPicPr>
            <a:picLocks noChangeAspect="1" noChangeArrowheads="1"/>
          </p:cNvPicPr>
          <p:nvPr/>
        </p:nvPicPr>
        <p:blipFill>
          <a:blip r:embed="rId6" cstate="print"/>
          <a:srcRect/>
          <a:stretch>
            <a:fillRect/>
          </a:stretch>
        </p:blipFill>
        <p:spPr bwMode="auto">
          <a:xfrm>
            <a:off x="7472271" y="4189863"/>
            <a:ext cx="1501984" cy="2224092"/>
          </a:xfrm>
          <a:prstGeom prst="rect">
            <a:avLst/>
          </a:prstGeom>
          <a:noFill/>
          <a:effectLst/>
        </p:spPr>
      </p:pic>
      <p:pic>
        <p:nvPicPr>
          <p:cNvPr id="17" name="Picture 4" descr="ÐÐ¾ÑÐ¾Ð¶ÐµÐµ Ð¸Ð·Ð¾Ð±ÑÐ°Ð¶ÐµÐ½Ð¸Ðµ"/>
          <p:cNvPicPr>
            <a:picLocks noChangeAspect="1" noChangeArrowheads="1"/>
          </p:cNvPicPr>
          <p:nvPr/>
        </p:nvPicPr>
        <p:blipFill>
          <a:blip r:embed="rId7" cstate="print"/>
          <a:srcRect/>
          <a:stretch>
            <a:fillRect/>
          </a:stretch>
        </p:blipFill>
        <p:spPr bwMode="auto">
          <a:xfrm>
            <a:off x="9444068" y="4635062"/>
            <a:ext cx="2212831" cy="1450428"/>
          </a:xfrm>
          <a:prstGeom prst="rect">
            <a:avLst/>
          </a:prstGeom>
          <a:noFill/>
          <a:effectLst/>
        </p:spPr>
      </p:pic>
      <p:sp>
        <p:nvSpPr>
          <p:cNvPr id="11" name="TextBox 10"/>
          <p:cNvSpPr txBox="1"/>
          <p:nvPr/>
        </p:nvSpPr>
        <p:spPr>
          <a:xfrm>
            <a:off x="354868" y="3528099"/>
            <a:ext cx="6886595" cy="3354765"/>
          </a:xfrm>
          <a:prstGeom prst="rect">
            <a:avLst/>
          </a:prstGeom>
          <a:noFill/>
        </p:spPr>
        <p:txBody>
          <a:bodyPr wrap="square" rtlCol="0">
            <a:spAutoFit/>
          </a:bodyPr>
          <a:lstStyle/>
          <a:p>
            <a:pPr indent="531813" algn="just">
              <a:spcAft>
                <a:spcPts val="600"/>
              </a:spcAft>
            </a:pPr>
            <a:r>
              <a:rPr lang="ru-RU" sz="1400" b="1" dirty="0" smtClean="0">
                <a:solidFill>
                  <a:srgbClr val="0070C0"/>
                </a:solidFill>
              </a:rPr>
              <a:t>Встречи со специалистами. </a:t>
            </a:r>
          </a:p>
          <a:p>
            <a:pPr indent="531813" algn="just">
              <a:spcAft>
                <a:spcPts val="600"/>
              </a:spcAft>
            </a:pPr>
            <a:r>
              <a:rPr lang="ru-RU" sz="1400" dirty="0" smtClean="0"/>
              <a:t>На внеклассные  мероприятия приглашают специалистов климатологов, которые профессионально расскажут о системе метеорологических наблюдений в регионе, результатах наблюдений за последние годы и последствиях изменения климата. Можно так же пригласить: </a:t>
            </a:r>
          </a:p>
          <a:p>
            <a:pPr indent="531813" algn="just">
              <a:spcAft>
                <a:spcPts val="600"/>
              </a:spcAft>
              <a:buFontTx/>
              <a:buChar char="-"/>
            </a:pPr>
            <a:r>
              <a:rPr lang="ru-RU" sz="1400" dirty="0" smtClean="0"/>
              <a:t>специалистов особо охраняемых природных территорий;</a:t>
            </a:r>
          </a:p>
          <a:p>
            <a:pPr indent="531813" algn="just">
              <a:spcAft>
                <a:spcPts val="600"/>
              </a:spcAft>
              <a:buFontTx/>
              <a:buChar char="-"/>
            </a:pPr>
            <a:r>
              <a:rPr lang="ru-RU" sz="1400" dirty="0" smtClean="0"/>
              <a:t>специалистов организаций, внедряющий </a:t>
            </a:r>
            <a:r>
              <a:rPr lang="ru-RU" sz="1400" dirty="0" err="1" smtClean="0"/>
              <a:t>низкоуглеродные</a:t>
            </a:r>
            <a:r>
              <a:rPr lang="ru-RU" sz="1400" dirty="0" smtClean="0"/>
              <a:t> технологии производства;</a:t>
            </a:r>
          </a:p>
          <a:p>
            <a:pPr indent="531813" algn="just">
              <a:spcAft>
                <a:spcPts val="600"/>
              </a:spcAft>
              <a:buFontTx/>
              <a:buChar char="-"/>
            </a:pPr>
            <a:r>
              <a:rPr lang="ru-RU" sz="1400" dirty="0" smtClean="0"/>
              <a:t>общественников, занимающихся организацией мероприятий по снижению нагрузки на климат;</a:t>
            </a:r>
          </a:p>
          <a:p>
            <a:pPr indent="531813" algn="just">
              <a:spcAft>
                <a:spcPts val="600"/>
              </a:spcAft>
              <a:buFontTx/>
              <a:buChar char="-"/>
            </a:pPr>
            <a:r>
              <a:rPr lang="ru-RU" sz="1400" dirty="0" smtClean="0"/>
              <a:t>Ученых ведущих научных организаций, профессионально занимающихся  вопросами климата.</a:t>
            </a:r>
          </a:p>
          <a:p>
            <a:pPr indent="531813" algn="just">
              <a:spcAft>
                <a:spcPts val="600"/>
              </a:spcAft>
              <a:buFontTx/>
              <a:buChar char="-"/>
            </a:pPr>
            <a:endParaRPr lang="ru-RU" sz="1400" dirty="0" smtClean="0"/>
          </a:p>
        </p:txBody>
      </p:sp>
      <p:sp>
        <p:nvSpPr>
          <p:cNvPr id="13" name="TextBox 12"/>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7. ДЕМОНСТРАЦИИ. ВСТРЕЧИ СО СПЕЦИАЛИСТАМИ</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14</a:t>
            </a:r>
            <a:endParaRPr lang="ru-RU" sz="1000" dirty="0"/>
          </a:p>
        </p:txBody>
      </p:sp>
      <p:sp>
        <p:nvSpPr>
          <p:cNvPr id="7" name="TextBox 6"/>
          <p:cNvSpPr txBox="1"/>
          <p:nvPr/>
        </p:nvSpPr>
        <p:spPr>
          <a:xfrm>
            <a:off x="176977" y="1312722"/>
            <a:ext cx="6666270" cy="4508927"/>
          </a:xfrm>
          <a:prstGeom prst="rect">
            <a:avLst/>
          </a:prstGeom>
          <a:noFill/>
        </p:spPr>
        <p:txBody>
          <a:bodyPr wrap="square" rtlCol="0">
            <a:spAutoFit/>
          </a:bodyPr>
          <a:lstStyle/>
          <a:p>
            <a:pPr indent="354013" algn="just">
              <a:spcAft>
                <a:spcPts val="600"/>
              </a:spcAft>
            </a:pPr>
            <a:r>
              <a:rPr lang="ru-RU" sz="1400" b="1" dirty="0" smtClean="0">
                <a:solidFill>
                  <a:srgbClr val="0070C0"/>
                </a:solidFill>
              </a:rPr>
              <a:t>Тематические праздники, фестивали творчества и фантазии; конкурсы, как правило, приуроченные к международным экологическим датам: </a:t>
            </a:r>
          </a:p>
          <a:p>
            <a:pPr indent="176213" algn="just">
              <a:spcAft>
                <a:spcPts val="600"/>
              </a:spcAft>
              <a:buFontTx/>
              <a:buChar char="-"/>
            </a:pPr>
            <a:r>
              <a:rPr lang="ru-RU" sz="1400" dirty="0" smtClean="0"/>
              <a:t> День Земли (20 марта),  </a:t>
            </a:r>
          </a:p>
          <a:p>
            <a:pPr indent="176213" algn="just">
              <a:spcAft>
                <a:spcPts val="600"/>
              </a:spcAft>
              <a:buFontTx/>
              <a:buChar char="-"/>
            </a:pPr>
            <a:r>
              <a:rPr lang="ru-RU" sz="1400" dirty="0" smtClean="0"/>
              <a:t> Всемирный день водных ресурсов (22 марта),</a:t>
            </a:r>
          </a:p>
          <a:p>
            <a:pPr indent="176213" algn="just">
              <a:spcAft>
                <a:spcPts val="600"/>
              </a:spcAft>
              <a:buFontTx/>
              <a:buChar char="-"/>
            </a:pPr>
            <a:r>
              <a:rPr lang="ru-RU" sz="1400" dirty="0" smtClean="0"/>
              <a:t> Всемирный день дикой природы (3 марта), </a:t>
            </a:r>
          </a:p>
          <a:p>
            <a:pPr indent="176213" algn="just">
              <a:spcAft>
                <a:spcPts val="600"/>
              </a:spcAft>
              <a:buFontTx/>
              <a:buChar char="-"/>
            </a:pPr>
            <a:r>
              <a:rPr lang="ru-RU" sz="1400" dirty="0" smtClean="0"/>
              <a:t> Всемирный день метеорологии (23 марта), который проводится с целью повышения осведомленности широкой общественности о возможных последствиях изменения климата, </a:t>
            </a:r>
          </a:p>
          <a:p>
            <a:pPr indent="176213" algn="just">
              <a:spcAft>
                <a:spcPts val="600"/>
              </a:spcAft>
              <a:buFontTx/>
              <a:buChar char="-"/>
            </a:pPr>
            <a:r>
              <a:rPr lang="ru-RU" sz="1400" dirty="0" smtClean="0"/>
              <a:t> Час Земли (24 марта), </a:t>
            </a:r>
          </a:p>
          <a:p>
            <a:pPr indent="176213" algn="just">
              <a:spcAft>
                <a:spcPts val="600"/>
              </a:spcAft>
              <a:buFontTx/>
              <a:buChar char="-"/>
            </a:pPr>
            <a:r>
              <a:rPr lang="ru-RU" sz="1400" dirty="0" smtClean="0"/>
              <a:t> Международный день Матери-Земли (22 апреля). </a:t>
            </a:r>
          </a:p>
          <a:p>
            <a:pPr indent="354013" algn="just">
              <a:spcAft>
                <a:spcPts val="600"/>
              </a:spcAft>
            </a:pPr>
            <a:r>
              <a:rPr lang="ru-RU" sz="1400" dirty="0" smtClean="0"/>
              <a:t>В рамках этих дней проводятся конкурсы театральных постановок, чтецов и авторского творчества, рисунков и плакатов по теме изменения климата. Отснятые должным образом детские рисунки и плакаты, подготовленные к этим мероприятиям, можно использовать в качестве информационного материала для буклетов, календарей, другой продукции. Материал для проведения выставки на такие мероприятия можно готовить заранее, в течение года. </a:t>
            </a:r>
          </a:p>
        </p:txBody>
      </p:sp>
      <p:pic>
        <p:nvPicPr>
          <p:cNvPr id="12" name="Picture 21">
            <a:extLst>
              <a:ext uri="{FF2B5EF4-FFF2-40B4-BE49-F238E27FC236}">
                <a16:creationId xmlns="" xmlns:a16="http://schemas.microsoft.com/office/drawing/2014/main" id="{3028EBD0-D2B4-5841-BF5E-5D7687F58359}"/>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t="-1" r="-2"/>
          <a:stretch/>
        </p:blipFill>
        <p:spPr>
          <a:xfrm>
            <a:off x="6886025" y="1344862"/>
            <a:ext cx="4860775" cy="2824850"/>
          </a:xfrm>
          <a:prstGeom prst="rect">
            <a:avLst/>
          </a:prstGeom>
        </p:spPr>
      </p:pic>
      <p:pic>
        <p:nvPicPr>
          <p:cNvPr id="14" name="Picture 25">
            <a:extLst>
              <a:ext uri="{FF2B5EF4-FFF2-40B4-BE49-F238E27FC236}">
                <a16:creationId xmlns="" xmlns:a16="http://schemas.microsoft.com/office/drawing/2014/main" id="{4C3D0D0B-D29C-3F4C-A2E7-C1690F76E34A}"/>
              </a:ext>
            </a:extLst>
          </p:cNvPr>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10121118" y="4266256"/>
            <a:ext cx="1651224" cy="1080000"/>
          </a:xfrm>
          <a:prstGeom prst="rect">
            <a:avLst/>
          </a:prstGeom>
        </p:spPr>
      </p:pic>
      <p:pic>
        <p:nvPicPr>
          <p:cNvPr id="15" name="Grafik 28">
            <a:extLst>
              <a:ext uri="{FF2B5EF4-FFF2-40B4-BE49-F238E27FC236}">
                <a16:creationId xmlns="" xmlns:a16="http://schemas.microsoft.com/office/drawing/2014/main" id="{4EACC583-C6BA-4349-96A3-19491336F165}"/>
              </a:ext>
            </a:extLst>
          </p:cNvPr>
          <p:cNvPicPr/>
          <p:nvPr/>
        </p:nvPicPr>
        <p:blipFill rotWithShape="1">
          <a:blip r:embed="rId7" cstate="screen">
            <a:extLst>
              <a:ext uri="{28A0092B-C50C-407E-A947-70E740481C1C}">
                <a14:useLocalDpi xmlns="" xmlns:a14="http://schemas.microsoft.com/office/drawing/2010/main"/>
              </a:ext>
            </a:extLst>
          </a:blip>
          <a:srcRect/>
          <a:stretch/>
        </p:blipFill>
        <p:spPr bwMode="auto">
          <a:xfrm>
            <a:off x="8569531" y="4279521"/>
            <a:ext cx="1379581" cy="1080000"/>
          </a:xfrm>
          <a:prstGeom prst="rect">
            <a:avLst/>
          </a:prstGeom>
          <a:noFill/>
          <a:ln>
            <a:noFill/>
          </a:ln>
        </p:spPr>
      </p:pic>
      <p:pic>
        <p:nvPicPr>
          <p:cNvPr id="16" name="Picture 4" descr="C:\Users\ЕЛЕНА\Desktop\климатическая шкатулка\фото клим.шкат\ФОТО очный этап\DSC06192.JPG"/>
          <p:cNvPicPr>
            <a:picLocks noChangeAspect="1" noChangeArrowheads="1"/>
          </p:cNvPicPr>
          <p:nvPr/>
        </p:nvPicPr>
        <p:blipFill>
          <a:blip r:embed="rId8" cstate="print"/>
          <a:srcRect/>
          <a:stretch>
            <a:fillRect/>
          </a:stretch>
        </p:blipFill>
        <p:spPr bwMode="auto">
          <a:xfrm>
            <a:off x="6890013" y="4311983"/>
            <a:ext cx="1511346" cy="1080000"/>
          </a:xfrm>
          <a:prstGeom prst="rect">
            <a:avLst/>
          </a:prstGeom>
          <a:noFill/>
          <a:ln w="9525">
            <a:noFill/>
            <a:miter lim="800000"/>
            <a:headEnd/>
            <a:tailEnd/>
          </a:ln>
        </p:spPr>
      </p:pic>
      <p:sp>
        <p:nvSpPr>
          <p:cNvPr id="18" name="TextBox 17"/>
          <p:cNvSpPr txBox="1"/>
          <p:nvPr/>
        </p:nvSpPr>
        <p:spPr>
          <a:xfrm>
            <a:off x="205597" y="5773661"/>
            <a:ext cx="11563616" cy="738664"/>
          </a:xfrm>
          <a:prstGeom prst="rect">
            <a:avLst/>
          </a:prstGeom>
          <a:noFill/>
        </p:spPr>
        <p:txBody>
          <a:bodyPr wrap="square" rtlCol="0">
            <a:spAutoFit/>
          </a:bodyPr>
          <a:lstStyle/>
          <a:p>
            <a:pPr indent="354013"/>
            <a:r>
              <a:rPr lang="ru-RU" sz="1400" dirty="0" smtClean="0"/>
              <a:t>Например, конкурс фоторабот «Погода нервничает», где дети в течение учебного года фотографируют необычные или опасные погодные явления (ураганы, грозы, шторм, наводнение) и затем эти работы представляются на фотовыставке к Всемирному дню метеорологии.</a:t>
            </a:r>
            <a:endParaRPr lang="ru-RU" sz="1400" dirty="0"/>
          </a:p>
        </p:txBody>
      </p:sp>
      <p:sp>
        <p:nvSpPr>
          <p:cNvPr id="17" name="TextBox 16"/>
          <p:cNvSpPr txBox="1"/>
          <p:nvPr/>
        </p:nvSpPr>
        <p:spPr>
          <a:xfrm>
            <a:off x="589055" y="139524"/>
            <a:ext cx="8938408" cy="954107"/>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8. МАССОВЫЕ ПРАЗДНИКИ </a:t>
            </a:r>
          </a:p>
          <a:p>
            <a:r>
              <a:rPr lang="ru-RU" sz="2800" b="1" dirty="0" smtClean="0">
                <a:solidFill>
                  <a:srgbClr val="0070C0"/>
                </a:solidFill>
                <a:latin typeface="Arial Narrow" panose="020B0606020202030204" pitchFamily="34" charset="0"/>
              </a:rPr>
              <a:t>(КОЛЛЕКТИВНО-ТВОРЧЕСКИЕ ДЕЛА)</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15</a:t>
            </a:r>
            <a:endParaRPr lang="ru-RU" sz="1000" dirty="0"/>
          </a:p>
        </p:txBody>
      </p:sp>
      <p:sp>
        <p:nvSpPr>
          <p:cNvPr id="7" name="TextBox 6"/>
          <p:cNvSpPr txBox="1"/>
          <p:nvPr/>
        </p:nvSpPr>
        <p:spPr>
          <a:xfrm>
            <a:off x="412955" y="1587145"/>
            <a:ext cx="6032090" cy="2893100"/>
          </a:xfrm>
          <a:prstGeom prst="rect">
            <a:avLst/>
          </a:prstGeom>
          <a:noFill/>
        </p:spPr>
        <p:txBody>
          <a:bodyPr wrap="square" rtlCol="0">
            <a:spAutoFit/>
          </a:bodyPr>
          <a:lstStyle/>
          <a:p>
            <a:pPr indent="354013" algn="just"/>
            <a:r>
              <a:rPr lang="ru-RU" sz="1400" dirty="0" smtClean="0"/>
              <a:t>Акции по озеленению, по сбору пластиковых бутылок и крышечек, батареек, макулатуры. Конкурсы творческих работ по «вторичному использованию», например пластиковых бутылок – в домашнем хозяйстве. Или украшение новогодней ёлки отработавшими лампочками, которые с помощью творчества и фантазии детей, родителей и преподавателей превращаются в игрушки, зверюшки, звездочки и другие новогодние украшения. В эколого-биологическом центре города Сочи проводят акцию «Елку в переработку». После новогодних праздников жители города привозят сюда ёлки, где они перерабатываются в щепу, а затем используются для подстилки животным, отсыпки садовых дорожек и других нужд. </a:t>
            </a:r>
          </a:p>
          <a:p>
            <a:pPr indent="354013" algn="just"/>
            <a:endParaRPr lang="ru-RU" sz="1400" dirty="0" smtClean="0"/>
          </a:p>
          <a:p>
            <a:pPr indent="354013">
              <a:buFontTx/>
              <a:buChar char="-"/>
            </a:pPr>
            <a:endParaRPr lang="ru-RU" sz="1400" b="1" dirty="0">
              <a:solidFill>
                <a:srgbClr val="0070C0"/>
              </a:solidFill>
            </a:endParaRPr>
          </a:p>
        </p:txBody>
      </p:sp>
      <p:pic>
        <p:nvPicPr>
          <p:cNvPr id="12" name="Picture 8" descr="ÐÐ°ÑÑÐ¸Ð½ÐºÐ¸ Ð¿Ð¾ Ð·Ð°Ð¿ÑÐ¾ÑÑ Ð½Ð¾Ð²Ð¾Ð³Ð¾Ð´Ð½Ð¸Ðµ Ð¸Ð³ÑÑÑÐºÐ¸ Ð¸Ð· Ð»Ð°Ð¼Ð¿Ð¾ÑÐµÐº"/>
          <p:cNvPicPr>
            <a:picLocks noChangeAspect="1" noChangeArrowheads="1"/>
          </p:cNvPicPr>
          <p:nvPr/>
        </p:nvPicPr>
        <p:blipFill>
          <a:blip r:embed="rId5" cstate="print"/>
          <a:srcRect/>
          <a:stretch>
            <a:fillRect/>
          </a:stretch>
        </p:blipFill>
        <p:spPr bwMode="auto">
          <a:xfrm>
            <a:off x="8176917" y="5031205"/>
            <a:ext cx="1680000" cy="1260000"/>
          </a:xfrm>
          <a:prstGeom prst="rect">
            <a:avLst/>
          </a:prstGeom>
          <a:noFill/>
          <a:effectLst/>
        </p:spPr>
      </p:pic>
      <p:pic>
        <p:nvPicPr>
          <p:cNvPr id="25603" name="Picture 3" descr="E:\фото для ПРООН\P1180698.JPG"/>
          <p:cNvPicPr>
            <a:picLocks noChangeAspect="1" noChangeArrowheads="1"/>
          </p:cNvPicPr>
          <p:nvPr/>
        </p:nvPicPr>
        <p:blipFill>
          <a:blip r:embed="rId6" cstate="print"/>
          <a:srcRect/>
          <a:stretch>
            <a:fillRect/>
          </a:stretch>
        </p:blipFill>
        <p:spPr bwMode="auto">
          <a:xfrm>
            <a:off x="6794938" y="1040524"/>
            <a:ext cx="5003924" cy="3752943"/>
          </a:xfrm>
          <a:prstGeom prst="rect">
            <a:avLst/>
          </a:prstGeom>
          <a:noFill/>
        </p:spPr>
      </p:pic>
      <p:sp>
        <p:nvSpPr>
          <p:cNvPr id="15" name="TextBox 14"/>
          <p:cNvSpPr txBox="1"/>
          <p:nvPr/>
        </p:nvSpPr>
        <p:spPr>
          <a:xfrm>
            <a:off x="6788717" y="1045764"/>
            <a:ext cx="3391786" cy="400110"/>
          </a:xfrm>
          <a:prstGeom prst="rect">
            <a:avLst/>
          </a:prstGeom>
          <a:noFill/>
        </p:spPr>
        <p:txBody>
          <a:bodyPr wrap="square" rtlCol="0">
            <a:spAutoFit/>
          </a:bodyPr>
          <a:lstStyle/>
          <a:p>
            <a:r>
              <a:rPr lang="ru-RU" sz="1000" b="1" i="1" dirty="0" smtClean="0">
                <a:solidFill>
                  <a:srgbClr val="FFFF00"/>
                </a:solidFill>
              </a:rPr>
              <a:t>Сохранение </a:t>
            </a:r>
            <a:r>
              <a:rPr lang="ru-RU" sz="1000" b="1" i="1" dirty="0" err="1" smtClean="0">
                <a:solidFill>
                  <a:srgbClr val="FFFF00"/>
                </a:solidFill>
              </a:rPr>
              <a:t>биоразнообразия</a:t>
            </a:r>
            <a:r>
              <a:rPr lang="ru-RU" sz="1000" b="1" i="1" dirty="0" smtClean="0">
                <a:solidFill>
                  <a:srgbClr val="FFFF00"/>
                </a:solidFill>
              </a:rPr>
              <a:t> – выпуск Черноморского лосося из питомника  в реку. </a:t>
            </a:r>
            <a:endParaRPr lang="ru-RU" sz="1000" b="1" i="1" dirty="0">
              <a:solidFill>
                <a:srgbClr val="FFFF00"/>
              </a:solidFill>
            </a:endParaRPr>
          </a:p>
        </p:txBody>
      </p:sp>
      <p:pic>
        <p:nvPicPr>
          <p:cNvPr id="17" name="Picture 12" descr="ÐÐ¾ÑÐ¾Ð¶ÐµÐµ Ð¸Ð·Ð¾Ð±ÑÐ°Ð¶ÐµÐ½Ð¸Ðµ"/>
          <p:cNvPicPr>
            <a:picLocks noChangeAspect="1" noChangeArrowheads="1"/>
          </p:cNvPicPr>
          <p:nvPr/>
        </p:nvPicPr>
        <p:blipFill>
          <a:blip r:embed="rId7" cstate="print"/>
          <a:srcRect/>
          <a:stretch>
            <a:fillRect/>
          </a:stretch>
        </p:blipFill>
        <p:spPr bwMode="auto">
          <a:xfrm>
            <a:off x="10160981" y="5003808"/>
            <a:ext cx="1651378" cy="1238534"/>
          </a:xfrm>
          <a:prstGeom prst="rect">
            <a:avLst/>
          </a:prstGeom>
          <a:noFill/>
          <a:effectLst/>
        </p:spPr>
      </p:pic>
      <p:pic>
        <p:nvPicPr>
          <p:cNvPr id="18" name="Picture 4" descr="ÐÐ°ÑÑÐ¸Ð½ÐºÐ¸ Ð¿Ð¾ Ð·Ð°Ð¿ÑÐ¾ÑÑ Ð´ÐµÑÐ¸ ÑÐ°Ð¶Ð°ÑÑ Ð´ÐµÑÐµÐ²ÑÑ"/>
          <p:cNvPicPr>
            <a:picLocks noChangeAspect="1" noChangeArrowheads="1"/>
          </p:cNvPicPr>
          <p:nvPr/>
        </p:nvPicPr>
        <p:blipFill>
          <a:blip r:embed="rId8" cstate="print"/>
          <a:srcRect b="8063"/>
          <a:stretch>
            <a:fillRect/>
          </a:stretch>
        </p:blipFill>
        <p:spPr bwMode="auto">
          <a:xfrm>
            <a:off x="3787228" y="5086882"/>
            <a:ext cx="1856343" cy="1279990"/>
          </a:xfrm>
          <a:prstGeom prst="rect">
            <a:avLst/>
          </a:prstGeom>
          <a:noFill/>
          <a:effectLst/>
        </p:spPr>
      </p:pic>
      <p:pic>
        <p:nvPicPr>
          <p:cNvPr id="19" name="Picture 14" descr="ÐÐ¾ÑÐ¾Ð¶ÐµÐµ Ð¸Ð·Ð¾Ð±ÑÐ°Ð¶ÐµÐ½Ð¸Ðµ"/>
          <p:cNvPicPr>
            <a:picLocks noChangeAspect="1" noChangeArrowheads="1"/>
          </p:cNvPicPr>
          <p:nvPr/>
        </p:nvPicPr>
        <p:blipFill>
          <a:blip r:embed="rId9" cstate="print"/>
          <a:srcRect l="10039" r="9449" b="21260"/>
          <a:stretch>
            <a:fillRect/>
          </a:stretch>
        </p:blipFill>
        <p:spPr bwMode="auto">
          <a:xfrm>
            <a:off x="6049928" y="5078513"/>
            <a:ext cx="1773516" cy="1300828"/>
          </a:xfrm>
          <a:prstGeom prst="rect">
            <a:avLst/>
          </a:prstGeom>
          <a:noFill/>
          <a:effectLst/>
        </p:spPr>
      </p:pic>
      <p:pic>
        <p:nvPicPr>
          <p:cNvPr id="20" name="Рисунок 1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283700" y="4959924"/>
            <a:ext cx="1799844" cy="1443560"/>
          </a:xfrm>
          <a:prstGeom prst="rect">
            <a:avLst/>
          </a:prstGeom>
        </p:spPr>
      </p:pic>
      <p:sp>
        <p:nvSpPr>
          <p:cNvPr id="16" name="TextBox 15"/>
          <p:cNvSpPr txBox="1"/>
          <p:nvPr/>
        </p:nvSpPr>
        <p:spPr>
          <a:xfrm>
            <a:off x="589055" y="139524"/>
            <a:ext cx="8938408" cy="954107"/>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9. ОБЩЕСТВЕННО ПОЛЕЗНЫЕ И СОЦИАЛЬНО </a:t>
            </a:r>
          </a:p>
          <a:p>
            <a:r>
              <a:rPr lang="ru-RU" sz="2800" b="1" dirty="0" smtClean="0">
                <a:solidFill>
                  <a:srgbClr val="0070C0"/>
                </a:solidFill>
                <a:latin typeface="Arial Narrow" panose="020B0606020202030204" pitchFamily="34" charset="0"/>
              </a:rPr>
              <a:t>ЗНАЧИМЫЕ МЕРОПРИЯТИЯ</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16</a:t>
            </a:r>
            <a:endParaRPr lang="ru-RU" sz="1000" dirty="0"/>
          </a:p>
        </p:txBody>
      </p:sp>
      <p:sp>
        <p:nvSpPr>
          <p:cNvPr id="7" name="TextBox 6"/>
          <p:cNvSpPr txBox="1"/>
          <p:nvPr/>
        </p:nvSpPr>
        <p:spPr>
          <a:xfrm>
            <a:off x="327546" y="1353132"/>
            <a:ext cx="5970015" cy="5278368"/>
          </a:xfrm>
          <a:prstGeom prst="rect">
            <a:avLst/>
          </a:prstGeom>
          <a:noFill/>
        </p:spPr>
        <p:txBody>
          <a:bodyPr wrap="square" rtlCol="0">
            <a:spAutoFit/>
          </a:bodyPr>
          <a:lstStyle/>
          <a:p>
            <a:pPr indent="355600" algn="just">
              <a:spcAft>
                <a:spcPts val="600"/>
              </a:spcAft>
            </a:pPr>
            <a:r>
              <a:rPr lang="ru-RU" sz="1400" b="1" dirty="0" smtClean="0">
                <a:solidFill>
                  <a:srgbClr val="0070C0"/>
                </a:solidFill>
              </a:rPr>
              <a:t>Информационно-пропагандистская деятельность </a:t>
            </a:r>
            <a:r>
              <a:rPr lang="ru-RU" sz="1400" dirty="0" smtClean="0"/>
              <a:t>по информированию населения в вопросах изменения  климата через систему образования. Это могут быть специально выделенные в школе стенды с информацией, информация на обложках дневников, закладках для книг, рубрики в школьных газетах, где есть издательская деятельность. </a:t>
            </a:r>
          </a:p>
          <a:p>
            <a:pPr indent="355600" algn="just">
              <a:spcAft>
                <a:spcPts val="600"/>
              </a:spcAft>
            </a:pPr>
            <a:r>
              <a:rPr lang="ru-RU" sz="1400" dirty="0" smtClean="0"/>
              <a:t>Интересной и важной для детей и родителей будет информация о причинах  глобальных изменений климата, последствиях для природы и человека.  Понять и ощутить, что проблема изменения климата касается каждого человека, помогут плакаты с прогнозами о тех рисках для людей, которые влечет за собой эта проблема: нехватка воды, рост инфекционных заболеваний, голод. Эта информация может быть на информационных стендах школы, на страничках в социальных сетях школы, класса, других детских объединений. </a:t>
            </a:r>
          </a:p>
          <a:p>
            <a:pPr indent="355600" algn="just">
              <a:spcAft>
                <a:spcPts val="600"/>
              </a:spcAft>
            </a:pPr>
            <a:r>
              <a:rPr lang="ru-RU" sz="1400" dirty="0" smtClean="0"/>
              <a:t>Помимо общей информации важно популяризировать информацию о том, что дает вторичная переработка стекла, пластика, бумаги, металла. А так же о том, что влияет на размер «углеродного следа» и как строить свой образ жизни, чтобы его уменьшить. </a:t>
            </a:r>
          </a:p>
          <a:p>
            <a:pPr indent="355600" algn="just">
              <a:spcAft>
                <a:spcPts val="600"/>
              </a:spcAft>
            </a:pPr>
            <a:r>
              <a:rPr lang="ru-RU" sz="1400" dirty="0" smtClean="0"/>
              <a:t>Разрабатывать такие плакаты, информационные листки могли бы сами дети. С такими рисунками детей можно выпускать календари, блокноты, другую полиграфическую продукцию. </a:t>
            </a:r>
            <a:endParaRPr lang="ru-RU" sz="1400" dirty="0"/>
          </a:p>
        </p:txBody>
      </p:sp>
      <p:sp>
        <p:nvSpPr>
          <p:cNvPr id="16" name="Прямоугольник 15"/>
          <p:cNvSpPr/>
          <p:nvPr/>
        </p:nvSpPr>
        <p:spPr>
          <a:xfrm>
            <a:off x="6428096" y="4803363"/>
            <a:ext cx="5472752" cy="1787600"/>
          </a:xfrm>
          <a:prstGeom prst="rect">
            <a:avLst/>
          </a:prstGeom>
          <a:ln w="28575">
            <a:solidFill>
              <a:srgbClr val="003366"/>
            </a:solidFill>
          </a:ln>
        </p:spPr>
        <p:txBody>
          <a:bodyPr wrap="square" lIns="77148" tIns="38574" rIns="77148" bIns="38574">
            <a:spAutoFit/>
          </a:bodyPr>
          <a:lstStyle/>
          <a:p>
            <a:pPr algn="ctr">
              <a:lnSpc>
                <a:spcPct val="110000"/>
              </a:lnSpc>
            </a:pPr>
            <a:r>
              <a:rPr lang="ru-RU" sz="1200" b="1" dirty="0" smtClean="0">
                <a:solidFill>
                  <a:srgbClr val="CC0000"/>
                </a:solidFill>
                <a:latin typeface="Times New Roman" pitchFamily="18" charset="0"/>
                <a:cs typeface="Times New Roman" pitchFamily="18" charset="0"/>
              </a:rPr>
              <a:t>Рост средней глобальной температуры и водные проблемы</a:t>
            </a:r>
            <a:endParaRPr lang="ru-RU" sz="1200" b="1" dirty="0" smtClean="0">
              <a:latin typeface="Times New Roman" pitchFamily="18" charset="0"/>
              <a:cs typeface="Times New Roman" pitchFamily="18" charset="0"/>
            </a:endParaRPr>
          </a:p>
          <a:p>
            <a:pPr algn="just">
              <a:lnSpc>
                <a:spcPct val="110000"/>
              </a:lnSpc>
              <a:buFont typeface="Wingdings" pitchFamily="2" charset="2"/>
              <a:buChar char="Ø"/>
            </a:pPr>
            <a:r>
              <a:rPr lang="ru-RU" sz="1100" dirty="0" smtClean="0">
                <a:solidFill>
                  <a:schemeClr val="tx2">
                    <a:lumMod val="75000"/>
                  </a:schemeClr>
                </a:solidFill>
                <a:latin typeface="Times New Roman" pitchFamily="18" charset="0"/>
                <a:cs typeface="Times New Roman" pitchFamily="18" charset="0"/>
              </a:rPr>
              <a:t> 1</a:t>
            </a:r>
            <a:r>
              <a:rPr lang="ru-RU" sz="1100" baseline="30000" dirty="0" smtClean="0">
                <a:solidFill>
                  <a:schemeClr val="tx2">
                    <a:lumMod val="75000"/>
                  </a:schemeClr>
                </a:solidFill>
                <a:latin typeface="Times New Roman" pitchFamily="18" charset="0"/>
                <a:cs typeface="Times New Roman" pitchFamily="18" charset="0"/>
              </a:rPr>
              <a:t>0</a:t>
            </a:r>
            <a:r>
              <a:rPr lang="ru-RU" sz="1100" dirty="0" smtClean="0">
                <a:solidFill>
                  <a:schemeClr val="tx2">
                    <a:lumMod val="75000"/>
                  </a:schemeClr>
                </a:solidFill>
                <a:latin typeface="Times New Roman" pitchFamily="18" charset="0"/>
                <a:cs typeface="Times New Roman" pitchFamily="18" charset="0"/>
              </a:rPr>
              <a:t>С -   полностью исчезают небольшие горные ледники в тропических странах, проблемы с водоснабжением 50 млн. чел.</a:t>
            </a:r>
          </a:p>
          <a:p>
            <a:pPr algn="just">
              <a:lnSpc>
                <a:spcPct val="110000"/>
              </a:lnSpc>
              <a:buFont typeface="Wingdings" pitchFamily="2" charset="2"/>
              <a:buChar char="Ø"/>
            </a:pPr>
            <a:r>
              <a:rPr lang="ru-RU" sz="1100" dirty="0" smtClean="0">
                <a:solidFill>
                  <a:schemeClr val="tx2">
                    <a:lumMod val="75000"/>
                  </a:schemeClr>
                </a:solidFill>
                <a:latin typeface="Times New Roman" pitchFamily="18" charset="0"/>
                <a:cs typeface="Times New Roman" pitchFamily="18" charset="0"/>
              </a:rPr>
              <a:t> 2</a:t>
            </a:r>
            <a:r>
              <a:rPr lang="ru-RU" sz="1100" baseline="30000" dirty="0" smtClean="0">
                <a:solidFill>
                  <a:schemeClr val="tx2">
                    <a:lumMod val="75000"/>
                  </a:schemeClr>
                </a:solidFill>
                <a:latin typeface="Times New Roman" pitchFamily="18" charset="0"/>
                <a:cs typeface="Times New Roman" pitchFamily="18" charset="0"/>
              </a:rPr>
              <a:t>0</a:t>
            </a:r>
            <a:r>
              <a:rPr lang="ru-RU" sz="1100" dirty="0" smtClean="0">
                <a:solidFill>
                  <a:schemeClr val="tx2">
                    <a:lumMod val="75000"/>
                  </a:schemeClr>
                </a:solidFill>
                <a:latin typeface="Times New Roman" pitchFamily="18" charset="0"/>
                <a:cs typeface="Times New Roman" pitchFamily="18" charset="0"/>
              </a:rPr>
              <a:t>С -  на 20-30% сокращение водных ресурсов в чувствительных регионах (Средиземноморье, Африка, Средняя Азия…. ) </a:t>
            </a:r>
          </a:p>
          <a:p>
            <a:pPr algn="just">
              <a:lnSpc>
                <a:spcPct val="110000"/>
              </a:lnSpc>
              <a:buFont typeface="Wingdings" pitchFamily="2" charset="2"/>
              <a:buChar char="Ø"/>
            </a:pPr>
            <a:r>
              <a:rPr lang="ru-RU" sz="1100" dirty="0" smtClean="0">
                <a:solidFill>
                  <a:schemeClr val="tx2">
                    <a:lumMod val="75000"/>
                  </a:schemeClr>
                </a:solidFill>
                <a:latin typeface="Times New Roman" pitchFamily="18" charset="0"/>
                <a:cs typeface="Times New Roman" pitchFamily="18" charset="0"/>
              </a:rPr>
              <a:t> 3</a:t>
            </a:r>
            <a:r>
              <a:rPr lang="ru-RU" sz="1100" baseline="30000" dirty="0" smtClean="0">
                <a:solidFill>
                  <a:schemeClr val="tx2">
                    <a:lumMod val="75000"/>
                  </a:schemeClr>
                </a:solidFill>
                <a:latin typeface="Times New Roman" pitchFamily="18" charset="0"/>
                <a:cs typeface="Times New Roman" pitchFamily="18" charset="0"/>
              </a:rPr>
              <a:t>0</a:t>
            </a:r>
            <a:r>
              <a:rPr lang="ru-RU" sz="1100" dirty="0" smtClean="0">
                <a:solidFill>
                  <a:schemeClr val="tx2">
                    <a:lumMod val="75000"/>
                  </a:schemeClr>
                </a:solidFill>
                <a:latin typeface="Times New Roman" pitchFamily="18" charset="0"/>
                <a:cs typeface="Times New Roman" pitchFamily="18" charset="0"/>
              </a:rPr>
              <a:t>С - до 4 млрд. чел вынуждены сократить потребление воды </a:t>
            </a:r>
          </a:p>
          <a:p>
            <a:pPr algn="just">
              <a:lnSpc>
                <a:spcPct val="110000"/>
              </a:lnSpc>
              <a:buFont typeface="Wingdings" pitchFamily="2" charset="2"/>
              <a:buChar char="Ø"/>
            </a:pPr>
            <a:r>
              <a:rPr lang="ru-RU" sz="1100" dirty="0" smtClean="0">
                <a:solidFill>
                  <a:schemeClr val="tx2">
                    <a:lumMod val="75000"/>
                  </a:schemeClr>
                </a:solidFill>
                <a:latin typeface="Times New Roman" pitchFamily="18" charset="0"/>
                <a:cs typeface="Times New Roman" pitchFamily="18" charset="0"/>
              </a:rPr>
              <a:t> 4</a:t>
            </a:r>
            <a:r>
              <a:rPr lang="ru-RU" sz="1100" baseline="30000" dirty="0" smtClean="0">
                <a:solidFill>
                  <a:schemeClr val="tx2">
                    <a:lumMod val="75000"/>
                  </a:schemeClr>
                </a:solidFill>
                <a:latin typeface="Times New Roman" pitchFamily="18" charset="0"/>
                <a:cs typeface="Times New Roman" pitchFamily="18" charset="0"/>
              </a:rPr>
              <a:t>0</a:t>
            </a:r>
            <a:r>
              <a:rPr lang="ru-RU" sz="1100" dirty="0" smtClean="0">
                <a:solidFill>
                  <a:schemeClr val="tx2">
                    <a:lumMod val="75000"/>
                  </a:schemeClr>
                </a:solidFill>
                <a:latin typeface="Times New Roman" pitchFamily="18" charset="0"/>
                <a:cs typeface="Times New Roman" pitchFamily="18" charset="0"/>
              </a:rPr>
              <a:t>С - сокращение водных ресурсов в чувствительных регионах на 30-50% </a:t>
            </a:r>
          </a:p>
          <a:p>
            <a:pPr algn="just">
              <a:lnSpc>
                <a:spcPct val="110000"/>
              </a:lnSpc>
              <a:buFont typeface="Wingdings" pitchFamily="2" charset="2"/>
              <a:buChar char="Ø"/>
            </a:pPr>
            <a:r>
              <a:rPr lang="ru-RU" sz="1100" dirty="0" smtClean="0">
                <a:solidFill>
                  <a:schemeClr val="tx2">
                    <a:lumMod val="75000"/>
                  </a:schemeClr>
                </a:solidFill>
                <a:latin typeface="Times New Roman" pitchFamily="18" charset="0"/>
                <a:cs typeface="Times New Roman" pitchFamily="18" charset="0"/>
              </a:rPr>
              <a:t> 5</a:t>
            </a:r>
            <a:r>
              <a:rPr lang="ru-RU" sz="1100" baseline="30000" dirty="0" smtClean="0">
                <a:solidFill>
                  <a:schemeClr val="tx2">
                    <a:lumMod val="75000"/>
                  </a:schemeClr>
                </a:solidFill>
                <a:latin typeface="Times New Roman" pitchFamily="18" charset="0"/>
                <a:cs typeface="Times New Roman" pitchFamily="18" charset="0"/>
              </a:rPr>
              <a:t>0</a:t>
            </a:r>
            <a:r>
              <a:rPr lang="ru-RU" sz="1100" dirty="0" smtClean="0">
                <a:solidFill>
                  <a:schemeClr val="tx2">
                    <a:lumMod val="75000"/>
                  </a:schemeClr>
                </a:solidFill>
                <a:latin typeface="Times New Roman" pitchFamily="18" charset="0"/>
                <a:cs typeface="Times New Roman" pitchFamily="18" charset="0"/>
              </a:rPr>
              <a:t>С -  исчезновение  крупных ледников, серьезнейшие проблемы с водоснабжением Китая и Индии, и т.п</a:t>
            </a:r>
            <a:r>
              <a:rPr lang="ru-RU" sz="1200" dirty="0" smtClean="0">
                <a:solidFill>
                  <a:schemeClr val="tx2">
                    <a:lumMod val="75000"/>
                  </a:schemeClr>
                </a:solidFill>
                <a:latin typeface="Times New Roman" pitchFamily="18" charset="0"/>
                <a:cs typeface="Times New Roman" pitchFamily="18" charset="0"/>
              </a:rPr>
              <a:t>.</a:t>
            </a:r>
            <a:endParaRPr lang="ru-RU" sz="1200" dirty="0">
              <a:solidFill>
                <a:schemeClr val="tx2">
                  <a:lumMod val="75000"/>
                </a:schemeClr>
              </a:solidFill>
              <a:latin typeface="Times New Roman" pitchFamily="18" charset="0"/>
              <a:cs typeface="Times New Roman" pitchFamily="18" charset="0"/>
            </a:endParaRPr>
          </a:p>
        </p:txBody>
      </p:sp>
      <p:sp>
        <p:nvSpPr>
          <p:cNvPr id="12" name="TextBox 11"/>
          <p:cNvSpPr txBox="1"/>
          <p:nvPr/>
        </p:nvSpPr>
        <p:spPr>
          <a:xfrm>
            <a:off x="589055" y="139524"/>
            <a:ext cx="8938408" cy="954107"/>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10. ИНФОРМАЦИОННО-ПРОПАГАНДИСТСКАЯ</a:t>
            </a:r>
          </a:p>
          <a:p>
            <a:pPr indent="1976438"/>
            <a:r>
              <a:rPr lang="ru-RU" sz="2800" b="1" dirty="0" smtClean="0">
                <a:solidFill>
                  <a:srgbClr val="0070C0"/>
                </a:solidFill>
                <a:latin typeface="Arial Narrow" panose="020B0606020202030204" pitchFamily="34" charset="0"/>
              </a:rPr>
              <a:t>ДЕЯТЕЛЬНОСТЬ </a:t>
            </a:r>
          </a:p>
        </p:txBody>
      </p:sp>
      <p:pic>
        <p:nvPicPr>
          <p:cNvPr id="11" name="Picture 2" descr="Yakut-from-p12-2Cdeg-rus"/>
          <p:cNvPicPr>
            <a:picLocks noChangeAspect="1" noChangeArrowheads="1"/>
          </p:cNvPicPr>
          <p:nvPr/>
        </p:nvPicPr>
        <p:blipFill>
          <a:blip r:embed="rId5" cstate="print"/>
          <a:srcRect t="2423"/>
          <a:stretch>
            <a:fillRect/>
          </a:stretch>
        </p:blipFill>
        <p:spPr bwMode="auto">
          <a:xfrm>
            <a:off x="6430297" y="1165123"/>
            <a:ext cx="5484230" cy="3563882"/>
          </a:xfrm>
          <a:prstGeom prst="rect">
            <a:avLst/>
          </a:prstGeom>
          <a:noFill/>
          <a:ln>
            <a:miter lim="800000"/>
            <a:headEnd/>
            <a:tailEnd/>
          </a:ln>
        </p:spPr>
      </p:pic>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17</a:t>
            </a:r>
            <a:endParaRPr lang="ru-RU" sz="1000" dirty="0"/>
          </a:p>
        </p:txBody>
      </p:sp>
      <p:sp>
        <p:nvSpPr>
          <p:cNvPr id="7" name="TextBox 6"/>
          <p:cNvSpPr txBox="1"/>
          <p:nvPr/>
        </p:nvSpPr>
        <p:spPr>
          <a:xfrm>
            <a:off x="712479" y="1376607"/>
            <a:ext cx="5688317" cy="2339102"/>
          </a:xfrm>
          <a:prstGeom prst="rect">
            <a:avLst/>
          </a:prstGeom>
          <a:noFill/>
        </p:spPr>
        <p:txBody>
          <a:bodyPr wrap="square" rtlCol="0">
            <a:spAutoFit/>
          </a:bodyPr>
          <a:lstStyle/>
          <a:p>
            <a:pPr indent="354013" algn="just">
              <a:spcAft>
                <a:spcPts val="600"/>
              </a:spcAft>
            </a:pPr>
            <a:r>
              <a:rPr lang="ru-RU" sz="1400" b="1" dirty="0" smtClean="0">
                <a:solidFill>
                  <a:srgbClr val="0070C0"/>
                </a:solidFill>
              </a:rPr>
              <a:t>Экскурсии, как правило, организуются на предприятия, где внедрены ресурсосберегающие технологии. Так же это могут быть:</a:t>
            </a:r>
          </a:p>
          <a:p>
            <a:pPr indent="176213" algn="just">
              <a:spcAft>
                <a:spcPts val="600"/>
              </a:spcAft>
              <a:buFontTx/>
              <a:buChar char="-"/>
            </a:pPr>
            <a:r>
              <a:rPr lang="ru-RU" sz="1400" dirty="0" smtClean="0"/>
              <a:t> предприятия по сортировке мусора;</a:t>
            </a:r>
          </a:p>
          <a:p>
            <a:pPr indent="176213" algn="just">
              <a:spcAft>
                <a:spcPts val="600"/>
              </a:spcAft>
              <a:buFontTx/>
              <a:buChar char="-"/>
            </a:pPr>
            <a:r>
              <a:rPr lang="ru-RU" sz="1400" dirty="0" smtClean="0"/>
              <a:t> предприятия по переработке вторичного сырья – пластика, стекла, бумаги; </a:t>
            </a:r>
          </a:p>
          <a:p>
            <a:pPr indent="176213" algn="just">
              <a:spcAft>
                <a:spcPts val="600"/>
              </a:spcAft>
              <a:buFontTx/>
              <a:buChar char="-"/>
            </a:pPr>
            <a:r>
              <a:rPr lang="ru-RU" sz="1400" dirty="0" smtClean="0"/>
              <a:t> предприятия, на которых производят продукцию из переработанных материалов;</a:t>
            </a:r>
          </a:p>
          <a:p>
            <a:pPr indent="176213" algn="just">
              <a:spcAft>
                <a:spcPts val="600"/>
              </a:spcAft>
              <a:buFontTx/>
              <a:buChar char="-"/>
            </a:pPr>
            <a:r>
              <a:rPr lang="ru-RU" sz="1400" dirty="0" smtClean="0"/>
              <a:t> др.</a:t>
            </a:r>
            <a:endParaRPr lang="ru-RU" sz="1400" dirty="0"/>
          </a:p>
        </p:txBody>
      </p:sp>
      <p:sp>
        <p:nvSpPr>
          <p:cNvPr id="21" name="TextBox 20"/>
          <p:cNvSpPr txBox="1"/>
          <p:nvPr/>
        </p:nvSpPr>
        <p:spPr>
          <a:xfrm>
            <a:off x="7403693" y="6315536"/>
            <a:ext cx="3982064" cy="276999"/>
          </a:xfrm>
          <a:prstGeom prst="rect">
            <a:avLst/>
          </a:prstGeom>
          <a:noFill/>
        </p:spPr>
        <p:txBody>
          <a:bodyPr wrap="square" rtlCol="0">
            <a:spAutoFit/>
          </a:bodyPr>
          <a:lstStyle/>
          <a:p>
            <a:pPr algn="ctr"/>
            <a:r>
              <a:rPr lang="ru-RU" sz="1200" b="1" dirty="0" smtClean="0"/>
              <a:t>Экскурсия на мусороперерабатывающий завод</a:t>
            </a:r>
            <a:endParaRPr lang="ru-RU" sz="1200" b="1" dirty="0">
              <a:solidFill>
                <a:srgbClr val="000066"/>
              </a:solidFill>
            </a:endParaRPr>
          </a:p>
        </p:txBody>
      </p:sp>
      <p:sp>
        <p:nvSpPr>
          <p:cNvPr id="25" name="TextBox 24"/>
          <p:cNvSpPr txBox="1"/>
          <p:nvPr/>
        </p:nvSpPr>
        <p:spPr>
          <a:xfrm>
            <a:off x="988133" y="6404020"/>
            <a:ext cx="6017342" cy="276999"/>
          </a:xfrm>
          <a:prstGeom prst="rect">
            <a:avLst/>
          </a:prstGeom>
          <a:noFill/>
        </p:spPr>
        <p:txBody>
          <a:bodyPr wrap="square" rtlCol="0">
            <a:spAutoFit/>
          </a:bodyPr>
          <a:lstStyle/>
          <a:p>
            <a:r>
              <a:rPr lang="ru-RU" sz="1200" b="1" dirty="0" smtClean="0"/>
              <a:t>Экскурсия на ветровую электростанцию</a:t>
            </a:r>
            <a:endParaRPr lang="ru-RU" sz="1200" b="1" dirty="0">
              <a:solidFill>
                <a:srgbClr val="000066"/>
              </a:solidFill>
            </a:endParaRPr>
          </a:p>
        </p:txBody>
      </p:sp>
      <p:sp>
        <p:nvSpPr>
          <p:cNvPr id="27" name="TextBox 26"/>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11. ЭКСКУРСИИ</a:t>
            </a:r>
          </a:p>
        </p:txBody>
      </p:sp>
      <p:pic>
        <p:nvPicPr>
          <p:cNvPr id="7172" name="Picture 4"/>
          <p:cNvPicPr>
            <a:picLocks noChangeAspect="1" noChangeArrowheads="1"/>
          </p:cNvPicPr>
          <p:nvPr/>
        </p:nvPicPr>
        <p:blipFill>
          <a:blip r:embed="rId5" cstate="print"/>
          <a:srcRect l="6688" t="28226" r="29835" b="18548"/>
          <a:stretch>
            <a:fillRect/>
          </a:stretch>
        </p:blipFill>
        <p:spPr bwMode="auto">
          <a:xfrm>
            <a:off x="1011821" y="3807823"/>
            <a:ext cx="5477463" cy="2582233"/>
          </a:xfrm>
          <a:prstGeom prst="rect">
            <a:avLst/>
          </a:prstGeom>
          <a:noFill/>
          <a:ln w="9525">
            <a:noFill/>
            <a:miter lim="800000"/>
            <a:headEnd/>
            <a:tailEnd/>
          </a:ln>
          <a:effectLst/>
        </p:spPr>
      </p:pic>
      <p:pic>
        <p:nvPicPr>
          <p:cNvPr id="28" name="Рисунок 27" descr="Безымянный.png"/>
          <p:cNvPicPr>
            <a:picLocks noChangeAspect="1"/>
          </p:cNvPicPr>
          <p:nvPr/>
        </p:nvPicPr>
        <p:blipFill>
          <a:blip r:embed="rId6" cstate="print"/>
          <a:stretch>
            <a:fillRect/>
          </a:stretch>
        </p:blipFill>
        <p:spPr>
          <a:xfrm>
            <a:off x="7536426" y="964493"/>
            <a:ext cx="3760840" cy="2396047"/>
          </a:xfrm>
          <a:prstGeom prst="rect">
            <a:avLst/>
          </a:prstGeom>
        </p:spPr>
      </p:pic>
      <p:pic>
        <p:nvPicPr>
          <p:cNvPr id="29" name="Рисунок 28" descr="Безымянный.png"/>
          <p:cNvPicPr>
            <a:picLocks noChangeAspect="1"/>
          </p:cNvPicPr>
          <p:nvPr/>
        </p:nvPicPr>
        <p:blipFill>
          <a:blip r:embed="rId7" cstate="print"/>
          <a:stretch>
            <a:fillRect/>
          </a:stretch>
        </p:blipFill>
        <p:spPr>
          <a:xfrm>
            <a:off x="7565929" y="3827351"/>
            <a:ext cx="3701839" cy="2514456"/>
          </a:xfrm>
          <a:prstGeom prst="rect">
            <a:avLst/>
          </a:prstGeom>
        </p:spPr>
      </p:pic>
      <p:sp>
        <p:nvSpPr>
          <p:cNvPr id="22" name="TextBox 21"/>
          <p:cNvSpPr txBox="1"/>
          <p:nvPr/>
        </p:nvSpPr>
        <p:spPr>
          <a:xfrm>
            <a:off x="6673527" y="3315837"/>
            <a:ext cx="4677815" cy="461665"/>
          </a:xfrm>
          <a:prstGeom prst="rect">
            <a:avLst/>
          </a:prstGeom>
          <a:noFill/>
        </p:spPr>
        <p:txBody>
          <a:bodyPr wrap="square" rtlCol="0">
            <a:spAutoFit/>
          </a:bodyPr>
          <a:lstStyle/>
          <a:p>
            <a:pPr algn="r"/>
            <a:r>
              <a:rPr lang="ru-RU" sz="1200" b="1" dirty="0" smtClean="0"/>
              <a:t>Экскурсия на бумажный комбинат. </a:t>
            </a:r>
          </a:p>
          <a:p>
            <a:pPr algn="r"/>
            <a:r>
              <a:rPr lang="ru-RU" sz="1200" b="1" dirty="0" smtClean="0"/>
              <a:t>Изготовление бумаги из вторсырья – макулатуры</a:t>
            </a:r>
            <a:endParaRPr lang="ru-RU" sz="1200" b="1" dirty="0"/>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4" name="TextBox 3"/>
          <p:cNvSpPr txBox="1"/>
          <p:nvPr/>
        </p:nvSpPr>
        <p:spPr>
          <a:xfrm>
            <a:off x="517585" y="1250830"/>
            <a:ext cx="11177886" cy="3754874"/>
          </a:xfrm>
          <a:prstGeom prst="rect">
            <a:avLst/>
          </a:prstGeom>
          <a:noFill/>
        </p:spPr>
        <p:txBody>
          <a:bodyPr wrap="square" rtlCol="0">
            <a:spAutoFit/>
          </a:bodyPr>
          <a:lstStyle/>
          <a:p>
            <a:pPr indent="354013"/>
            <a:r>
              <a:rPr lang="ru-RU" sz="1400" dirty="0" smtClean="0"/>
              <a:t>Фотографии и иллюстрации, использованные в модуле,  для которых не указаны источники, взяты из комплекта «Климатическая шкатулка» (см. Список иллюстраций в конце пособия) или предоставлены участниками программы.</a:t>
            </a:r>
          </a:p>
          <a:p>
            <a:pPr indent="354013"/>
            <a:endParaRPr lang="ru-RU" sz="1400" dirty="0" smtClean="0"/>
          </a:p>
          <a:p>
            <a:pPr indent="354013"/>
            <a:r>
              <a:rPr lang="ru-RU" sz="1400" dirty="0" smtClean="0"/>
              <a:t>Источники дополнительных иллюстраций:  </a:t>
            </a:r>
            <a:endParaRPr lang="ru-RU" sz="1400" b="1" i="1" dirty="0" smtClean="0"/>
          </a:p>
          <a:p>
            <a:pPr indent="354013"/>
            <a:r>
              <a:rPr lang="ru-RU" sz="1400" b="1" i="1" dirty="0" smtClean="0"/>
              <a:t>Слайд 4 </a:t>
            </a:r>
          </a:p>
          <a:p>
            <a:r>
              <a:rPr lang="ru-RU" sz="1400" dirty="0" smtClean="0"/>
              <a:t>Фото сверху: </a:t>
            </a:r>
            <a:r>
              <a:rPr lang="ru-RU" sz="1400" dirty="0" err="1" smtClean="0"/>
              <a:t>Commons.wikimedia.org</a:t>
            </a:r>
            <a:r>
              <a:rPr lang="ru-RU" sz="1400" dirty="0" smtClean="0"/>
              <a:t>  (S</a:t>
            </a:r>
            <a:r>
              <a:rPr lang="en-US" sz="1400" dirty="0" smtClean="0"/>
              <a:t>K</a:t>
            </a:r>
            <a:r>
              <a:rPr lang="ru-RU" sz="1400" dirty="0" err="1" smtClean="0"/>
              <a:t>as</a:t>
            </a:r>
            <a:r>
              <a:rPr lang="ru-RU" sz="1400" dirty="0" smtClean="0"/>
              <a:t>)</a:t>
            </a:r>
          </a:p>
          <a:p>
            <a:r>
              <a:rPr lang="ru-RU" sz="1400" dirty="0" smtClean="0"/>
              <a:t>Фото снизу (слева направо): </a:t>
            </a:r>
          </a:p>
          <a:p>
            <a:r>
              <a:rPr lang="ru-RU" sz="1400" dirty="0" smtClean="0"/>
              <a:t>1 – </a:t>
            </a:r>
            <a:r>
              <a:rPr lang="ru-RU" sz="1400" dirty="0" err="1" smtClean="0"/>
              <a:t>Commons.wikimedia.org</a:t>
            </a:r>
            <a:r>
              <a:rPr lang="ru-RU" sz="1400" dirty="0" smtClean="0"/>
              <a:t> (Александра Зайцева)</a:t>
            </a:r>
          </a:p>
          <a:p>
            <a:r>
              <a:rPr lang="ru-RU" sz="1400" dirty="0" smtClean="0"/>
              <a:t>2 – </a:t>
            </a:r>
            <a:r>
              <a:rPr lang="ru-RU" sz="1400" dirty="0" err="1" smtClean="0"/>
              <a:t>Commons.wikimedia.org</a:t>
            </a:r>
            <a:r>
              <a:rPr lang="ru-RU" sz="1400" dirty="0" smtClean="0"/>
              <a:t>  (Сашка Денисов)</a:t>
            </a:r>
          </a:p>
          <a:p>
            <a:pPr indent="354013"/>
            <a:r>
              <a:rPr lang="ru-RU" sz="1400" b="1" i="1" dirty="0" smtClean="0"/>
              <a:t>Слайд 16</a:t>
            </a:r>
          </a:p>
          <a:p>
            <a:r>
              <a:rPr lang="ru-RU" sz="1400" dirty="0" smtClean="0"/>
              <a:t>Фото – по </a:t>
            </a:r>
            <a:r>
              <a:rPr lang="ru-RU" sz="1400" dirty="0"/>
              <a:t>материалам </a:t>
            </a:r>
            <a:r>
              <a:rPr lang="en-US" sz="1400" dirty="0"/>
              <a:t>Parry et.al.,2001</a:t>
            </a:r>
            <a:r>
              <a:rPr lang="ru-RU" sz="1400" dirty="0"/>
              <a:t> </a:t>
            </a:r>
            <a:endParaRPr lang="ru-RU" sz="1400" dirty="0" smtClean="0"/>
          </a:p>
          <a:p>
            <a:pPr indent="354013"/>
            <a:r>
              <a:rPr lang="ru-RU" sz="1400" b="1" i="1" dirty="0" smtClean="0"/>
              <a:t>Слайд 17</a:t>
            </a:r>
            <a:endParaRPr lang="ru-RU" sz="1400" dirty="0" smtClean="0"/>
          </a:p>
          <a:p>
            <a:r>
              <a:rPr lang="ru-RU" sz="1400" dirty="0" smtClean="0"/>
              <a:t>Фото сверху:  </a:t>
            </a:r>
            <a:r>
              <a:rPr lang="ru-RU" sz="1400" dirty="0" err="1" smtClean="0"/>
              <a:t>Shutterstock.com</a:t>
            </a:r>
            <a:r>
              <a:rPr lang="ru-RU" sz="1400" dirty="0" smtClean="0"/>
              <a:t> (</a:t>
            </a:r>
            <a:r>
              <a:rPr lang="en-US" sz="1400" dirty="0" err="1" smtClean="0"/>
              <a:t>Baloncici</a:t>
            </a:r>
            <a:r>
              <a:rPr lang="ru-RU" sz="1400" dirty="0" smtClean="0"/>
              <a:t>)</a:t>
            </a:r>
          </a:p>
          <a:p>
            <a:r>
              <a:rPr lang="ru-RU" sz="1400" dirty="0" smtClean="0"/>
              <a:t>Фото снизу: </a:t>
            </a:r>
            <a:r>
              <a:rPr lang="ru-RU" sz="1400" dirty="0" err="1" smtClean="0"/>
              <a:t>Shutterstock.com</a:t>
            </a:r>
            <a:r>
              <a:rPr lang="ru-RU" sz="1400" dirty="0" smtClean="0"/>
              <a:t> (</a:t>
            </a:r>
            <a:r>
              <a:rPr lang="en-US" sz="1400" dirty="0" err="1" smtClean="0"/>
              <a:t>Alba_alioth</a:t>
            </a:r>
            <a:r>
              <a:rPr lang="ru-RU" sz="1400" dirty="0" smtClean="0"/>
              <a:t>)</a:t>
            </a:r>
          </a:p>
          <a:p>
            <a:endParaRPr lang="ru-RU" sz="1400" b="1" i="1" dirty="0" smtClean="0"/>
          </a:p>
          <a:p>
            <a:endParaRPr lang="ru-RU" sz="1400" dirty="0" smtClean="0"/>
          </a:p>
          <a:p>
            <a:endParaRPr lang="ru-RU" sz="1400" dirty="0" smtClean="0"/>
          </a:p>
        </p:txBody>
      </p:sp>
      <p:sp>
        <p:nvSpPr>
          <p:cNvPr id="20" name="TextBox 19"/>
          <p:cNvSpPr txBox="1"/>
          <p:nvPr/>
        </p:nvSpPr>
        <p:spPr>
          <a:xfrm>
            <a:off x="5879592" y="6466172"/>
            <a:ext cx="420624" cy="246221"/>
          </a:xfrm>
          <a:prstGeom prst="rect">
            <a:avLst/>
          </a:prstGeom>
          <a:noFill/>
        </p:spPr>
        <p:txBody>
          <a:bodyPr wrap="square" rtlCol="0">
            <a:spAutoFit/>
          </a:bodyPr>
          <a:lstStyle/>
          <a:p>
            <a:pPr algn="ctr"/>
            <a:r>
              <a:rPr lang="ru-RU" sz="1000" dirty="0" smtClean="0"/>
              <a:t>18</a:t>
            </a:r>
            <a:endParaRPr lang="ru-RU" sz="1000" dirty="0"/>
          </a:p>
        </p:txBody>
      </p:sp>
      <p:sp>
        <p:nvSpPr>
          <p:cNvPr id="8" name="TextBox 7"/>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СПИСОК ИЛЛЮСТРАЦИЙ</a:t>
            </a:r>
          </a:p>
        </p:txBody>
      </p:sp>
    </p:spTree>
    <p:extLst>
      <p:ext uri="{BB962C8B-B14F-4D97-AF65-F5344CB8AC3E}">
        <p14:creationId xmlns="" xmlns:p14="http://schemas.microsoft.com/office/powerpoint/2010/main" val="8174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 y="0"/>
            <a:ext cx="12201142" cy="4391905"/>
          </a:xfrm>
          <a:prstGeom prst="rect">
            <a:avLst/>
          </a:prstGeom>
        </p:spPr>
      </p:pic>
      <p:sp>
        <p:nvSpPr>
          <p:cNvPr id="13" name="TextBox 12"/>
          <p:cNvSpPr txBox="1"/>
          <p:nvPr/>
        </p:nvSpPr>
        <p:spPr>
          <a:xfrm>
            <a:off x="4216908" y="6189148"/>
            <a:ext cx="3758184" cy="461665"/>
          </a:xfrm>
          <a:prstGeom prst="rect">
            <a:avLst/>
          </a:prstGeom>
          <a:noFill/>
        </p:spPr>
        <p:txBody>
          <a:bodyPr wrap="square" rtlCol="0">
            <a:spAutoFit/>
          </a:bodyPr>
          <a:lstStyle/>
          <a:p>
            <a:pPr algn="ctr"/>
            <a:r>
              <a:rPr lang="ru-RU" sz="1200" dirty="0">
                <a:solidFill>
                  <a:schemeClr val="bg1"/>
                </a:solidFill>
              </a:rPr>
              <a:t>Программа развития </a:t>
            </a:r>
            <a:r>
              <a:rPr lang="ru-RU" sz="1200" dirty="0" smtClean="0">
                <a:solidFill>
                  <a:schemeClr val="bg1"/>
                </a:solidFill>
              </a:rPr>
              <a:t>ООН</a:t>
            </a:r>
            <a:endParaRPr lang="en-US" sz="1200" dirty="0" smtClean="0">
              <a:solidFill>
                <a:schemeClr val="bg1"/>
              </a:solidFill>
            </a:endParaRPr>
          </a:p>
          <a:p>
            <a:pPr algn="ctr"/>
            <a:r>
              <a:rPr lang="en-US" sz="1200" dirty="0" smtClean="0">
                <a:solidFill>
                  <a:schemeClr val="bg1"/>
                </a:solidFill>
              </a:rPr>
              <a:t>2020</a:t>
            </a:r>
            <a:endParaRPr lang="ru-RU" sz="1200" dirty="0">
              <a:solidFill>
                <a:schemeClr val="bg1"/>
              </a:solidFill>
            </a:endParaRPr>
          </a:p>
        </p:txBody>
      </p:sp>
      <p:sp>
        <p:nvSpPr>
          <p:cNvPr id="7" name="TextBox 6"/>
          <p:cNvSpPr txBox="1"/>
          <p:nvPr/>
        </p:nvSpPr>
        <p:spPr>
          <a:xfrm>
            <a:off x="3773681" y="3725963"/>
            <a:ext cx="4206240"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СПАСИБО ЗА ВНИМАНИЕ!</a:t>
            </a:r>
          </a:p>
        </p:txBody>
      </p:sp>
      <p:sp>
        <p:nvSpPr>
          <p:cNvPr id="9" name="TextBox 8"/>
          <p:cNvSpPr txBox="1"/>
          <p:nvPr/>
        </p:nvSpPr>
        <p:spPr>
          <a:xfrm>
            <a:off x="368710" y="689100"/>
            <a:ext cx="11313538" cy="1569660"/>
          </a:xfrm>
          <a:prstGeom prst="rect">
            <a:avLst/>
          </a:prstGeom>
          <a:noFill/>
        </p:spPr>
        <p:txBody>
          <a:bodyPr wrap="square" rtlCol="0">
            <a:spAutoFit/>
          </a:bodyPr>
          <a:lstStyle/>
          <a:p>
            <a:pPr indent="354013" algn="just"/>
            <a:r>
              <a:rPr lang="ru-RU" sz="1600" b="1" dirty="0" smtClean="0">
                <a:solidFill>
                  <a:schemeClr val="bg1"/>
                </a:solidFill>
              </a:rPr>
              <a:t>Важным во внешкольной и неформальной образовательной деятельности с детьми является возможность привлечения родителей. </a:t>
            </a:r>
          </a:p>
          <a:p>
            <a:pPr indent="354013" algn="just"/>
            <a:r>
              <a:rPr lang="ru-RU" sz="1600" b="1" dirty="0" smtClean="0">
                <a:solidFill>
                  <a:schemeClr val="bg1"/>
                </a:solidFill>
              </a:rPr>
              <a:t>Родители вместе с детьми выполняют поисковые, исследовательские, творческие задания, учувствуют в акциях. </a:t>
            </a:r>
          </a:p>
          <a:p>
            <a:pPr indent="354013" algn="just"/>
            <a:r>
              <a:rPr lang="ru-RU" sz="1600" b="1" dirty="0" smtClean="0">
                <a:solidFill>
                  <a:schemeClr val="bg1"/>
                </a:solidFill>
              </a:rPr>
              <a:t>Таким образом, внешкольная деятельность, как основной вид воспитательного процесса, позволяет формировать мировоззрение не только у детей, но и воздействовать через них на родителей. </a:t>
            </a:r>
          </a:p>
        </p:txBody>
      </p:sp>
      <p:grpSp>
        <p:nvGrpSpPr>
          <p:cNvPr id="10" name="Группа 6"/>
          <p:cNvGrpSpPr/>
          <p:nvPr/>
        </p:nvGrpSpPr>
        <p:grpSpPr>
          <a:xfrm>
            <a:off x="10100422" y="5274355"/>
            <a:ext cx="1758250" cy="1146378"/>
            <a:chOff x="10229918" y="504723"/>
            <a:chExt cx="1758250" cy="1146378"/>
          </a:xfrm>
        </p:grpSpPr>
        <p:pic>
          <p:nvPicPr>
            <p:cNvPr id="11" name="Рисунок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265297" y="504723"/>
              <a:ext cx="722871" cy="1137853"/>
            </a:xfrm>
            <a:prstGeom prst="rect">
              <a:avLst/>
            </a:prstGeom>
          </p:spPr>
        </p:pic>
        <p:pic>
          <p:nvPicPr>
            <p:cNvPr id="14" name="Рисунок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229918" y="914844"/>
              <a:ext cx="937054" cy="736257"/>
            </a:xfrm>
            <a:prstGeom prst="rect">
              <a:avLst/>
            </a:prstGeom>
          </p:spPr>
        </p:pic>
      </p:grpSp>
    </p:spTree>
    <p:extLst>
      <p:ext uri="{BB962C8B-B14F-4D97-AF65-F5344CB8AC3E}">
        <p14:creationId xmlns="" xmlns:p14="http://schemas.microsoft.com/office/powerpoint/2010/main" val="667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84618" cy="1794437"/>
          </a:xfrm>
          <a:prstGeom prst="rect">
            <a:avLst/>
          </a:prstGeom>
        </p:spPr>
      </p:pic>
      <p:pic>
        <p:nvPicPr>
          <p:cNvPr id="3" name="Рисунок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6074343"/>
            <a:ext cx="12184618" cy="783658"/>
          </a:xfrm>
          <a:prstGeom prst="rect">
            <a:avLst/>
          </a:prstGeom>
        </p:spPr>
      </p:pic>
      <p:sp>
        <p:nvSpPr>
          <p:cNvPr id="5" name="TextBox 4"/>
          <p:cNvSpPr txBox="1"/>
          <p:nvPr/>
        </p:nvSpPr>
        <p:spPr>
          <a:xfrm>
            <a:off x="1047775" y="270221"/>
            <a:ext cx="7623258" cy="954107"/>
          </a:xfrm>
          <a:prstGeom prst="rect">
            <a:avLst/>
          </a:prstGeom>
          <a:noFill/>
        </p:spPr>
        <p:txBody>
          <a:bodyPr wrap="square" rtlCol="0">
            <a:spAutoFit/>
          </a:bodyPr>
          <a:lstStyle/>
          <a:p>
            <a:r>
              <a:rPr lang="ru-RU" sz="2800" b="1" dirty="0" smtClean="0">
                <a:solidFill>
                  <a:schemeClr val="bg1"/>
                </a:solidFill>
                <a:latin typeface="Arial Narrow" panose="020B0606020202030204" pitchFamily="34" charset="0"/>
              </a:rPr>
              <a:t>РАЗДЕЛЫ ПОСОБИЯ ДЛЯ ШКОЛЬНИКОВ </a:t>
            </a:r>
          </a:p>
          <a:p>
            <a:r>
              <a:rPr lang="ru-RU" sz="2800" b="1" dirty="0" smtClean="0">
                <a:solidFill>
                  <a:schemeClr val="bg1"/>
                </a:solidFill>
                <a:latin typeface="Arial Narrow" panose="020B0606020202030204" pitchFamily="34" charset="0"/>
              </a:rPr>
              <a:t>«КЛИМАТИЧЕСКАЯ ШКАТУЛКА» </a:t>
            </a:r>
          </a:p>
        </p:txBody>
      </p:sp>
      <p:sp>
        <p:nvSpPr>
          <p:cNvPr id="12" name="TextBox 11"/>
          <p:cNvSpPr txBox="1"/>
          <p:nvPr/>
        </p:nvSpPr>
        <p:spPr>
          <a:xfrm>
            <a:off x="1233912" y="1994767"/>
            <a:ext cx="6554253" cy="461665"/>
          </a:xfrm>
          <a:prstGeom prst="rect">
            <a:avLst/>
          </a:prstGeom>
          <a:noFill/>
        </p:spPr>
        <p:txBody>
          <a:bodyPr wrap="square" rtlCol="0">
            <a:spAutoFit/>
          </a:bodyPr>
          <a:lstStyle/>
          <a:p>
            <a:r>
              <a:rPr lang="ru-RU" sz="2400" b="1" dirty="0" smtClean="0">
                <a:solidFill>
                  <a:srgbClr val="0070C0"/>
                </a:solidFill>
                <a:latin typeface="Arial Narrow" panose="020B0606020202030204" pitchFamily="34" charset="0"/>
              </a:rPr>
              <a:t>«Проблема изменения климата» </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2</a:t>
            </a:r>
            <a:endParaRPr lang="ru-RU" sz="1000" dirty="0"/>
          </a:p>
        </p:txBody>
      </p:sp>
      <p:sp>
        <p:nvSpPr>
          <p:cNvPr id="9" name="TextBox 8"/>
          <p:cNvSpPr txBox="1"/>
          <p:nvPr/>
        </p:nvSpPr>
        <p:spPr>
          <a:xfrm>
            <a:off x="1323248" y="2777788"/>
            <a:ext cx="9752791" cy="830997"/>
          </a:xfrm>
          <a:prstGeom prst="rect">
            <a:avLst/>
          </a:prstGeom>
          <a:noFill/>
        </p:spPr>
        <p:txBody>
          <a:bodyPr wrap="square" rtlCol="0">
            <a:spAutoFit/>
          </a:bodyPr>
          <a:lstStyle/>
          <a:p>
            <a:r>
              <a:rPr lang="ru-RU" sz="2400" b="1" dirty="0" smtClean="0">
                <a:solidFill>
                  <a:srgbClr val="0070C0"/>
                </a:solidFill>
                <a:latin typeface="Arial Narrow" panose="020B0606020202030204" pitchFamily="34" charset="0"/>
              </a:rPr>
              <a:t>«Как изменения климата влияют на природу и человека. Можно ли адаптироваться к их неизбежным последствиям?» </a:t>
            </a:r>
          </a:p>
        </p:txBody>
      </p:sp>
      <p:sp>
        <p:nvSpPr>
          <p:cNvPr id="10" name="TextBox 9"/>
          <p:cNvSpPr txBox="1"/>
          <p:nvPr/>
        </p:nvSpPr>
        <p:spPr>
          <a:xfrm>
            <a:off x="1381057" y="3860353"/>
            <a:ext cx="8440860" cy="461665"/>
          </a:xfrm>
          <a:prstGeom prst="rect">
            <a:avLst/>
          </a:prstGeom>
          <a:noFill/>
        </p:spPr>
        <p:txBody>
          <a:bodyPr wrap="square" rtlCol="0">
            <a:spAutoFit/>
          </a:bodyPr>
          <a:lstStyle/>
          <a:p>
            <a:r>
              <a:rPr lang="ru-RU" sz="2400" b="1" dirty="0" smtClean="0">
                <a:solidFill>
                  <a:srgbClr val="0070C0"/>
                </a:solidFill>
                <a:latin typeface="Arial Narrow" panose="020B0606020202030204" pitchFamily="34" charset="0"/>
              </a:rPr>
              <a:t>«Как предотвратить опасные изменения климата» </a:t>
            </a:r>
          </a:p>
        </p:txBody>
      </p:sp>
      <p:sp>
        <p:nvSpPr>
          <p:cNvPr id="11" name="TextBox 10"/>
          <p:cNvSpPr txBox="1"/>
          <p:nvPr/>
        </p:nvSpPr>
        <p:spPr>
          <a:xfrm>
            <a:off x="2223853" y="4474552"/>
            <a:ext cx="8383054" cy="1200329"/>
          </a:xfrm>
          <a:prstGeom prst="rect">
            <a:avLst/>
          </a:prstGeom>
          <a:noFill/>
        </p:spPr>
        <p:txBody>
          <a:bodyPr wrap="square" rtlCol="0">
            <a:spAutoFit/>
          </a:bodyPr>
          <a:lstStyle/>
          <a:p>
            <a:r>
              <a:rPr lang="ru-RU" sz="2400" b="1" dirty="0" smtClean="0">
                <a:solidFill>
                  <a:srgbClr val="0070C0"/>
                </a:solidFill>
                <a:latin typeface="Arial Narrow" panose="020B0606020202030204" pitchFamily="34" charset="0"/>
              </a:rPr>
              <a:t>Методические рекомендации для учителя по использованию комплекта учебно-игровых материалов «Климатическая шкатулка» в школе</a:t>
            </a:r>
          </a:p>
        </p:txBody>
      </p:sp>
      <p:pic>
        <p:nvPicPr>
          <p:cNvPr id="13" name="Рисунок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8734" y="4301828"/>
            <a:ext cx="1531620" cy="1610320"/>
          </a:xfrm>
          <a:prstGeom prst="rect">
            <a:avLst/>
          </a:prstGeom>
        </p:spPr>
      </p:pic>
    </p:spTree>
    <p:extLst>
      <p:ext uri="{BB962C8B-B14F-4D97-AF65-F5344CB8AC3E}">
        <p14:creationId xmlns="" xmlns:p14="http://schemas.microsoft.com/office/powerpoint/2010/main" val="213455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524" y="0"/>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3</a:t>
            </a:r>
            <a:endParaRPr lang="ru-RU" sz="1000" dirty="0"/>
          </a:p>
        </p:txBody>
      </p:sp>
      <p:sp>
        <p:nvSpPr>
          <p:cNvPr id="7" name="TextBox 6"/>
          <p:cNvSpPr txBox="1"/>
          <p:nvPr/>
        </p:nvSpPr>
        <p:spPr>
          <a:xfrm>
            <a:off x="563017" y="1378547"/>
            <a:ext cx="5483822" cy="4355038"/>
          </a:xfrm>
          <a:prstGeom prst="rect">
            <a:avLst/>
          </a:prstGeom>
          <a:noFill/>
        </p:spPr>
        <p:txBody>
          <a:bodyPr wrap="square" rtlCol="0">
            <a:spAutoFit/>
          </a:bodyPr>
          <a:lstStyle/>
          <a:p>
            <a:pPr indent="355600" algn="just">
              <a:spcAft>
                <a:spcPts val="600"/>
              </a:spcAft>
            </a:pPr>
            <a:r>
              <a:rPr lang="ru-RU" sz="1400" dirty="0" smtClean="0"/>
              <a:t>Образовательный процесс на современном этапе должен способствовать формированию таких умений, как объяснение явлений, выдвижение и проверка гипотез, прогнозирование событий, анализ данных, обоснование и обсуждение результатов экспериментов. Возможности Пособия позволяют выбрать широкий спектр таких проблемных задач.</a:t>
            </a:r>
          </a:p>
          <a:p>
            <a:pPr indent="355600" algn="just">
              <a:spcAft>
                <a:spcPts val="600"/>
              </a:spcAft>
            </a:pPr>
            <a:r>
              <a:rPr lang="ru-RU" sz="1400" dirty="0" smtClean="0"/>
              <a:t>Внеклассная работа расширяет кругозор, способствует развитию навыков самообразования, развитию творческих способностей, формирует мировоззрение и активную жизненную позицию школьников. </a:t>
            </a:r>
          </a:p>
          <a:p>
            <a:pPr indent="355600" algn="just">
              <a:spcAft>
                <a:spcPts val="600"/>
              </a:spcAft>
            </a:pPr>
            <a:r>
              <a:rPr lang="ru-RU" sz="1400" dirty="0" smtClean="0"/>
              <a:t>Сочетание уроков и других видов образовательной деятельности при обучении детей грамотности в вопросах изменения  климата будет способствовать формированию у детей основ научного мировоззрения, развитию интеллектуальных способностей и познавательных интересов. </a:t>
            </a:r>
          </a:p>
          <a:p>
            <a:pPr>
              <a:spcAft>
                <a:spcPts val="600"/>
              </a:spcAft>
            </a:pPr>
            <a:endParaRPr lang="ru-RU" sz="1400" dirty="0" smtClean="0"/>
          </a:p>
          <a:p>
            <a:pPr indent="268288" algn="just">
              <a:spcAft>
                <a:spcPts val="600"/>
              </a:spcAft>
            </a:pPr>
            <a:endParaRPr lang="ru-RU" sz="1400" dirty="0" smtClean="0"/>
          </a:p>
          <a:p>
            <a:pPr>
              <a:spcAft>
                <a:spcPts val="600"/>
              </a:spcAft>
            </a:pPr>
            <a:endParaRPr lang="ru-RU" sz="1400" dirty="0" smtClean="0"/>
          </a:p>
        </p:txBody>
      </p:sp>
      <p:pic>
        <p:nvPicPr>
          <p:cNvPr id="14" name="Picture 6" descr="ÐÐ°ÑÑÐ¸Ð½ÐºÐ¸ Ð¿Ð¾ Ð·Ð°Ð¿ÑÐ¾ÑÑ ÑÐ»ÐµÑ ÑÐºÐ¾Ð»Ð¾Ð³Ð¾Ð² ÑÐ¾ÑÐ¸"/>
          <p:cNvPicPr>
            <a:picLocks noChangeAspect="1" noChangeArrowheads="1"/>
          </p:cNvPicPr>
          <p:nvPr/>
        </p:nvPicPr>
        <p:blipFill>
          <a:blip r:embed="rId5" cstate="print"/>
          <a:srcRect/>
          <a:stretch>
            <a:fillRect/>
          </a:stretch>
        </p:blipFill>
        <p:spPr bwMode="auto">
          <a:xfrm>
            <a:off x="6664881" y="1213945"/>
            <a:ext cx="4855777" cy="3641833"/>
          </a:xfrm>
          <a:prstGeom prst="rect">
            <a:avLst/>
          </a:prstGeom>
          <a:noFill/>
          <a:effectLst>
            <a:softEdge rad="63500"/>
          </a:effectLst>
        </p:spPr>
      </p:pic>
      <p:pic>
        <p:nvPicPr>
          <p:cNvPr id="15" name="Picture 8" descr="ÐÐ¾ÑÐ¾Ð¶ÐµÐµ Ð¸Ð·Ð¾Ð±ÑÐ°Ð¶ÐµÐ½Ð¸Ðµ"/>
          <p:cNvPicPr>
            <a:picLocks noChangeAspect="1" noChangeArrowheads="1"/>
          </p:cNvPicPr>
          <p:nvPr/>
        </p:nvPicPr>
        <p:blipFill>
          <a:blip r:embed="rId6" cstate="print"/>
          <a:srcRect/>
          <a:stretch>
            <a:fillRect/>
          </a:stretch>
        </p:blipFill>
        <p:spPr bwMode="auto">
          <a:xfrm>
            <a:off x="5499114" y="5037126"/>
            <a:ext cx="1876096" cy="1407072"/>
          </a:xfrm>
          <a:prstGeom prst="rect">
            <a:avLst/>
          </a:prstGeom>
          <a:noFill/>
          <a:effectLst>
            <a:softEdge rad="63500"/>
          </a:effectLst>
        </p:spPr>
      </p:pic>
      <p:pic>
        <p:nvPicPr>
          <p:cNvPr id="16" name="Picture 4" descr="ÐÐ¾ÑÐ¾Ð¶ÐµÐµ Ð¸Ð·Ð¾Ð±ÑÐ°Ð¶ÐµÐ½Ð¸Ðµ"/>
          <p:cNvPicPr>
            <a:picLocks noChangeAspect="1" noChangeArrowheads="1"/>
          </p:cNvPicPr>
          <p:nvPr/>
        </p:nvPicPr>
        <p:blipFill>
          <a:blip r:embed="rId7" cstate="print"/>
          <a:srcRect/>
          <a:stretch>
            <a:fillRect/>
          </a:stretch>
        </p:blipFill>
        <p:spPr bwMode="auto">
          <a:xfrm>
            <a:off x="7485569" y="5004173"/>
            <a:ext cx="2116100" cy="1407600"/>
          </a:xfrm>
          <a:prstGeom prst="rect">
            <a:avLst/>
          </a:prstGeom>
          <a:noFill/>
          <a:effectLst>
            <a:softEdge rad="63500"/>
          </a:effectLst>
        </p:spPr>
      </p:pic>
      <p:pic>
        <p:nvPicPr>
          <p:cNvPr id="17" name="Picture 12" descr="ÐÐ¾ÑÐ¾Ð¶ÐµÐµ Ð¸Ð·Ð¾Ð±ÑÐ°Ð¶ÐµÐ½Ð¸Ðµ"/>
          <p:cNvPicPr>
            <a:picLocks noChangeAspect="1" noChangeArrowheads="1"/>
          </p:cNvPicPr>
          <p:nvPr/>
        </p:nvPicPr>
        <p:blipFill>
          <a:blip r:embed="rId8" cstate="print"/>
          <a:srcRect/>
          <a:stretch>
            <a:fillRect/>
          </a:stretch>
        </p:blipFill>
        <p:spPr bwMode="auto">
          <a:xfrm>
            <a:off x="9810165" y="4988328"/>
            <a:ext cx="1713538" cy="1407600"/>
          </a:xfrm>
          <a:prstGeom prst="rect">
            <a:avLst/>
          </a:prstGeom>
          <a:noFill/>
          <a:effectLst>
            <a:softEdge rad="63500"/>
          </a:effectLst>
        </p:spPr>
      </p:pic>
      <p:pic>
        <p:nvPicPr>
          <p:cNvPr id="12" name="Рисунок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557176" y="5117690"/>
            <a:ext cx="1669624" cy="1442884"/>
          </a:xfrm>
          <a:prstGeom prst="rect">
            <a:avLst/>
          </a:prstGeom>
        </p:spPr>
      </p:pic>
      <p:sp>
        <p:nvSpPr>
          <p:cNvPr id="18" name="TextBox 17"/>
          <p:cNvSpPr txBox="1"/>
          <p:nvPr/>
        </p:nvSpPr>
        <p:spPr>
          <a:xfrm>
            <a:off x="131866" y="110028"/>
            <a:ext cx="9498847" cy="954107"/>
          </a:xfrm>
          <a:prstGeom prst="rect">
            <a:avLst/>
          </a:prstGeom>
          <a:noFill/>
        </p:spPr>
        <p:txBody>
          <a:bodyPr wrap="square" rtlCol="0">
            <a:spAutoFit/>
          </a:bodyPr>
          <a:lstStyle/>
          <a:p>
            <a:pPr algn="ctr"/>
            <a:r>
              <a:rPr lang="ru-RU" sz="2800" b="1" dirty="0" smtClean="0">
                <a:solidFill>
                  <a:srgbClr val="0070C0"/>
                </a:solidFill>
                <a:latin typeface="Arial Narrow" panose="020B0606020202030204" pitchFamily="34" charset="0"/>
              </a:rPr>
              <a:t>ОСОБЕННОСТИ СОВРЕМЕННОГО ОБРАЗОВАТЕЛЬНОГО ПРОЦЕССА</a:t>
            </a:r>
            <a:endParaRPr lang="ru-RU" sz="2800" b="1" dirty="0">
              <a:solidFill>
                <a:srgbClr val="0070C0"/>
              </a:solidFill>
              <a:latin typeface="Arial Narrow" panose="020B0606020202030204" pitchFamily="34" charset="0"/>
            </a:endParaRP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36" y="0"/>
            <a:ext cx="12194436" cy="1599889"/>
          </a:xfrm>
          <a:prstGeom prst="rect">
            <a:avLst/>
          </a:prstGeom>
        </p:spPr>
      </p:pic>
      <p:sp>
        <p:nvSpPr>
          <p:cNvPr id="12" name="TextBox 11"/>
          <p:cNvSpPr txBox="1"/>
          <p:nvPr/>
        </p:nvSpPr>
        <p:spPr>
          <a:xfrm>
            <a:off x="455246" y="987518"/>
            <a:ext cx="6572782" cy="1292662"/>
          </a:xfrm>
          <a:prstGeom prst="rect">
            <a:avLst/>
          </a:prstGeom>
          <a:noFill/>
        </p:spPr>
        <p:txBody>
          <a:bodyPr wrap="square" rtlCol="0">
            <a:spAutoFit/>
          </a:bodyPr>
          <a:lstStyle/>
          <a:p>
            <a:pPr>
              <a:spcAft>
                <a:spcPts val="400"/>
              </a:spcAft>
            </a:pPr>
            <a:r>
              <a:rPr lang="ru-RU" sz="1400" b="1" dirty="0" smtClean="0">
                <a:solidFill>
                  <a:srgbClr val="0070C0"/>
                </a:solidFill>
              </a:rPr>
              <a:t>Программа факультатива </a:t>
            </a:r>
          </a:p>
          <a:p>
            <a:pPr>
              <a:spcAft>
                <a:spcPts val="400"/>
              </a:spcAft>
            </a:pPr>
            <a:r>
              <a:rPr lang="ru-RU" sz="1400" b="1" dirty="0" smtClean="0">
                <a:solidFill>
                  <a:srgbClr val="0070C0"/>
                </a:solidFill>
              </a:rPr>
              <a:t>«СОЧИ – ГОРОД РОССИЙСКИХ СУБТРОПИКОВ», 17 часов</a:t>
            </a:r>
          </a:p>
          <a:p>
            <a:pPr>
              <a:spcAft>
                <a:spcPts val="400"/>
              </a:spcAft>
            </a:pPr>
            <a:r>
              <a:rPr lang="ru-RU" sz="1200" b="1" i="1" dirty="0" smtClean="0"/>
              <a:t>Автор:</a:t>
            </a:r>
            <a:r>
              <a:rPr lang="ru-RU" sz="1200" i="1" dirty="0" smtClean="0"/>
              <a:t> </a:t>
            </a:r>
            <a:r>
              <a:rPr lang="ru-RU" sz="1200" i="1" dirty="0" err="1" smtClean="0"/>
              <a:t>Гридасова</a:t>
            </a:r>
            <a:r>
              <a:rPr lang="ru-RU" sz="1200" i="1" dirty="0" smtClean="0"/>
              <a:t> </a:t>
            </a:r>
            <a:r>
              <a:rPr lang="ru-RU" sz="1200" i="1" dirty="0" err="1" smtClean="0"/>
              <a:t>Эвелина</a:t>
            </a:r>
            <a:r>
              <a:rPr lang="ru-RU" sz="1200" i="1" dirty="0" smtClean="0"/>
              <a:t> Михайловна, учитель географии лицея №23 г. Сочи, РФ</a:t>
            </a:r>
          </a:p>
          <a:p>
            <a:endParaRPr lang="ru-RU" sz="1400" b="1" dirty="0" smtClean="0">
              <a:solidFill>
                <a:srgbClr val="0070C0"/>
              </a:solidFill>
            </a:endParaRPr>
          </a:p>
          <a:p>
            <a:r>
              <a:rPr lang="ru-RU" sz="1400" b="1" dirty="0" smtClean="0">
                <a:solidFill>
                  <a:srgbClr val="0070C0"/>
                </a:solidFill>
              </a:rPr>
              <a:t>  </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4</a:t>
            </a:r>
            <a:endParaRPr lang="ru-RU" sz="1000" dirty="0"/>
          </a:p>
        </p:txBody>
      </p:sp>
      <p:sp>
        <p:nvSpPr>
          <p:cNvPr id="7" name="TextBox 6"/>
          <p:cNvSpPr txBox="1"/>
          <p:nvPr/>
        </p:nvSpPr>
        <p:spPr>
          <a:xfrm>
            <a:off x="403718" y="1746477"/>
            <a:ext cx="6424785" cy="1600438"/>
          </a:xfrm>
          <a:prstGeom prst="rect">
            <a:avLst/>
          </a:prstGeom>
          <a:noFill/>
        </p:spPr>
        <p:txBody>
          <a:bodyPr wrap="square" rtlCol="0">
            <a:spAutoFit/>
          </a:bodyPr>
          <a:lstStyle/>
          <a:p>
            <a:pPr lvl="0" indent="354013" algn="just"/>
            <a:r>
              <a:rPr lang="ru-RU" sz="1400" dirty="0" smtClean="0"/>
              <a:t>Курс рассчитан на углубленное изучение климатических особенностей г. Сочи.  Он, дает возможность получить более полные знания об уникальных особенностях климата территории – единственных в России субтропиков,  находящихся в окружении гор и лесов национального парка и Кавказского биосферного заповедника. Изучение таких тем, как «Как изменения климата влияют на горные регионы», «на прибрежные районы», «на леса» актуальны и понятны местным школьникам.</a:t>
            </a:r>
            <a:endParaRPr lang="ru-RU" sz="1400" dirty="0"/>
          </a:p>
        </p:txBody>
      </p:sp>
      <p:sp>
        <p:nvSpPr>
          <p:cNvPr id="14" name="TextBox 13"/>
          <p:cNvSpPr txBox="1"/>
          <p:nvPr/>
        </p:nvSpPr>
        <p:spPr>
          <a:xfrm>
            <a:off x="403718" y="3336652"/>
            <a:ext cx="6424785" cy="4278094"/>
          </a:xfrm>
          <a:prstGeom prst="rect">
            <a:avLst/>
          </a:prstGeom>
          <a:noFill/>
        </p:spPr>
        <p:txBody>
          <a:bodyPr wrap="square" rtlCol="0">
            <a:spAutoFit/>
          </a:bodyPr>
          <a:lstStyle/>
          <a:p>
            <a:pPr>
              <a:spcAft>
                <a:spcPts val="400"/>
              </a:spcAft>
            </a:pPr>
            <a:r>
              <a:rPr lang="ru-RU" sz="1400" b="1" dirty="0" smtClean="0">
                <a:solidFill>
                  <a:srgbClr val="0070C0"/>
                </a:solidFill>
              </a:rPr>
              <a:t>Дополнительная общеобразовательная программа «ИССЛЕДОВАТЕЛИ ПРИРОДЫ. КЛИМАТ» – 144 часа</a:t>
            </a:r>
          </a:p>
          <a:p>
            <a:pPr>
              <a:spcAft>
                <a:spcPts val="400"/>
              </a:spcAft>
            </a:pPr>
            <a:r>
              <a:rPr lang="ru-RU" sz="1200" b="1" i="1" dirty="0" smtClean="0"/>
              <a:t>Автор: </a:t>
            </a:r>
            <a:r>
              <a:rPr lang="ru-RU" sz="1200" i="1" dirty="0" smtClean="0"/>
              <a:t>Лебедева Вера, педагог дополнительного образования эколого-биологического центра г. Сочи, РФ.</a:t>
            </a:r>
          </a:p>
          <a:p>
            <a:pPr indent="354013" algn="just">
              <a:spcAft>
                <a:spcPts val="400"/>
              </a:spcAft>
            </a:pPr>
            <a:r>
              <a:rPr lang="ru-RU" sz="1400" dirty="0" smtClean="0"/>
              <a:t>Программа разработана на базе учебно-игрового пособия «Климатическая шкатулка» и имеет большую практическую составляющую,  направленную на формирование практических навыков в области изменения климата и предотвращения его последствий.  В программе предусмотрено множество исследований: количества транспорта,  погодные аномалии, болезни и вредители растений и многое другое.  А так же реализация проектов, направленных на снижение воздействия на климат:  сбор макулатуры, повторное использование пластиковых бутылок на учебно-опытных участках центра, «Елка – в переработку» – по переработке новогодних ёлок в щепу и дальнейшее её использование и другие. </a:t>
            </a:r>
          </a:p>
          <a:p>
            <a:endParaRPr lang="ru-RU" sz="1400" dirty="0" smtClean="0"/>
          </a:p>
          <a:p>
            <a:endParaRPr lang="ru-RU" sz="1400" dirty="0" smtClean="0"/>
          </a:p>
          <a:p>
            <a:endParaRPr lang="ru-RU" sz="1400" dirty="0" smtClean="0"/>
          </a:p>
          <a:p>
            <a:endParaRPr lang="ru-RU" sz="1400" b="1" dirty="0" smtClean="0">
              <a:solidFill>
                <a:srgbClr val="0070C0"/>
              </a:solidFill>
            </a:endParaRPr>
          </a:p>
        </p:txBody>
      </p:sp>
      <p:sp>
        <p:nvSpPr>
          <p:cNvPr id="18" name="TextBox 17"/>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1. ПРОГРАММЫ ДОПОЛНИТЕЛЬНОГО  ОБРАЗОВАНИЯ</a:t>
            </a:r>
            <a:endParaRPr lang="ru-RU" sz="2800" b="1" dirty="0">
              <a:solidFill>
                <a:srgbClr val="0070C0"/>
              </a:solidFill>
              <a:latin typeface="Arial Narrow" panose="020B0606020202030204" pitchFamily="34" charset="0"/>
            </a:endParaRPr>
          </a:p>
        </p:txBody>
      </p:sp>
      <p:pic>
        <p:nvPicPr>
          <p:cNvPr id="33794" name="Picture 2" descr="Файл: осень в Сочинском национальном парке близ Красной Поляны.JPG"/>
          <p:cNvPicPr>
            <a:picLocks noChangeAspect="1" noChangeArrowheads="1"/>
          </p:cNvPicPr>
          <p:nvPr/>
        </p:nvPicPr>
        <p:blipFill>
          <a:blip r:embed="rId5" cstate="print"/>
          <a:srcRect/>
          <a:stretch>
            <a:fillRect/>
          </a:stretch>
        </p:blipFill>
        <p:spPr bwMode="auto">
          <a:xfrm>
            <a:off x="7045777" y="1372061"/>
            <a:ext cx="4821757" cy="3037708"/>
          </a:xfrm>
          <a:prstGeom prst="rect">
            <a:avLst/>
          </a:prstGeom>
          <a:noFill/>
        </p:spPr>
      </p:pic>
      <p:pic>
        <p:nvPicPr>
          <p:cNvPr id="33802" name="Picture 10" descr="File:Сочи, море - panoramio.JPG"/>
          <p:cNvPicPr>
            <a:picLocks noChangeAspect="1" noChangeArrowheads="1"/>
          </p:cNvPicPr>
          <p:nvPr/>
        </p:nvPicPr>
        <p:blipFill>
          <a:blip r:embed="rId6" cstate="print"/>
          <a:srcRect r="1890"/>
          <a:stretch>
            <a:fillRect/>
          </a:stretch>
        </p:blipFill>
        <p:spPr bwMode="auto">
          <a:xfrm>
            <a:off x="9571701" y="4675231"/>
            <a:ext cx="2329589" cy="1518780"/>
          </a:xfrm>
          <a:prstGeom prst="rect">
            <a:avLst/>
          </a:prstGeom>
          <a:noFill/>
        </p:spPr>
      </p:pic>
      <p:pic>
        <p:nvPicPr>
          <p:cNvPr id="33804" name="Picture 12" descr="File:Краснополянский лесной массив. Адлерский район, лесной фонд, Сочи, Краснодарский край. Водопад Поликаря.JPG"/>
          <p:cNvPicPr>
            <a:picLocks noChangeAspect="1" noChangeArrowheads="1"/>
          </p:cNvPicPr>
          <p:nvPr/>
        </p:nvPicPr>
        <p:blipFill>
          <a:blip r:embed="rId7" cstate="print"/>
          <a:srcRect/>
          <a:stretch>
            <a:fillRect/>
          </a:stretch>
        </p:blipFill>
        <p:spPr bwMode="auto">
          <a:xfrm>
            <a:off x="7027168" y="4660492"/>
            <a:ext cx="2444018" cy="1548580"/>
          </a:xfrm>
          <a:prstGeom prst="rect">
            <a:avLst/>
          </a:prstGeom>
          <a:noFill/>
        </p:spPr>
      </p:pic>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5</a:t>
            </a:r>
            <a:endParaRPr lang="ru-RU" sz="1000" dirty="0"/>
          </a:p>
        </p:txBody>
      </p:sp>
      <p:sp>
        <p:nvSpPr>
          <p:cNvPr id="7" name="TextBox 6"/>
          <p:cNvSpPr txBox="1"/>
          <p:nvPr/>
        </p:nvSpPr>
        <p:spPr>
          <a:xfrm>
            <a:off x="565368" y="1344415"/>
            <a:ext cx="5835431" cy="2616101"/>
          </a:xfrm>
          <a:prstGeom prst="rect">
            <a:avLst/>
          </a:prstGeom>
          <a:noFill/>
        </p:spPr>
        <p:txBody>
          <a:bodyPr wrap="square" rtlCol="0">
            <a:spAutoFit/>
          </a:bodyPr>
          <a:lstStyle/>
          <a:p>
            <a:pPr indent="273050" algn="just">
              <a:spcAft>
                <a:spcPts val="600"/>
              </a:spcAft>
            </a:pPr>
            <a:r>
              <a:rPr lang="ru-RU" sz="1400" dirty="0" smtClean="0"/>
              <a:t>Диспуты и дискуссии в образовательном процессе используется в целях общения обучающихся для решения какой-либо проблемной задачи, спорного вопроса путем диалога с учетом мнений  всех участников и достижения согласованной позиции. Формой диспута может быть ролевая игра.</a:t>
            </a:r>
          </a:p>
          <a:p>
            <a:pPr indent="273050" algn="just">
              <a:spcAft>
                <a:spcPts val="600"/>
              </a:spcAft>
            </a:pPr>
            <a:r>
              <a:rPr lang="ru-RU" sz="1400" dirty="0" smtClean="0"/>
              <a:t>Суть ролевой игры заключается в создании таких ситуаций, в которых каждый участник получает вымышленное имя, социальную роль — журналиста, руководителя предприятия, эксперта – эколога и т. п.</a:t>
            </a:r>
          </a:p>
          <a:p>
            <a:pPr indent="273050" algn="just">
              <a:spcAft>
                <a:spcPts val="600"/>
              </a:spcAft>
            </a:pPr>
            <a:r>
              <a:rPr lang="ru-RU" sz="1400" dirty="0" smtClean="0"/>
              <a:t>Ролевая игра создает мотивацию, близкую к естественной, возбуждает интерес, повышает эмоциональный уровень обучаемых. </a:t>
            </a:r>
          </a:p>
        </p:txBody>
      </p:sp>
      <p:pic>
        <p:nvPicPr>
          <p:cNvPr id="14" name="Picture 3" descr="ÐÐ¾ÑÐ¾Ð¶ÐµÐµ Ð¸Ð·Ð¾Ð±ÑÐ°Ð¶ÐµÐ½Ð¸Ðµ"/>
          <p:cNvPicPr>
            <a:picLocks noChangeAspect="1" noChangeArrowheads="1"/>
          </p:cNvPicPr>
          <p:nvPr/>
        </p:nvPicPr>
        <p:blipFill>
          <a:blip r:embed="rId5" cstate="print"/>
          <a:srcRect/>
          <a:stretch>
            <a:fillRect/>
          </a:stretch>
        </p:blipFill>
        <p:spPr bwMode="auto">
          <a:xfrm>
            <a:off x="6618916" y="1348304"/>
            <a:ext cx="4828396" cy="3196399"/>
          </a:xfrm>
          <a:prstGeom prst="rect">
            <a:avLst/>
          </a:prstGeom>
          <a:noFill/>
          <a:effectLst/>
        </p:spPr>
      </p:pic>
      <p:pic>
        <p:nvPicPr>
          <p:cNvPr id="15" name="Picture 5" descr="ÐÐ°ÑÑÐ¸Ð½ÐºÐ¸ Ð¿Ð¾ Ð·Ð°Ð¿ÑÐ¾ÑÑ ÑÐºÐ¾Ð»ÑÐ½Ð¸ÐºÐ¸ ÐÐÐ ÐÐ®Ð¢ Ð Ð ÐÐÐÐÐ«Ð ÐÐÐ Ð«"/>
          <p:cNvPicPr>
            <a:picLocks noChangeAspect="1" noChangeArrowheads="1"/>
          </p:cNvPicPr>
          <p:nvPr/>
        </p:nvPicPr>
        <p:blipFill>
          <a:blip r:embed="rId6" cstate="print"/>
          <a:srcRect/>
          <a:stretch>
            <a:fillRect/>
          </a:stretch>
        </p:blipFill>
        <p:spPr bwMode="auto">
          <a:xfrm>
            <a:off x="6550925" y="4930342"/>
            <a:ext cx="2113606" cy="1407600"/>
          </a:xfrm>
          <a:prstGeom prst="rect">
            <a:avLst/>
          </a:prstGeom>
          <a:noFill/>
          <a:effectLst/>
        </p:spPr>
      </p:pic>
      <p:pic>
        <p:nvPicPr>
          <p:cNvPr id="16" name="Picture 4" descr="D:\Users\user\Desktop\фото шкатулка в Сочи\full_14689107113.jpg"/>
          <p:cNvPicPr>
            <a:picLocks noChangeAspect="1" noChangeArrowheads="1"/>
          </p:cNvPicPr>
          <p:nvPr/>
        </p:nvPicPr>
        <p:blipFill>
          <a:blip r:embed="rId7" cstate="print"/>
          <a:srcRect/>
          <a:stretch>
            <a:fillRect/>
          </a:stretch>
        </p:blipFill>
        <p:spPr bwMode="auto">
          <a:xfrm>
            <a:off x="8900870" y="4912712"/>
            <a:ext cx="2506114" cy="1407600"/>
          </a:xfrm>
          <a:prstGeom prst="rect">
            <a:avLst/>
          </a:prstGeom>
          <a:noFill/>
          <a:effectLst/>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95416" y="4706296"/>
            <a:ext cx="1531620" cy="1603135"/>
          </a:xfrm>
          <a:prstGeom prst="rect">
            <a:avLst/>
          </a:prstGeom>
        </p:spPr>
      </p:pic>
      <p:sp>
        <p:nvSpPr>
          <p:cNvPr id="11" name="Прямоугольник 10"/>
          <p:cNvSpPr/>
          <p:nvPr/>
        </p:nvSpPr>
        <p:spPr>
          <a:xfrm>
            <a:off x="1893938" y="4231457"/>
            <a:ext cx="4629150" cy="2123658"/>
          </a:xfrm>
          <a:prstGeom prst="rect">
            <a:avLst/>
          </a:prstGeom>
        </p:spPr>
        <p:txBody>
          <a:bodyPr wrap="square">
            <a:spAutoFit/>
          </a:bodyPr>
          <a:lstStyle/>
          <a:p>
            <a:pPr indent="273050" algn="just">
              <a:spcAft>
                <a:spcPts val="600"/>
              </a:spcAft>
            </a:pPr>
            <a:r>
              <a:rPr lang="ru-RU" sz="1400" b="1" dirty="0" smtClean="0">
                <a:solidFill>
                  <a:srgbClr val="0070C0"/>
                </a:solidFill>
              </a:rPr>
              <a:t>Пример тем для диспутов и ролевых игр: </a:t>
            </a:r>
          </a:p>
          <a:p>
            <a:pPr indent="273050">
              <a:spcAft>
                <a:spcPts val="600"/>
              </a:spcAft>
              <a:buFontTx/>
              <a:buChar char="-"/>
            </a:pPr>
            <a:r>
              <a:rPr lang="ru-RU" sz="1400" i="1" dirty="0" smtClean="0"/>
              <a:t>Строительство в городе мусоросжигательного завода;</a:t>
            </a:r>
          </a:p>
          <a:p>
            <a:pPr indent="273050">
              <a:spcAft>
                <a:spcPts val="600"/>
              </a:spcAft>
              <a:buFontTx/>
              <a:buChar char="-"/>
            </a:pPr>
            <a:r>
              <a:rPr lang="ru-RU" sz="1400" i="1" dirty="0" smtClean="0"/>
              <a:t>Расширение автодорог за счет придорожного озеленения;</a:t>
            </a:r>
          </a:p>
          <a:p>
            <a:pPr indent="273050">
              <a:spcAft>
                <a:spcPts val="600"/>
              </a:spcAft>
              <a:buFontTx/>
              <a:buChar char="-"/>
            </a:pPr>
            <a:r>
              <a:rPr lang="ru-RU" sz="1400" i="1" dirty="0" smtClean="0"/>
              <a:t>Строительство дамбы на реке, снабжающей город водой;</a:t>
            </a:r>
          </a:p>
          <a:p>
            <a:pPr indent="273050">
              <a:spcAft>
                <a:spcPts val="600"/>
              </a:spcAft>
              <a:buFontTx/>
              <a:buChar char="-"/>
            </a:pPr>
            <a:r>
              <a:rPr lang="ru-RU" sz="1400" i="1" dirty="0" smtClean="0"/>
              <a:t> другие.</a:t>
            </a:r>
          </a:p>
        </p:txBody>
      </p:sp>
      <p:sp>
        <p:nvSpPr>
          <p:cNvPr id="13" name="TextBox 12"/>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2. ДИСПУТЫ. ДИСКУССИИ. РОЛЕВЫЕ ИГРЫ </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12" name="TextBox 11"/>
          <p:cNvSpPr txBox="1"/>
          <p:nvPr/>
        </p:nvSpPr>
        <p:spPr>
          <a:xfrm>
            <a:off x="563920" y="3089119"/>
            <a:ext cx="5718412" cy="646331"/>
          </a:xfrm>
          <a:prstGeom prst="rect">
            <a:avLst/>
          </a:prstGeom>
          <a:noFill/>
        </p:spPr>
        <p:txBody>
          <a:bodyPr wrap="square" rtlCol="0">
            <a:spAutoFit/>
          </a:bodyPr>
          <a:lstStyle/>
          <a:p>
            <a:r>
              <a:rPr lang="ru-RU" b="1" dirty="0" smtClean="0">
                <a:solidFill>
                  <a:srgbClr val="0070C0"/>
                </a:solidFill>
                <a:latin typeface="Arial Narrow" panose="020B0606020202030204" pitchFamily="34" charset="0"/>
              </a:rPr>
              <a:t>Внеурочное мероприятие </a:t>
            </a:r>
          </a:p>
          <a:p>
            <a:r>
              <a:rPr lang="ru-RU" b="1" dirty="0" smtClean="0">
                <a:solidFill>
                  <a:srgbClr val="0070C0"/>
                </a:solidFill>
                <a:latin typeface="Arial Narrow" panose="020B0606020202030204" pitchFamily="34" charset="0"/>
              </a:rPr>
              <a:t>«Как изменения климата влияют на леса?»</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6</a:t>
            </a:r>
            <a:endParaRPr lang="ru-RU" sz="1000" dirty="0"/>
          </a:p>
        </p:txBody>
      </p:sp>
      <p:sp>
        <p:nvSpPr>
          <p:cNvPr id="7" name="TextBox 6"/>
          <p:cNvSpPr txBox="1"/>
          <p:nvPr/>
        </p:nvSpPr>
        <p:spPr>
          <a:xfrm>
            <a:off x="584565" y="3668162"/>
            <a:ext cx="5029200" cy="1754326"/>
          </a:xfrm>
          <a:prstGeom prst="rect">
            <a:avLst/>
          </a:prstGeom>
          <a:noFill/>
        </p:spPr>
        <p:txBody>
          <a:bodyPr wrap="square" rtlCol="0">
            <a:spAutoFit/>
          </a:bodyPr>
          <a:lstStyle/>
          <a:p>
            <a:pPr indent="355600" algn="just">
              <a:spcAft>
                <a:spcPts val="400"/>
              </a:spcAft>
            </a:pPr>
            <a:r>
              <a:rPr lang="ru-RU" sz="1400" b="1" dirty="0" smtClean="0">
                <a:solidFill>
                  <a:srgbClr val="0070C0"/>
                </a:solidFill>
              </a:rPr>
              <a:t>Самостоятельные эксперименты:</a:t>
            </a:r>
          </a:p>
          <a:p>
            <a:pPr indent="355600" algn="just">
              <a:spcAft>
                <a:spcPts val="400"/>
              </a:spcAft>
              <a:buFontTx/>
              <a:buChar char="-"/>
            </a:pPr>
            <a:r>
              <a:rPr lang="ru-RU" sz="1400" dirty="0" smtClean="0"/>
              <a:t>выяснить, какие деревья и кустарники наиболее чувствительны к потеплению. </a:t>
            </a:r>
          </a:p>
          <a:p>
            <a:pPr indent="355600" algn="just">
              <a:spcAft>
                <a:spcPts val="400"/>
              </a:spcAft>
              <a:buFontTx/>
              <a:buChar char="-"/>
            </a:pPr>
            <a:r>
              <a:rPr lang="ru-RU" sz="1400" dirty="0" smtClean="0"/>
              <a:t>выяснить, у какой породы деревьев в древесине содержится больше углерода. </a:t>
            </a:r>
          </a:p>
          <a:p>
            <a:pPr indent="355600" algn="just">
              <a:spcAft>
                <a:spcPts val="400"/>
              </a:spcAft>
              <a:buFontTx/>
              <a:buChar char="-"/>
            </a:pPr>
            <a:r>
              <a:rPr lang="ru-RU" sz="1400" dirty="0" smtClean="0"/>
              <a:t>сравнить количество кислорода и углекислого газа, выделяемое растениями на свету и в темноте.</a:t>
            </a:r>
          </a:p>
        </p:txBody>
      </p:sp>
      <p:sp>
        <p:nvSpPr>
          <p:cNvPr id="17" name="TextBox 16"/>
          <p:cNvSpPr txBox="1"/>
          <p:nvPr/>
        </p:nvSpPr>
        <p:spPr>
          <a:xfrm>
            <a:off x="590758" y="5696795"/>
            <a:ext cx="5029200" cy="738664"/>
          </a:xfrm>
          <a:prstGeom prst="rect">
            <a:avLst/>
          </a:prstGeom>
          <a:noFill/>
        </p:spPr>
        <p:txBody>
          <a:bodyPr wrap="square" rtlCol="0">
            <a:spAutoFit/>
          </a:bodyPr>
          <a:lstStyle/>
          <a:p>
            <a:pPr indent="355600" algn="just">
              <a:buFontTx/>
              <a:buChar char="-"/>
            </a:pPr>
            <a:r>
              <a:rPr lang="ru-RU" sz="1400" dirty="0" smtClean="0"/>
              <a:t>используя данные </a:t>
            </a:r>
            <a:r>
              <a:rPr lang="ru-RU" sz="1400" dirty="0" err="1" smtClean="0"/>
              <a:t>гидрометеослужбы</a:t>
            </a:r>
            <a:r>
              <a:rPr lang="ru-RU" sz="1400" dirty="0" smtClean="0"/>
              <a:t> (из интернета),  построить график холодного или теплого времени года в своем городе.</a:t>
            </a:r>
          </a:p>
        </p:txBody>
      </p:sp>
      <p:pic>
        <p:nvPicPr>
          <p:cNvPr id="18" name="Picture 2" descr="D:\Users\user\Desktop\Рисунок4.png"/>
          <p:cNvPicPr>
            <a:picLocks noChangeAspect="1" noChangeArrowheads="1"/>
          </p:cNvPicPr>
          <p:nvPr/>
        </p:nvPicPr>
        <p:blipFill>
          <a:blip r:embed="rId5" cstate="print"/>
          <a:srcRect/>
          <a:stretch>
            <a:fillRect/>
          </a:stretch>
        </p:blipFill>
        <p:spPr bwMode="auto">
          <a:xfrm>
            <a:off x="7255872" y="1235480"/>
            <a:ext cx="4745058" cy="2753196"/>
          </a:xfrm>
          <a:prstGeom prst="rect">
            <a:avLst/>
          </a:prstGeom>
          <a:noFill/>
        </p:spPr>
      </p:pic>
      <p:pic>
        <p:nvPicPr>
          <p:cNvPr id="19" name="Picture 8" descr="C:\Users\ЕЛЕНА\Desktop\ветки\img16.jpg"/>
          <p:cNvPicPr>
            <a:picLocks noChangeAspect="1" noChangeArrowheads="1"/>
          </p:cNvPicPr>
          <p:nvPr/>
        </p:nvPicPr>
        <p:blipFill>
          <a:blip r:embed="rId6" cstate="print"/>
          <a:srcRect l="33218" t="21851" r="32333" b="10039"/>
          <a:stretch>
            <a:fillRect/>
          </a:stretch>
        </p:blipFill>
        <p:spPr bwMode="auto">
          <a:xfrm>
            <a:off x="10065846" y="4279388"/>
            <a:ext cx="1357495" cy="2013156"/>
          </a:xfrm>
          <a:prstGeom prst="rect">
            <a:avLst/>
          </a:prstGeom>
          <a:noFill/>
          <a:ln w="9525">
            <a:noFill/>
            <a:miter lim="800000"/>
            <a:headEnd/>
            <a:tailEnd/>
          </a:ln>
          <a:effectLst/>
        </p:spPr>
      </p:pic>
      <p:pic>
        <p:nvPicPr>
          <p:cNvPr id="20" name="Picture 6" descr="C:\Users\ЕЛЕНА\Desktop\spiliMoshenie_1_enl.jpg"/>
          <p:cNvPicPr>
            <a:picLocks noChangeAspect="1" noChangeArrowheads="1"/>
          </p:cNvPicPr>
          <p:nvPr/>
        </p:nvPicPr>
        <p:blipFill>
          <a:blip r:embed="rId7" cstate="print"/>
          <a:srcRect t="14172" b="7874"/>
          <a:stretch>
            <a:fillRect/>
          </a:stretch>
        </p:blipFill>
        <p:spPr bwMode="auto">
          <a:xfrm>
            <a:off x="6468768" y="4306530"/>
            <a:ext cx="3430255" cy="2005780"/>
          </a:xfrm>
          <a:prstGeom prst="rect">
            <a:avLst/>
          </a:prstGeom>
          <a:noFill/>
          <a:ln w="9525">
            <a:noFill/>
            <a:miter lim="800000"/>
            <a:headEnd/>
            <a:tailEnd/>
          </a:ln>
          <a:effectLst/>
        </p:spPr>
      </p:pic>
      <p:sp>
        <p:nvSpPr>
          <p:cNvPr id="13" name="TextBox 12"/>
          <p:cNvSpPr txBox="1"/>
          <p:nvPr/>
        </p:nvSpPr>
        <p:spPr>
          <a:xfrm>
            <a:off x="562698" y="1353219"/>
            <a:ext cx="6437191" cy="1677382"/>
          </a:xfrm>
          <a:prstGeom prst="rect">
            <a:avLst/>
          </a:prstGeom>
          <a:noFill/>
        </p:spPr>
        <p:txBody>
          <a:bodyPr wrap="square" rtlCol="0">
            <a:spAutoFit/>
          </a:bodyPr>
          <a:lstStyle/>
          <a:p>
            <a:pPr lvl="0" algn="just">
              <a:spcAft>
                <a:spcPts val="600"/>
              </a:spcAft>
            </a:pPr>
            <a:r>
              <a:rPr lang="ru-RU" sz="1400" b="1" dirty="0" smtClean="0">
                <a:solidFill>
                  <a:srgbClr val="0070C0"/>
                </a:solidFill>
              </a:rPr>
              <a:t>Самостоятельная работа</a:t>
            </a:r>
            <a:r>
              <a:rPr lang="ru-RU" sz="1400" dirty="0" smtClean="0"/>
              <a:t> — познавательная, учебная деятельность, выполняемая по заданию учителя, под его руководством и контролем, но без его непосредственного участия. Может иметь место при изучении нового учебного материала, закреплении знаний, подготовке реферата или доклада, творческой работы, проектировании проекта. </a:t>
            </a:r>
          </a:p>
          <a:p>
            <a:pPr lvl="0" algn="just">
              <a:spcAft>
                <a:spcPts val="600"/>
              </a:spcAft>
            </a:pPr>
            <a:r>
              <a:rPr lang="ru-RU" sz="1400" b="1" dirty="0" smtClean="0">
                <a:solidFill>
                  <a:srgbClr val="0070C0"/>
                </a:solidFill>
              </a:rPr>
              <a:t>При выполнении самостоятельной работы по изучению климата важно и нужно привлекать родителей к совместной работе с детьми.</a:t>
            </a:r>
          </a:p>
        </p:txBody>
      </p:sp>
      <p:sp>
        <p:nvSpPr>
          <p:cNvPr id="14" name="TextBox 13"/>
          <p:cNvSpPr txBox="1"/>
          <p:nvPr/>
        </p:nvSpPr>
        <p:spPr>
          <a:xfrm>
            <a:off x="557393" y="5417670"/>
            <a:ext cx="5718412" cy="369332"/>
          </a:xfrm>
          <a:prstGeom prst="rect">
            <a:avLst/>
          </a:prstGeom>
          <a:noFill/>
        </p:spPr>
        <p:txBody>
          <a:bodyPr wrap="square" rtlCol="0">
            <a:spAutoFit/>
          </a:bodyPr>
          <a:lstStyle/>
          <a:p>
            <a:r>
              <a:rPr lang="ru-RU" b="1" dirty="0" smtClean="0">
                <a:solidFill>
                  <a:srgbClr val="0070C0"/>
                </a:solidFill>
                <a:latin typeface="Arial Narrow" panose="020B0606020202030204" pitchFamily="34" charset="0"/>
              </a:rPr>
              <a:t>Пример творческого самостоятельного задания:</a:t>
            </a:r>
          </a:p>
        </p:txBody>
      </p:sp>
      <p:sp>
        <p:nvSpPr>
          <p:cNvPr id="21" name="TextBox 20"/>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3. САМОСТОЯТЕЛЬНАЯ РАБОТА </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ЕЛЕНА\Desktop\климатическая шкатулка\фото 76\11.JPG"/>
          <p:cNvPicPr>
            <a:picLocks noChangeAspect="1" noChangeArrowheads="1"/>
          </p:cNvPicPr>
          <p:nvPr/>
        </p:nvPicPr>
        <p:blipFill>
          <a:blip r:embed="rId3" cstate="print"/>
          <a:srcRect/>
          <a:stretch>
            <a:fillRect/>
          </a:stretch>
        </p:blipFill>
        <p:spPr bwMode="auto">
          <a:xfrm>
            <a:off x="7332195" y="984541"/>
            <a:ext cx="3905127" cy="2928846"/>
          </a:xfrm>
          <a:prstGeom prst="rect">
            <a:avLst/>
          </a:prstGeom>
          <a:noFill/>
          <a:ln w="9525">
            <a:noFill/>
            <a:miter lim="800000"/>
            <a:headEnd/>
            <a:tailEnd/>
          </a:ln>
        </p:spPr>
      </p:pic>
      <p:pic>
        <p:nvPicPr>
          <p:cNvPr id="1026" name="Picture 2" descr="D:\Users\user\Desktop\фото СЦРО\full_146891040512.jpg"/>
          <p:cNvPicPr>
            <a:picLocks noChangeAspect="1" noChangeArrowheads="1"/>
          </p:cNvPicPr>
          <p:nvPr/>
        </p:nvPicPr>
        <p:blipFill>
          <a:blip r:embed="rId4" cstate="print"/>
          <a:srcRect/>
          <a:stretch>
            <a:fillRect/>
          </a:stretch>
        </p:blipFill>
        <p:spPr bwMode="auto">
          <a:xfrm>
            <a:off x="7280100" y="3967098"/>
            <a:ext cx="4034216" cy="2561727"/>
          </a:xfrm>
          <a:prstGeom prst="rect">
            <a:avLst/>
          </a:prstGeom>
          <a:noFill/>
        </p:spPr>
      </p:pic>
      <p:pic>
        <p:nvPicPr>
          <p:cNvPr id="3" name="Рисунок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6074342"/>
            <a:ext cx="12184615" cy="783658"/>
          </a:xfrm>
          <a:prstGeom prst="rect">
            <a:avLst/>
          </a:prstGeom>
        </p:spPr>
      </p:pic>
      <p:pic>
        <p:nvPicPr>
          <p:cNvPr id="2" name="Рисунок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12" name="TextBox 11"/>
          <p:cNvSpPr txBox="1"/>
          <p:nvPr/>
        </p:nvSpPr>
        <p:spPr>
          <a:xfrm>
            <a:off x="627798" y="1021024"/>
            <a:ext cx="5718412" cy="646331"/>
          </a:xfrm>
          <a:prstGeom prst="rect">
            <a:avLst/>
          </a:prstGeom>
          <a:noFill/>
        </p:spPr>
        <p:txBody>
          <a:bodyPr wrap="square" rtlCol="0">
            <a:spAutoFit/>
          </a:bodyPr>
          <a:lstStyle/>
          <a:p>
            <a:r>
              <a:rPr lang="ru-RU" b="1" dirty="0" smtClean="0">
                <a:solidFill>
                  <a:srgbClr val="0070C0"/>
                </a:solidFill>
                <a:latin typeface="Arial Narrow" panose="020B0606020202030204" pitchFamily="34" charset="0"/>
              </a:rPr>
              <a:t>Круглый стол</a:t>
            </a:r>
          </a:p>
          <a:p>
            <a:r>
              <a:rPr lang="ru-RU" b="1" dirty="0" smtClean="0">
                <a:solidFill>
                  <a:srgbClr val="0070C0"/>
                </a:solidFill>
                <a:latin typeface="Arial Narrow" panose="020B0606020202030204" pitchFamily="34" charset="0"/>
              </a:rPr>
              <a:t>«Чем я могу помочь планете?»</a:t>
            </a:r>
          </a:p>
        </p:txBody>
      </p:sp>
      <p:sp>
        <p:nvSpPr>
          <p:cNvPr id="6" name="TextBox 5"/>
          <p:cNvSpPr txBox="1"/>
          <p:nvPr/>
        </p:nvSpPr>
        <p:spPr>
          <a:xfrm>
            <a:off x="5879592" y="6466172"/>
            <a:ext cx="420624" cy="246221"/>
          </a:xfrm>
          <a:prstGeom prst="rect">
            <a:avLst/>
          </a:prstGeom>
          <a:noFill/>
        </p:spPr>
        <p:txBody>
          <a:bodyPr wrap="square" rtlCol="0">
            <a:spAutoFit/>
          </a:bodyPr>
          <a:lstStyle/>
          <a:p>
            <a:pPr algn="ctr"/>
            <a:r>
              <a:rPr lang="en-US" sz="1000" dirty="0" smtClean="0"/>
              <a:t>2</a:t>
            </a:r>
            <a:endParaRPr lang="ru-RU" sz="1000" dirty="0"/>
          </a:p>
        </p:txBody>
      </p:sp>
      <p:sp>
        <p:nvSpPr>
          <p:cNvPr id="7" name="TextBox 6"/>
          <p:cNvSpPr txBox="1"/>
          <p:nvPr/>
        </p:nvSpPr>
        <p:spPr>
          <a:xfrm>
            <a:off x="646309" y="1639896"/>
            <a:ext cx="5029200" cy="2416046"/>
          </a:xfrm>
          <a:prstGeom prst="rect">
            <a:avLst/>
          </a:prstGeom>
          <a:noFill/>
        </p:spPr>
        <p:txBody>
          <a:bodyPr wrap="square" rtlCol="0">
            <a:spAutoFit/>
          </a:bodyPr>
          <a:lstStyle/>
          <a:p>
            <a:pPr indent="355600">
              <a:spcAft>
                <a:spcPts val="600"/>
              </a:spcAft>
            </a:pPr>
            <a:r>
              <a:rPr lang="ru-RU" sz="1400" b="1" dirty="0" smtClean="0">
                <a:solidFill>
                  <a:srgbClr val="0070C0"/>
                </a:solidFill>
              </a:rPr>
              <a:t>Самостоятельное задание по группам:</a:t>
            </a:r>
          </a:p>
          <a:p>
            <a:pPr indent="355600">
              <a:spcAft>
                <a:spcPts val="600"/>
              </a:spcAft>
              <a:buFontTx/>
              <a:buChar char="-"/>
            </a:pPr>
            <a:r>
              <a:rPr lang="ru-RU" sz="1400" dirty="0" smtClean="0"/>
              <a:t>1 - провести наблюдения и отметить случаи неэффективного использования энергии человеком. </a:t>
            </a:r>
          </a:p>
          <a:p>
            <a:pPr indent="355600">
              <a:spcAft>
                <a:spcPts val="600"/>
              </a:spcAft>
              <a:buFontTx/>
              <a:buChar char="-"/>
            </a:pPr>
            <a:r>
              <a:rPr lang="ru-RU" sz="1400" dirty="0" smtClean="0"/>
              <a:t>2 - провести наблюдения и отметить случаи эффективного использования энергии человеком. </a:t>
            </a:r>
          </a:p>
          <a:p>
            <a:pPr indent="355600">
              <a:spcAft>
                <a:spcPts val="600"/>
              </a:spcAft>
              <a:buFontTx/>
              <a:buChar char="-"/>
            </a:pPr>
            <a:r>
              <a:rPr lang="ru-RU" sz="1400" dirty="0" smtClean="0"/>
              <a:t>3 - изучить материалы в СМИ подтверждающие необходимость энергосбережения. </a:t>
            </a:r>
          </a:p>
          <a:p>
            <a:pPr indent="355600">
              <a:spcAft>
                <a:spcPts val="600"/>
              </a:spcAft>
              <a:buFontTx/>
              <a:buChar char="-"/>
            </a:pPr>
            <a:r>
              <a:rPr lang="ru-RU" sz="1400" dirty="0" smtClean="0"/>
              <a:t>Представление материала.</a:t>
            </a:r>
          </a:p>
          <a:p>
            <a:pPr>
              <a:spcAft>
                <a:spcPts val="600"/>
              </a:spcAft>
            </a:pPr>
            <a:endParaRPr lang="ru-RU" sz="1400" b="1" dirty="0" smtClean="0">
              <a:solidFill>
                <a:srgbClr val="0070C0"/>
              </a:solidFill>
            </a:endParaRPr>
          </a:p>
        </p:txBody>
      </p:sp>
      <p:sp>
        <p:nvSpPr>
          <p:cNvPr id="15" name="TextBox 14"/>
          <p:cNvSpPr txBox="1"/>
          <p:nvPr/>
        </p:nvSpPr>
        <p:spPr>
          <a:xfrm>
            <a:off x="598376" y="3894317"/>
            <a:ext cx="5718412" cy="646331"/>
          </a:xfrm>
          <a:prstGeom prst="rect">
            <a:avLst/>
          </a:prstGeom>
          <a:noFill/>
        </p:spPr>
        <p:txBody>
          <a:bodyPr wrap="square" rtlCol="0">
            <a:spAutoFit/>
          </a:bodyPr>
          <a:lstStyle/>
          <a:p>
            <a:r>
              <a:rPr lang="ru-RU" b="1" dirty="0" smtClean="0">
                <a:solidFill>
                  <a:srgbClr val="0070C0"/>
                </a:solidFill>
                <a:latin typeface="Arial Narrow" panose="020B0606020202030204" pitchFamily="34" charset="0"/>
              </a:rPr>
              <a:t>Творческое самостоятельное задание «Энергетический патруль»</a:t>
            </a:r>
          </a:p>
        </p:txBody>
      </p:sp>
      <p:sp>
        <p:nvSpPr>
          <p:cNvPr id="17" name="TextBox 16"/>
          <p:cNvSpPr txBox="1"/>
          <p:nvPr/>
        </p:nvSpPr>
        <p:spPr>
          <a:xfrm>
            <a:off x="608344" y="4472053"/>
            <a:ext cx="5408998" cy="1384995"/>
          </a:xfrm>
          <a:prstGeom prst="rect">
            <a:avLst/>
          </a:prstGeom>
          <a:noFill/>
        </p:spPr>
        <p:txBody>
          <a:bodyPr wrap="square" rtlCol="0">
            <a:spAutoFit/>
          </a:bodyPr>
          <a:lstStyle/>
          <a:p>
            <a:pPr indent="355600" algn="just"/>
            <a:r>
              <a:rPr lang="ru-RU" sz="1400" dirty="0" smtClean="0"/>
              <a:t>Проанализировать по домашним квитанциям  количество  потраченных киловатт-часов в разные  месяцы  года,  причины наибольшего и наименьшего расхода  электроэнергии и предложить способы энергосбережения в быту: на кухне, при стирке, уборке и в других случаях.</a:t>
            </a:r>
          </a:p>
          <a:p>
            <a:endParaRPr lang="ru-RU" sz="1400" b="1" dirty="0" smtClean="0">
              <a:solidFill>
                <a:srgbClr val="0070C0"/>
              </a:solidFill>
            </a:endParaRPr>
          </a:p>
        </p:txBody>
      </p:sp>
      <p:pic>
        <p:nvPicPr>
          <p:cNvPr id="13" name="Рисунок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41798" y="2131306"/>
            <a:ext cx="1799844" cy="1443560"/>
          </a:xfrm>
          <a:prstGeom prst="rect">
            <a:avLst/>
          </a:prstGeom>
        </p:spPr>
      </p:pic>
      <p:sp>
        <p:nvSpPr>
          <p:cNvPr id="16" name="TextBox 15"/>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3. САМОСТОЯТЕЛЬНАЯ РАБОТА </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8</a:t>
            </a:r>
            <a:endParaRPr lang="ru-RU" sz="1000" dirty="0"/>
          </a:p>
        </p:txBody>
      </p:sp>
      <p:sp>
        <p:nvSpPr>
          <p:cNvPr id="7" name="TextBox 6"/>
          <p:cNvSpPr txBox="1"/>
          <p:nvPr/>
        </p:nvSpPr>
        <p:spPr>
          <a:xfrm>
            <a:off x="403947" y="1190015"/>
            <a:ext cx="7293389" cy="4657685"/>
          </a:xfrm>
          <a:prstGeom prst="rect">
            <a:avLst/>
          </a:prstGeom>
          <a:noFill/>
        </p:spPr>
        <p:txBody>
          <a:bodyPr wrap="square" rtlCol="0">
            <a:spAutoFit/>
          </a:bodyPr>
          <a:lstStyle/>
          <a:p>
            <a:pPr indent="355600" algn="just">
              <a:spcAft>
                <a:spcPts val="400"/>
              </a:spcAft>
            </a:pPr>
            <a:r>
              <a:rPr lang="ru-RU" sz="1400" dirty="0" smtClean="0"/>
              <a:t>В настоящее время наиболее популярный метод обучения среди учителей-экспериментаторов. Проектный метод предполагает следующий  подход: «Подумай, вообрази, поразмысли над тем, каким путем и какими средствами это можно было бы выполнить» – обоснуй – рассчитай эффект – сделай  – опиши, чтобы это могли сделать другие. </a:t>
            </a:r>
          </a:p>
          <a:p>
            <a:pPr indent="355600" algn="just">
              <a:spcAft>
                <a:spcPts val="400"/>
              </a:spcAft>
            </a:pPr>
            <a:r>
              <a:rPr lang="ru-RU" sz="1400" dirty="0" smtClean="0"/>
              <a:t>Примеры проектов, выполненных школьниками разных стран, направленных на снижение углеродного следа и уменьшения воздействия на климат:</a:t>
            </a:r>
          </a:p>
          <a:p>
            <a:pPr indent="355600" algn="just">
              <a:spcAft>
                <a:spcPts val="400"/>
              </a:spcAft>
              <a:buFontTx/>
              <a:buChar char="-"/>
            </a:pPr>
            <a:r>
              <a:rPr lang="ru-RU" sz="1400" i="1" dirty="0" smtClean="0">
                <a:solidFill>
                  <a:srgbClr val="004F8A"/>
                </a:solidFill>
              </a:rPr>
              <a:t>«</a:t>
            </a:r>
            <a:r>
              <a:rPr lang="ru-RU" sz="1400" i="1" dirty="0" err="1" smtClean="0">
                <a:solidFill>
                  <a:srgbClr val="004F8A"/>
                </a:solidFill>
              </a:rPr>
              <a:t>Энергоэффективные</a:t>
            </a:r>
            <a:r>
              <a:rPr lang="ru-RU" sz="1400" i="1" dirty="0" smtClean="0">
                <a:solidFill>
                  <a:srgbClr val="004F8A"/>
                </a:solidFill>
              </a:rPr>
              <a:t> дома в </a:t>
            </a:r>
            <a:r>
              <a:rPr lang="ru-RU" sz="1400" i="1" dirty="0" err="1" smtClean="0">
                <a:solidFill>
                  <a:srgbClr val="004F8A"/>
                </a:solidFill>
              </a:rPr>
              <a:t>г.Лабытнанги</a:t>
            </a:r>
            <a:r>
              <a:rPr lang="ru-RU" sz="1400" i="1" dirty="0" smtClean="0">
                <a:solidFill>
                  <a:srgbClr val="004F8A"/>
                </a:solidFill>
              </a:rPr>
              <a:t>  как способ снижения углеродных выбросов»;</a:t>
            </a:r>
          </a:p>
          <a:p>
            <a:pPr indent="355600" algn="just">
              <a:spcAft>
                <a:spcPts val="400"/>
              </a:spcAft>
              <a:buFontTx/>
              <a:buChar char="-"/>
            </a:pPr>
            <a:r>
              <a:rPr lang="ru-RU" sz="1400" i="1" dirty="0" smtClean="0">
                <a:solidFill>
                  <a:srgbClr val="004F8A"/>
                </a:solidFill>
              </a:rPr>
              <a:t>«Восковая моль как способ борьбы с пластиковыми отходами». Проект направлен на снижение выбросов парниковых газов за счет оптимизации процесса утилизации  пластиковых отходов;</a:t>
            </a:r>
          </a:p>
          <a:p>
            <a:pPr indent="355600" algn="just">
              <a:spcAft>
                <a:spcPts val="400"/>
              </a:spcAft>
              <a:buFontTx/>
              <a:buChar char="-"/>
            </a:pPr>
            <a:r>
              <a:rPr lang="ru-RU" sz="1400" i="1" dirty="0" smtClean="0">
                <a:solidFill>
                  <a:srgbClr val="004F8A"/>
                </a:solidFill>
              </a:rPr>
              <a:t>«Опреснитель пресной воды».  Проект устройства, позволяющий, в бытовых условиях, а так же в условиях небольших предприятий и образовательных организаций получать из сильно минерализованной воды пустынь и полупустынь Центральной Азии пресную воду методом конденсации;</a:t>
            </a:r>
          </a:p>
          <a:p>
            <a:pPr indent="355600" algn="just">
              <a:spcAft>
                <a:spcPts val="400"/>
              </a:spcAft>
              <a:buFontTx/>
              <a:buChar char="-"/>
            </a:pPr>
            <a:r>
              <a:rPr lang="ru-RU" sz="1400" i="1" dirty="0" smtClean="0">
                <a:solidFill>
                  <a:srgbClr val="004F8A"/>
                </a:solidFill>
              </a:rPr>
              <a:t>«Автоматизированный сад». Проект по разработке и внедрению устройства, позволяющего оптимизировать процесс полива водой сада: распознавать пересохшие грядки и восполнять недостаток влаги своевременно за счет капельного орошения. </a:t>
            </a:r>
          </a:p>
        </p:txBody>
      </p:sp>
      <p:pic>
        <p:nvPicPr>
          <p:cNvPr id="14" name="Picture 2" descr="D:\Users\user\Desktop\Новая папка\92f4d6.jpg"/>
          <p:cNvPicPr>
            <a:picLocks noChangeAspect="1" noChangeArrowheads="1"/>
          </p:cNvPicPr>
          <p:nvPr/>
        </p:nvPicPr>
        <p:blipFill>
          <a:blip r:embed="rId5" cstate="print"/>
          <a:srcRect/>
          <a:stretch>
            <a:fillRect/>
          </a:stretch>
        </p:blipFill>
        <p:spPr bwMode="auto">
          <a:xfrm>
            <a:off x="7954890" y="1195322"/>
            <a:ext cx="3753213" cy="2817119"/>
          </a:xfrm>
          <a:prstGeom prst="rect">
            <a:avLst/>
          </a:prstGeom>
          <a:noFill/>
          <a:effectLst/>
        </p:spPr>
      </p:pic>
      <p:sp>
        <p:nvSpPr>
          <p:cNvPr id="15" name="Прямоугольник 14"/>
          <p:cNvSpPr/>
          <p:nvPr/>
        </p:nvSpPr>
        <p:spPr>
          <a:xfrm>
            <a:off x="7931550" y="3992937"/>
            <a:ext cx="3794078" cy="461665"/>
          </a:xfrm>
          <a:prstGeom prst="rect">
            <a:avLst/>
          </a:prstGeom>
          <a:solidFill>
            <a:schemeClr val="accent1">
              <a:lumMod val="20000"/>
              <a:lumOff val="80000"/>
            </a:schemeClr>
          </a:solidFill>
        </p:spPr>
        <p:txBody>
          <a:bodyPr wrap="square">
            <a:spAutoFit/>
          </a:bodyPr>
          <a:lstStyle/>
          <a:p>
            <a:pPr algn="just"/>
            <a:r>
              <a:rPr lang="ru-RU" sz="1200" b="1" dirty="0" smtClean="0"/>
              <a:t>Проект по выращиванию эвкалиптов для борьбы с переувлажнением почвы.</a:t>
            </a:r>
            <a:endParaRPr lang="ru-RU" sz="1200" b="1" dirty="0"/>
          </a:p>
        </p:txBody>
      </p:sp>
      <p:pic>
        <p:nvPicPr>
          <p:cNvPr id="17" name="Picture 4" descr="D:\Users\user\Desktop\Новая папка\Без названия.jpg"/>
          <p:cNvPicPr>
            <a:picLocks noChangeAspect="1" noChangeArrowheads="1"/>
          </p:cNvPicPr>
          <p:nvPr/>
        </p:nvPicPr>
        <p:blipFill>
          <a:blip r:embed="rId6" cstate="print"/>
          <a:srcRect/>
          <a:stretch>
            <a:fillRect/>
          </a:stretch>
        </p:blipFill>
        <p:spPr bwMode="auto">
          <a:xfrm>
            <a:off x="9786543" y="4541882"/>
            <a:ext cx="1915283" cy="1274534"/>
          </a:xfrm>
          <a:prstGeom prst="rect">
            <a:avLst/>
          </a:prstGeom>
          <a:noFill/>
          <a:effectLst/>
        </p:spPr>
      </p:pic>
      <p:pic>
        <p:nvPicPr>
          <p:cNvPr id="18" name="Picture 5" descr="D:\Users\user\Desktop\Новая папка\Pokupatel-s-yeko-sumkoy.jpg"/>
          <p:cNvPicPr>
            <a:picLocks noChangeAspect="1" noChangeArrowheads="1"/>
          </p:cNvPicPr>
          <p:nvPr/>
        </p:nvPicPr>
        <p:blipFill>
          <a:blip r:embed="rId7" cstate="print"/>
          <a:srcRect/>
          <a:stretch>
            <a:fillRect/>
          </a:stretch>
        </p:blipFill>
        <p:spPr bwMode="auto">
          <a:xfrm>
            <a:off x="7983938" y="4496778"/>
            <a:ext cx="1697397" cy="1273048"/>
          </a:xfrm>
          <a:prstGeom prst="rect">
            <a:avLst/>
          </a:prstGeom>
          <a:noFill/>
          <a:effectLst/>
        </p:spPr>
      </p:pic>
      <p:sp>
        <p:nvSpPr>
          <p:cNvPr id="11" name="TextBox 10"/>
          <p:cNvSpPr txBox="1"/>
          <p:nvPr/>
        </p:nvSpPr>
        <p:spPr>
          <a:xfrm>
            <a:off x="382137" y="5629701"/>
            <a:ext cx="11327641" cy="1015663"/>
          </a:xfrm>
          <a:prstGeom prst="rect">
            <a:avLst/>
          </a:prstGeom>
          <a:noFill/>
        </p:spPr>
        <p:txBody>
          <a:bodyPr wrap="square" rtlCol="0">
            <a:spAutoFit/>
          </a:bodyPr>
          <a:lstStyle/>
          <a:p>
            <a:endParaRPr lang="ru-RU" sz="1400" dirty="0" smtClean="0"/>
          </a:p>
          <a:p>
            <a:r>
              <a:rPr lang="ru-RU" sz="1400" dirty="0" smtClean="0"/>
              <a:t>При организации внешкольной деятельности по вопросам изменения климата необходимо использовать ресурс образовательной организации. Это могут быть пришкольные участки, теплицы, где можно использовать ресурсосберегающие технологии и другое.</a:t>
            </a:r>
          </a:p>
          <a:p>
            <a:endParaRPr lang="ru-RU" dirty="0"/>
          </a:p>
        </p:txBody>
      </p:sp>
      <p:sp>
        <p:nvSpPr>
          <p:cNvPr id="13" name="TextBox 12"/>
          <p:cNvSpPr txBox="1"/>
          <p:nvPr/>
        </p:nvSpPr>
        <p:spPr>
          <a:xfrm>
            <a:off x="589055" y="139524"/>
            <a:ext cx="8938408" cy="523220"/>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4. МЕТОД ПРОЕКТОВ </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074343"/>
            <a:ext cx="12184615" cy="783658"/>
          </a:xfrm>
          <a:prstGeom prst="rect">
            <a:avLst/>
          </a:prstGeom>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518"/>
            <a:ext cx="12194436" cy="1599889"/>
          </a:xfrm>
          <a:prstGeom prst="rect">
            <a:avLst/>
          </a:prstGeom>
        </p:spPr>
      </p:pic>
      <p:sp>
        <p:nvSpPr>
          <p:cNvPr id="6" name="TextBox 5"/>
          <p:cNvSpPr txBox="1"/>
          <p:nvPr/>
        </p:nvSpPr>
        <p:spPr>
          <a:xfrm>
            <a:off x="5879592" y="6466172"/>
            <a:ext cx="420624" cy="246221"/>
          </a:xfrm>
          <a:prstGeom prst="rect">
            <a:avLst/>
          </a:prstGeom>
          <a:noFill/>
        </p:spPr>
        <p:txBody>
          <a:bodyPr wrap="square" rtlCol="0">
            <a:spAutoFit/>
          </a:bodyPr>
          <a:lstStyle/>
          <a:p>
            <a:pPr algn="ctr"/>
            <a:r>
              <a:rPr lang="ru-RU" sz="1000" dirty="0" smtClean="0"/>
              <a:t>9</a:t>
            </a:r>
            <a:endParaRPr lang="ru-RU" sz="1000" dirty="0"/>
          </a:p>
        </p:txBody>
      </p:sp>
      <p:sp>
        <p:nvSpPr>
          <p:cNvPr id="7" name="TextBox 6"/>
          <p:cNvSpPr txBox="1"/>
          <p:nvPr/>
        </p:nvSpPr>
        <p:spPr>
          <a:xfrm>
            <a:off x="462313" y="1290221"/>
            <a:ext cx="6897604" cy="5232202"/>
          </a:xfrm>
          <a:prstGeom prst="rect">
            <a:avLst/>
          </a:prstGeom>
          <a:noFill/>
        </p:spPr>
        <p:txBody>
          <a:bodyPr wrap="square" rtlCol="0">
            <a:spAutoFit/>
          </a:bodyPr>
          <a:lstStyle/>
          <a:p>
            <a:pPr>
              <a:spcAft>
                <a:spcPts val="600"/>
              </a:spcAft>
            </a:pPr>
            <a:r>
              <a:rPr lang="ru-RU" sz="1400" b="1" dirty="0" smtClean="0">
                <a:solidFill>
                  <a:srgbClr val="0070C0"/>
                </a:solidFill>
              </a:rPr>
              <a:t> </a:t>
            </a:r>
          </a:p>
          <a:p>
            <a:pPr indent="355600" algn="just">
              <a:spcAft>
                <a:spcPts val="600"/>
              </a:spcAft>
            </a:pPr>
            <a:r>
              <a:rPr lang="ru-RU" sz="1400" dirty="0" smtClean="0"/>
              <a:t>Под </a:t>
            </a:r>
            <a:r>
              <a:rPr lang="ru-RU" sz="1400" b="1" dirty="0" smtClean="0">
                <a:solidFill>
                  <a:srgbClr val="0070C0"/>
                </a:solidFill>
              </a:rPr>
              <a:t>исследовательской деятельностью учащихся</a:t>
            </a:r>
            <a:r>
              <a:rPr lang="ru-RU" sz="1400" dirty="0" smtClean="0">
                <a:solidFill>
                  <a:srgbClr val="0070C0"/>
                </a:solidFill>
              </a:rPr>
              <a:t> </a:t>
            </a:r>
            <a:r>
              <a:rPr lang="ru-RU" sz="1400" dirty="0" smtClean="0"/>
              <a:t>понимается такая форма организации учебно-воспитательной работы, которая связана с решением учащимися творческой, исследовательской задачи с заранее неизвестным результатом в различных областях науки, техники, искусства. </a:t>
            </a:r>
          </a:p>
          <a:p>
            <a:pPr indent="355600" algn="just">
              <a:spcAft>
                <a:spcPts val="600"/>
              </a:spcAft>
            </a:pPr>
            <a:r>
              <a:rPr lang="ru-RU" sz="1400" dirty="0" smtClean="0"/>
              <a:t>При изучении вопросов изменения климата учащиеся могут выполнять различные исследовательские работы, с целью выяснения степени воздействия на климат того или иного фактора, Полученные результаты будут способствовать не только глубокому пониманию учащимся сути проблемы, но и позволит внести предложения по снижению влияния денного фактора или факторов, а так же, посредством пропаганды, привлечь внимание общества к ситуации. </a:t>
            </a:r>
          </a:p>
          <a:p>
            <a:pPr indent="355600" algn="just">
              <a:spcAft>
                <a:spcPts val="600"/>
              </a:spcAft>
            </a:pPr>
            <a:r>
              <a:rPr lang="ru-RU" sz="1400" dirty="0" smtClean="0"/>
              <a:t>Примеры исследовательских работ, выполненных школьниками по изучению факторов, влияющих на климат:</a:t>
            </a:r>
          </a:p>
          <a:p>
            <a:pPr indent="355600" algn="just">
              <a:spcAft>
                <a:spcPts val="600"/>
              </a:spcAft>
              <a:buFontTx/>
              <a:buChar char="-"/>
            </a:pPr>
            <a:r>
              <a:rPr lang="ru-RU" sz="1400" i="1" dirty="0" smtClean="0"/>
              <a:t>Определение пула углерода в древесине разных пород на территории </a:t>
            </a:r>
            <a:r>
              <a:rPr lang="ru-RU" sz="1400" i="1" dirty="0" err="1" smtClean="0"/>
              <a:t>Надымского</a:t>
            </a:r>
            <a:r>
              <a:rPr lang="ru-RU" sz="1400" i="1" dirty="0" smtClean="0"/>
              <a:t> района;</a:t>
            </a:r>
          </a:p>
          <a:p>
            <a:pPr indent="355600" algn="just">
              <a:spcAft>
                <a:spcPts val="600"/>
              </a:spcAft>
              <a:buFontTx/>
              <a:buChar char="-"/>
            </a:pPr>
            <a:r>
              <a:rPr lang="ru-RU" sz="1400" i="1" dirty="0" smtClean="0"/>
              <a:t>«Изучение углеродного следа учащихся 5а класса МБОУ «</a:t>
            </a:r>
            <a:r>
              <a:rPr lang="ru-RU" sz="1400" i="1" dirty="0" err="1" smtClean="0"/>
              <a:t>Горковская</a:t>
            </a:r>
            <a:r>
              <a:rPr lang="ru-RU" sz="1400" i="1" dirty="0" smtClean="0"/>
              <a:t> СОШ»;</a:t>
            </a:r>
          </a:p>
          <a:p>
            <a:pPr indent="355600" algn="just">
              <a:spcAft>
                <a:spcPts val="600"/>
              </a:spcAft>
              <a:buFontTx/>
              <a:buChar char="-"/>
            </a:pPr>
            <a:r>
              <a:rPr lang="ru-RU" sz="1400" i="1" dirty="0" smtClean="0"/>
              <a:t>Автомобильный транспорт в городе: проблемы и пути их решения.</a:t>
            </a:r>
          </a:p>
          <a:p>
            <a:pPr indent="355600" algn="just">
              <a:spcAft>
                <a:spcPts val="600"/>
              </a:spcAft>
              <a:buFontTx/>
              <a:buChar char="-"/>
            </a:pPr>
            <a:endParaRPr lang="ru-RU" sz="1400" dirty="0" smtClean="0"/>
          </a:p>
          <a:p>
            <a:pPr indent="355600" algn="just">
              <a:spcAft>
                <a:spcPts val="600"/>
              </a:spcAft>
              <a:buFontTx/>
              <a:buChar char="-"/>
            </a:pPr>
            <a:endParaRPr lang="ru-RU" sz="1400" dirty="0" smtClean="0"/>
          </a:p>
        </p:txBody>
      </p:sp>
      <p:pic>
        <p:nvPicPr>
          <p:cNvPr id="8193" name="Picture 1" descr="E:\фото для ПРООН\маша .JPG"/>
          <p:cNvPicPr>
            <a:picLocks noChangeAspect="1" noChangeArrowheads="1"/>
          </p:cNvPicPr>
          <p:nvPr/>
        </p:nvPicPr>
        <p:blipFill>
          <a:blip r:embed="rId5" cstate="print"/>
          <a:srcRect/>
          <a:stretch>
            <a:fillRect/>
          </a:stretch>
        </p:blipFill>
        <p:spPr bwMode="auto">
          <a:xfrm>
            <a:off x="7734300" y="1485899"/>
            <a:ext cx="4216401" cy="3162301"/>
          </a:xfrm>
          <a:prstGeom prst="rect">
            <a:avLst/>
          </a:prstGeom>
          <a:noFill/>
        </p:spPr>
      </p:pic>
      <p:pic>
        <p:nvPicPr>
          <p:cNvPr id="8194" name="Picture 2" descr="E:\фото для ПРООН\Рисунок1.jpg"/>
          <p:cNvPicPr>
            <a:picLocks noChangeAspect="1" noChangeArrowheads="1"/>
          </p:cNvPicPr>
          <p:nvPr/>
        </p:nvPicPr>
        <p:blipFill>
          <a:blip r:embed="rId6" cstate="print"/>
          <a:srcRect/>
          <a:stretch>
            <a:fillRect/>
          </a:stretch>
        </p:blipFill>
        <p:spPr bwMode="auto">
          <a:xfrm>
            <a:off x="10007600" y="4819650"/>
            <a:ext cx="1995365" cy="1447800"/>
          </a:xfrm>
          <a:prstGeom prst="rect">
            <a:avLst/>
          </a:prstGeom>
          <a:noFill/>
        </p:spPr>
      </p:pic>
      <p:pic>
        <p:nvPicPr>
          <p:cNvPr id="8195" name="Picture 3" descr="D:\Users\user\Desktop\фото СЦРО\full_146891015316.jpg"/>
          <p:cNvPicPr>
            <a:picLocks noChangeAspect="1" noChangeArrowheads="1"/>
          </p:cNvPicPr>
          <p:nvPr/>
        </p:nvPicPr>
        <p:blipFill>
          <a:blip r:embed="rId7" cstate="print"/>
          <a:srcRect/>
          <a:stretch>
            <a:fillRect/>
          </a:stretch>
        </p:blipFill>
        <p:spPr bwMode="auto">
          <a:xfrm>
            <a:off x="7757084" y="4819648"/>
            <a:ext cx="2181708" cy="1447200"/>
          </a:xfrm>
          <a:prstGeom prst="rect">
            <a:avLst/>
          </a:prstGeom>
          <a:noFill/>
        </p:spPr>
      </p:pic>
      <p:sp>
        <p:nvSpPr>
          <p:cNvPr id="11" name="TextBox 10"/>
          <p:cNvSpPr txBox="1"/>
          <p:nvPr/>
        </p:nvSpPr>
        <p:spPr>
          <a:xfrm>
            <a:off x="589055" y="139524"/>
            <a:ext cx="8938408" cy="954107"/>
          </a:xfrm>
          <a:prstGeom prst="rect">
            <a:avLst/>
          </a:prstGeom>
          <a:noFill/>
        </p:spPr>
        <p:txBody>
          <a:bodyPr wrap="square" rtlCol="0">
            <a:spAutoFit/>
          </a:bodyPr>
          <a:lstStyle/>
          <a:p>
            <a:r>
              <a:rPr lang="ru-RU" sz="2800" b="1" dirty="0" smtClean="0">
                <a:solidFill>
                  <a:srgbClr val="0070C0"/>
                </a:solidFill>
                <a:latin typeface="Arial Narrow" panose="020B0606020202030204" pitchFamily="34" charset="0"/>
              </a:rPr>
              <a:t>5. ИССЛЕДОВАТЕЛЬСКАЯ ДЕЯТЕЛЬНОСТЬ </a:t>
            </a:r>
          </a:p>
          <a:p>
            <a:pPr indent="1887538"/>
            <a:r>
              <a:rPr lang="ru-RU" sz="2800" b="1" dirty="0" smtClean="0">
                <a:solidFill>
                  <a:srgbClr val="0070C0"/>
                </a:solidFill>
                <a:latin typeface="Arial Narrow" panose="020B0606020202030204" pitchFamily="34" charset="0"/>
              </a:rPr>
              <a:t>ШКОЛЬНИКОВ</a:t>
            </a:r>
          </a:p>
        </p:txBody>
      </p:sp>
    </p:spTree>
    <p:extLst>
      <p:ext uri="{BB962C8B-B14F-4D97-AF65-F5344CB8AC3E}">
        <p14:creationId xmlns="" xmlns:p14="http://schemas.microsoft.com/office/powerpoint/2010/main" val="417053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y Custom Fonts">
      <a:majorFont>
        <a:latin typeface="Rockwell"/>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2550</Words>
  <Application>Microsoft Office PowerPoint</Application>
  <PresentationFormat>Произвольный</PresentationFormat>
  <Paragraphs>187</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Wellington-Moore</dc:creator>
  <cp:lastModifiedBy>Пользователь Windows</cp:lastModifiedBy>
  <cp:revision>242</cp:revision>
  <cp:lastPrinted>2019-06-12T03:23:42Z</cp:lastPrinted>
  <dcterms:created xsi:type="dcterms:W3CDTF">2019-06-11T05:06:37Z</dcterms:created>
  <dcterms:modified xsi:type="dcterms:W3CDTF">2020-10-01T07:34:40Z</dcterms:modified>
</cp:coreProperties>
</file>